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9" r:id="rId3"/>
    <p:sldId id="264" r:id="rId4"/>
    <p:sldId id="262" r:id="rId5"/>
    <p:sldId id="259" r:id="rId6"/>
    <p:sldId id="260" r:id="rId7"/>
    <p:sldId id="265" r:id="rId8"/>
    <p:sldId id="266" r:id="rId9"/>
    <p:sldId id="257" r:id="rId10"/>
    <p:sldId id="267" r:id="rId11"/>
    <p:sldId id="298" r:id="rId12"/>
    <p:sldId id="261" r:id="rId13"/>
    <p:sldId id="268" r:id="rId14"/>
    <p:sldId id="29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549" autoAdjust="0"/>
  </p:normalViewPr>
  <p:slideViewPr>
    <p:cSldViewPr snapToGrid="0">
      <p:cViewPr varScale="1">
        <p:scale>
          <a:sx n="69" d="100"/>
          <a:sy n="69" d="100"/>
        </p:scale>
        <p:origin x="84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2CD4A8-82E1-44D3-B470-D760F831E8B9}" type="doc">
      <dgm:prSet loTypeId="urn:microsoft.com/office/officeart/2016/7/layout/HorizontalActionList" loCatId="List" qsTypeId="urn:microsoft.com/office/officeart/2005/8/quickstyle/simple1" qsCatId="simple" csTypeId="urn:microsoft.com/office/officeart/2005/8/colors/accent1_2" csCatId="accent1"/>
      <dgm:spPr/>
      <dgm:t>
        <a:bodyPr/>
        <a:lstStyle/>
        <a:p>
          <a:endParaRPr lang="en-US"/>
        </a:p>
      </dgm:t>
    </dgm:pt>
    <dgm:pt modelId="{9D1AAC92-910B-4870-BCD3-C3800839628B}">
      <dgm:prSet custT="1"/>
      <dgm:spPr/>
      <dgm:t>
        <a:bodyPr/>
        <a:lstStyle/>
        <a:p>
          <a:r>
            <a:rPr lang="en-US" sz="2400" b="1" dirty="0">
              <a:effectLst>
                <a:outerShdw blurRad="38100" dist="38100" dir="2700000" algn="tl">
                  <a:srgbClr val="000000">
                    <a:alpha val="43137"/>
                  </a:srgbClr>
                </a:outerShdw>
              </a:effectLst>
              <a:latin typeface="Maiandra GD" panose="020E0502030308020204" pitchFamily="34" charset="0"/>
            </a:rPr>
            <a:t>Establishing</a:t>
          </a:r>
        </a:p>
      </dgm:t>
    </dgm:pt>
    <dgm:pt modelId="{C03113B3-AF96-4657-9174-D2C02D0F2ADF}" type="parTrans" cxnId="{7B33D86C-153A-4413-9A54-8E79922EC790}">
      <dgm:prSet/>
      <dgm:spPr/>
      <dgm:t>
        <a:bodyPr/>
        <a:lstStyle/>
        <a:p>
          <a:endParaRPr lang="en-US" sz="2400">
            <a:latin typeface="Maiandra GD" panose="020E0502030308020204" pitchFamily="34" charset="0"/>
          </a:endParaRPr>
        </a:p>
      </dgm:t>
    </dgm:pt>
    <dgm:pt modelId="{1BCCFB9F-5284-4569-9320-CC70A5468630}" type="sibTrans" cxnId="{7B33D86C-153A-4413-9A54-8E79922EC790}">
      <dgm:prSet/>
      <dgm:spPr/>
      <dgm:t>
        <a:bodyPr/>
        <a:lstStyle/>
        <a:p>
          <a:endParaRPr lang="en-US" sz="2400">
            <a:latin typeface="Maiandra GD" panose="020E0502030308020204" pitchFamily="34" charset="0"/>
          </a:endParaRPr>
        </a:p>
      </dgm:t>
    </dgm:pt>
    <dgm:pt modelId="{4265A10A-7238-4C05-B12F-CE4A70335B03}">
      <dgm:prSet custT="1"/>
      <dgm:spPr/>
      <dgm:t>
        <a:bodyPr/>
        <a:lstStyle/>
        <a:p>
          <a:r>
            <a:rPr lang="en-US" sz="2000" b="0">
              <a:effectLst>
                <a:outerShdw blurRad="38100" dist="38100" dir="2700000" algn="tl">
                  <a:srgbClr val="000000">
                    <a:alpha val="43137"/>
                  </a:srgbClr>
                </a:outerShdw>
              </a:effectLst>
              <a:latin typeface="Maiandra GD" panose="020E0502030308020204" pitchFamily="34" charset="0"/>
            </a:rPr>
            <a:t>Establishing the MTSRU</a:t>
          </a:r>
        </a:p>
      </dgm:t>
    </dgm:pt>
    <dgm:pt modelId="{1C2F2F29-FBB7-4116-AAA9-661566E06E95}" type="parTrans" cxnId="{CB881422-8EEF-4FAD-B38B-7CC9A521AE9A}">
      <dgm:prSet/>
      <dgm:spPr/>
      <dgm:t>
        <a:bodyPr/>
        <a:lstStyle/>
        <a:p>
          <a:endParaRPr lang="en-US" sz="2400">
            <a:latin typeface="Maiandra GD" panose="020E0502030308020204" pitchFamily="34" charset="0"/>
          </a:endParaRPr>
        </a:p>
      </dgm:t>
    </dgm:pt>
    <dgm:pt modelId="{540E001E-CB50-46E4-B7DC-920AA98478F3}" type="sibTrans" cxnId="{CB881422-8EEF-4FAD-B38B-7CC9A521AE9A}">
      <dgm:prSet/>
      <dgm:spPr/>
      <dgm:t>
        <a:bodyPr/>
        <a:lstStyle/>
        <a:p>
          <a:endParaRPr lang="en-US" sz="2400">
            <a:latin typeface="Maiandra GD" panose="020E0502030308020204" pitchFamily="34" charset="0"/>
          </a:endParaRPr>
        </a:p>
      </dgm:t>
    </dgm:pt>
    <dgm:pt modelId="{330E1913-7207-4888-9CD3-EA49850A3067}">
      <dgm:prSet custT="1"/>
      <dgm:spPr/>
      <dgm:t>
        <a:bodyPr/>
        <a:lstStyle/>
        <a:p>
          <a:r>
            <a:rPr lang="en-US" sz="2400" b="1" dirty="0">
              <a:effectLst>
                <a:outerShdw blurRad="38100" dist="38100" dir="2700000" algn="tl">
                  <a:srgbClr val="000000">
                    <a:alpha val="43137"/>
                  </a:srgbClr>
                </a:outerShdw>
              </a:effectLst>
              <a:latin typeface="Maiandra GD" panose="020E0502030308020204" pitchFamily="34" charset="0"/>
            </a:rPr>
            <a:t>Obtaining</a:t>
          </a:r>
        </a:p>
      </dgm:t>
    </dgm:pt>
    <dgm:pt modelId="{7E361EC0-13C7-4B9C-9B6D-2F09651F3A71}" type="parTrans" cxnId="{455292D8-DE64-4F7B-B081-10190918DA1C}">
      <dgm:prSet/>
      <dgm:spPr/>
      <dgm:t>
        <a:bodyPr/>
        <a:lstStyle/>
        <a:p>
          <a:endParaRPr lang="en-US" sz="2400">
            <a:latin typeface="Maiandra GD" panose="020E0502030308020204" pitchFamily="34" charset="0"/>
          </a:endParaRPr>
        </a:p>
      </dgm:t>
    </dgm:pt>
    <dgm:pt modelId="{832B6820-BA95-4B7A-8D31-A379718D9005}" type="sibTrans" cxnId="{455292D8-DE64-4F7B-B081-10190918DA1C}">
      <dgm:prSet/>
      <dgm:spPr/>
      <dgm:t>
        <a:bodyPr/>
        <a:lstStyle/>
        <a:p>
          <a:endParaRPr lang="en-US" sz="2400">
            <a:latin typeface="Maiandra GD" panose="020E0502030308020204" pitchFamily="34" charset="0"/>
          </a:endParaRPr>
        </a:p>
      </dgm:t>
    </dgm:pt>
    <dgm:pt modelId="{74F760E5-7F7F-4DCC-A8D7-C4D0331BF0F3}">
      <dgm:prSet custT="1"/>
      <dgm:spPr/>
      <dgm:t>
        <a:bodyPr/>
        <a:lstStyle/>
        <a:p>
          <a:r>
            <a:rPr lang="en-US" sz="2000" b="0">
              <a:effectLst>
                <a:outerShdw blurRad="38100" dist="38100" dir="2700000" algn="tl">
                  <a:srgbClr val="000000">
                    <a:alpha val="43137"/>
                  </a:srgbClr>
                </a:outerShdw>
              </a:effectLst>
              <a:latin typeface="Maiandra GD" panose="020E0502030308020204" pitchFamily="34" charset="0"/>
            </a:rPr>
            <a:t>Obtaining situational awareness,</a:t>
          </a:r>
        </a:p>
      </dgm:t>
    </dgm:pt>
    <dgm:pt modelId="{53A2284C-68F7-4718-AE2A-3D1A89523A67}" type="parTrans" cxnId="{F3F8A5D5-C574-41C5-BC1E-AE04FA25F5E1}">
      <dgm:prSet/>
      <dgm:spPr/>
      <dgm:t>
        <a:bodyPr/>
        <a:lstStyle/>
        <a:p>
          <a:endParaRPr lang="en-US" sz="2400">
            <a:latin typeface="Maiandra GD" panose="020E0502030308020204" pitchFamily="34" charset="0"/>
          </a:endParaRPr>
        </a:p>
      </dgm:t>
    </dgm:pt>
    <dgm:pt modelId="{CEFBB8FA-9166-40EF-9926-704E85775EB2}" type="sibTrans" cxnId="{F3F8A5D5-C574-41C5-BC1E-AE04FA25F5E1}">
      <dgm:prSet/>
      <dgm:spPr/>
      <dgm:t>
        <a:bodyPr/>
        <a:lstStyle/>
        <a:p>
          <a:endParaRPr lang="en-US" sz="2400">
            <a:latin typeface="Maiandra GD" panose="020E0502030308020204" pitchFamily="34" charset="0"/>
          </a:endParaRPr>
        </a:p>
      </dgm:t>
    </dgm:pt>
    <dgm:pt modelId="{1DB5E853-F5EC-478E-B9E9-04EA67475046}">
      <dgm:prSet custT="1"/>
      <dgm:spPr/>
      <dgm:t>
        <a:bodyPr/>
        <a:lstStyle/>
        <a:p>
          <a:r>
            <a:rPr lang="en-US" sz="2400" b="1" dirty="0">
              <a:effectLst>
                <a:outerShdw blurRad="38100" dist="38100" dir="2700000" algn="tl">
                  <a:srgbClr val="000000">
                    <a:alpha val="43137"/>
                  </a:srgbClr>
                </a:outerShdw>
              </a:effectLst>
              <a:latin typeface="Maiandra GD" panose="020E0502030308020204" pitchFamily="34" charset="0"/>
            </a:rPr>
            <a:t>Determining</a:t>
          </a:r>
        </a:p>
      </dgm:t>
    </dgm:pt>
    <dgm:pt modelId="{8B6068E7-C907-48CE-B95F-A122E12A2CF0}" type="parTrans" cxnId="{A6D99CAA-88DD-468B-BE52-6E30C2A888F4}">
      <dgm:prSet/>
      <dgm:spPr/>
      <dgm:t>
        <a:bodyPr/>
        <a:lstStyle/>
        <a:p>
          <a:endParaRPr lang="en-US" sz="2400">
            <a:latin typeface="Maiandra GD" panose="020E0502030308020204" pitchFamily="34" charset="0"/>
          </a:endParaRPr>
        </a:p>
      </dgm:t>
    </dgm:pt>
    <dgm:pt modelId="{B5995B1B-D032-477C-82FC-8B8EC1FE451A}" type="sibTrans" cxnId="{A6D99CAA-88DD-468B-BE52-6E30C2A888F4}">
      <dgm:prSet/>
      <dgm:spPr/>
      <dgm:t>
        <a:bodyPr/>
        <a:lstStyle/>
        <a:p>
          <a:endParaRPr lang="en-US" sz="2400">
            <a:latin typeface="Maiandra GD" panose="020E0502030308020204" pitchFamily="34" charset="0"/>
          </a:endParaRPr>
        </a:p>
      </dgm:t>
    </dgm:pt>
    <dgm:pt modelId="{4FFD81E3-78B9-48A7-A28A-B26A40017002}">
      <dgm:prSet custT="1"/>
      <dgm:spPr/>
      <dgm:t>
        <a:bodyPr/>
        <a:lstStyle/>
        <a:p>
          <a:r>
            <a:rPr lang="en-US" sz="2000" b="0">
              <a:effectLst>
                <a:outerShdw blurRad="38100" dist="38100" dir="2700000" algn="tl">
                  <a:srgbClr val="000000">
                    <a:alpha val="43137"/>
                  </a:srgbClr>
                </a:outerShdw>
              </a:effectLst>
              <a:latin typeface="Maiandra GD" panose="020E0502030308020204" pitchFamily="34" charset="0"/>
            </a:rPr>
            <a:t>Determining the impacts to the MTS and developing courses of action,</a:t>
          </a:r>
        </a:p>
      </dgm:t>
    </dgm:pt>
    <dgm:pt modelId="{3C3FA303-1B22-4367-9A3F-929353299135}" type="parTrans" cxnId="{AD76D8F7-372F-46AA-A974-225D8BD761F7}">
      <dgm:prSet/>
      <dgm:spPr/>
      <dgm:t>
        <a:bodyPr/>
        <a:lstStyle/>
        <a:p>
          <a:endParaRPr lang="en-US" sz="2400">
            <a:latin typeface="Maiandra GD" panose="020E0502030308020204" pitchFamily="34" charset="0"/>
          </a:endParaRPr>
        </a:p>
      </dgm:t>
    </dgm:pt>
    <dgm:pt modelId="{3D56F196-61B5-4570-82B0-FE84132E5042}" type="sibTrans" cxnId="{AD76D8F7-372F-46AA-A974-225D8BD761F7}">
      <dgm:prSet/>
      <dgm:spPr/>
      <dgm:t>
        <a:bodyPr/>
        <a:lstStyle/>
        <a:p>
          <a:endParaRPr lang="en-US" sz="2400">
            <a:latin typeface="Maiandra GD" panose="020E0502030308020204" pitchFamily="34" charset="0"/>
          </a:endParaRPr>
        </a:p>
      </dgm:t>
    </dgm:pt>
    <dgm:pt modelId="{CC41172B-5894-4378-A3C2-53F5307DB5B8}">
      <dgm:prSet custT="1"/>
      <dgm:spPr/>
      <dgm:t>
        <a:bodyPr/>
        <a:lstStyle/>
        <a:p>
          <a:r>
            <a:rPr lang="en-US" sz="1600" b="0">
              <a:effectLst>
                <a:outerShdw blurRad="38100" dist="38100" dir="2700000" algn="tl">
                  <a:srgbClr val="000000">
                    <a:alpha val="43137"/>
                  </a:srgbClr>
                </a:outerShdw>
              </a:effectLst>
              <a:latin typeface="Maiandra GD" panose="020E0502030308020204" pitchFamily="34" charset="0"/>
            </a:rPr>
            <a:t>A comprehensive plan</a:t>
          </a:r>
        </a:p>
      </dgm:t>
    </dgm:pt>
    <dgm:pt modelId="{DE98AA5D-8BC0-49B9-9946-CEA228534C92}" type="parTrans" cxnId="{FE2A5FD9-649C-4F91-A52C-449938883860}">
      <dgm:prSet/>
      <dgm:spPr/>
      <dgm:t>
        <a:bodyPr/>
        <a:lstStyle/>
        <a:p>
          <a:endParaRPr lang="en-US" sz="2400">
            <a:latin typeface="Maiandra GD" panose="020E0502030308020204" pitchFamily="34" charset="0"/>
          </a:endParaRPr>
        </a:p>
      </dgm:t>
    </dgm:pt>
    <dgm:pt modelId="{E8A36C49-AC38-4CBF-8421-9BC287CE9C4D}" type="sibTrans" cxnId="{FE2A5FD9-649C-4F91-A52C-449938883860}">
      <dgm:prSet/>
      <dgm:spPr/>
      <dgm:t>
        <a:bodyPr/>
        <a:lstStyle/>
        <a:p>
          <a:endParaRPr lang="en-US" sz="2400">
            <a:latin typeface="Maiandra GD" panose="020E0502030308020204" pitchFamily="34" charset="0"/>
          </a:endParaRPr>
        </a:p>
      </dgm:t>
    </dgm:pt>
    <dgm:pt modelId="{8C68B9A8-AA67-4DC5-8462-2EA83535CB83}">
      <dgm:prSet custT="1"/>
      <dgm:spPr/>
      <dgm:t>
        <a:bodyPr/>
        <a:lstStyle/>
        <a:p>
          <a:r>
            <a:rPr lang="en-US" sz="2000" b="1" dirty="0">
              <a:effectLst>
                <a:outerShdw blurRad="38100" dist="38100" dir="2700000" algn="tl">
                  <a:srgbClr val="000000">
                    <a:alpha val="43137"/>
                  </a:srgbClr>
                </a:outerShdw>
              </a:effectLst>
              <a:latin typeface="Maiandra GD" panose="020E0502030308020204" pitchFamily="34" charset="0"/>
            </a:rPr>
            <a:t>Communicating</a:t>
          </a:r>
        </a:p>
      </dgm:t>
    </dgm:pt>
    <dgm:pt modelId="{EB2BF9A5-4C1F-46DB-941E-AF4170AC13D6}" type="parTrans" cxnId="{083B738D-7C74-445A-B3FE-5D8FAA7772C9}">
      <dgm:prSet/>
      <dgm:spPr/>
      <dgm:t>
        <a:bodyPr/>
        <a:lstStyle/>
        <a:p>
          <a:endParaRPr lang="en-US" sz="2400">
            <a:latin typeface="Maiandra GD" panose="020E0502030308020204" pitchFamily="34" charset="0"/>
          </a:endParaRPr>
        </a:p>
      </dgm:t>
    </dgm:pt>
    <dgm:pt modelId="{7C4AE676-FEC9-4A8E-BC12-DD59984D3A70}" type="sibTrans" cxnId="{083B738D-7C74-445A-B3FE-5D8FAA7772C9}">
      <dgm:prSet/>
      <dgm:spPr/>
      <dgm:t>
        <a:bodyPr/>
        <a:lstStyle/>
        <a:p>
          <a:endParaRPr lang="en-US" sz="2400">
            <a:latin typeface="Maiandra GD" panose="020E0502030308020204" pitchFamily="34" charset="0"/>
          </a:endParaRPr>
        </a:p>
      </dgm:t>
    </dgm:pt>
    <dgm:pt modelId="{F7E0008A-31FC-4B6A-910C-C8876D594BA0}">
      <dgm:prSet custT="1"/>
      <dgm:spPr/>
      <dgm:t>
        <a:bodyPr/>
        <a:lstStyle/>
        <a:p>
          <a:r>
            <a:rPr lang="en-US" sz="2000" b="0">
              <a:effectLst>
                <a:outerShdw blurRad="38100" dist="38100" dir="2700000" algn="tl">
                  <a:srgbClr val="000000">
                    <a:alpha val="43137"/>
                  </a:srgbClr>
                </a:outerShdw>
              </a:effectLst>
              <a:latin typeface="Maiandra GD" panose="020E0502030308020204" pitchFamily="34" charset="0"/>
            </a:rPr>
            <a:t>Communicating the status of the MTS and recovery activities – </a:t>
          </a:r>
        </a:p>
      </dgm:t>
    </dgm:pt>
    <dgm:pt modelId="{53AFB0EA-6621-4561-B67B-CF85F651A473}" type="parTrans" cxnId="{ADD31F64-5D5D-47E4-9B53-2238D0B2E92D}">
      <dgm:prSet/>
      <dgm:spPr/>
      <dgm:t>
        <a:bodyPr/>
        <a:lstStyle/>
        <a:p>
          <a:endParaRPr lang="en-US" sz="2400">
            <a:latin typeface="Maiandra GD" panose="020E0502030308020204" pitchFamily="34" charset="0"/>
          </a:endParaRPr>
        </a:p>
      </dgm:t>
    </dgm:pt>
    <dgm:pt modelId="{944F59BF-7CC7-4B80-8C25-6DC71F610489}" type="sibTrans" cxnId="{ADD31F64-5D5D-47E4-9B53-2238D0B2E92D}">
      <dgm:prSet/>
      <dgm:spPr/>
      <dgm:t>
        <a:bodyPr/>
        <a:lstStyle/>
        <a:p>
          <a:endParaRPr lang="en-US" sz="2400">
            <a:latin typeface="Maiandra GD" panose="020E0502030308020204" pitchFamily="34" charset="0"/>
          </a:endParaRPr>
        </a:p>
      </dgm:t>
    </dgm:pt>
    <dgm:pt modelId="{54B2B332-7092-4039-8CDE-00DD815E3D98}">
      <dgm:prSet custT="1"/>
      <dgm:spPr/>
      <dgm:t>
        <a:bodyPr/>
        <a:lstStyle/>
        <a:p>
          <a:r>
            <a:rPr lang="en-US" sz="1600" b="0" dirty="0">
              <a:effectLst>
                <a:outerShdw blurRad="38100" dist="38100" dir="2700000" algn="tl">
                  <a:srgbClr val="000000">
                    <a:alpha val="43137"/>
                  </a:srgbClr>
                </a:outerShdw>
              </a:effectLst>
              <a:latin typeface="Maiandra GD" panose="020E0502030308020204" pitchFamily="34" charset="0"/>
            </a:rPr>
            <a:t>The right people in right place at the right time</a:t>
          </a:r>
        </a:p>
      </dgm:t>
    </dgm:pt>
    <dgm:pt modelId="{AFB6B52A-9788-4979-A352-660EBC7EBCCA}" type="parTrans" cxnId="{F9399713-95BC-4032-909F-F625B2786059}">
      <dgm:prSet/>
      <dgm:spPr/>
      <dgm:t>
        <a:bodyPr/>
        <a:lstStyle/>
        <a:p>
          <a:endParaRPr lang="en-US" sz="2400">
            <a:latin typeface="Maiandra GD" panose="020E0502030308020204" pitchFamily="34" charset="0"/>
          </a:endParaRPr>
        </a:p>
      </dgm:t>
    </dgm:pt>
    <dgm:pt modelId="{98513250-9373-49CD-BE83-9A6052CDBF42}" type="sibTrans" cxnId="{F9399713-95BC-4032-909F-F625B2786059}">
      <dgm:prSet/>
      <dgm:spPr/>
      <dgm:t>
        <a:bodyPr/>
        <a:lstStyle/>
        <a:p>
          <a:endParaRPr lang="en-US" sz="2400">
            <a:latin typeface="Maiandra GD" panose="020E0502030308020204" pitchFamily="34" charset="0"/>
          </a:endParaRPr>
        </a:p>
      </dgm:t>
    </dgm:pt>
    <dgm:pt modelId="{91B9858F-A531-4EC1-BA52-4948E1C143E7}">
      <dgm:prSet custT="1"/>
      <dgm:spPr/>
      <dgm:t>
        <a:bodyPr/>
        <a:lstStyle/>
        <a:p>
          <a:r>
            <a:rPr lang="en-US" sz="1600" b="0">
              <a:effectLst>
                <a:outerShdw blurRad="38100" dist="38100" dir="2700000" algn="tl">
                  <a:srgbClr val="000000">
                    <a:alpha val="43137"/>
                  </a:srgbClr>
                </a:outerShdw>
              </a:effectLst>
              <a:latin typeface="Maiandra GD" panose="020E0502030308020204" pitchFamily="34" charset="0"/>
            </a:rPr>
            <a:t>The right resources with the right tools and equipment</a:t>
          </a:r>
        </a:p>
      </dgm:t>
    </dgm:pt>
    <dgm:pt modelId="{9F73CC38-E92B-46DF-9BED-88A5619C672D}" type="parTrans" cxnId="{65B6674D-DA77-49A9-BA38-AFD70C57D44D}">
      <dgm:prSet/>
      <dgm:spPr/>
      <dgm:t>
        <a:bodyPr/>
        <a:lstStyle/>
        <a:p>
          <a:endParaRPr lang="en-US" sz="2400">
            <a:latin typeface="Maiandra GD" panose="020E0502030308020204" pitchFamily="34" charset="0"/>
          </a:endParaRPr>
        </a:p>
      </dgm:t>
    </dgm:pt>
    <dgm:pt modelId="{FED58F9E-6889-4BA1-8129-C86F807893EB}" type="sibTrans" cxnId="{65B6674D-DA77-49A9-BA38-AFD70C57D44D}">
      <dgm:prSet/>
      <dgm:spPr/>
      <dgm:t>
        <a:bodyPr/>
        <a:lstStyle/>
        <a:p>
          <a:endParaRPr lang="en-US" sz="2400">
            <a:latin typeface="Maiandra GD" panose="020E0502030308020204" pitchFamily="34" charset="0"/>
          </a:endParaRPr>
        </a:p>
      </dgm:t>
    </dgm:pt>
    <dgm:pt modelId="{4DC51E23-037E-45A7-A56E-026180757A46}">
      <dgm:prSet custT="1"/>
      <dgm:spPr/>
      <dgm:t>
        <a:bodyPr/>
        <a:lstStyle/>
        <a:p>
          <a:r>
            <a:rPr lang="en-US" sz="2400" b="1" dirty="0">
              <a:effectLst>
                <a:outerShdw blurRad="38100" dist="38100" dir="2700000" algn="tl">
                  <a:srgbClr val="000000">
                    <a:alpha val="43137"/>
                  </a:srgbClr>
                </a:outerShdw>
              </a:effectLst>
              <a:latin typeface="Maiandra GD" panose="020E0502030308020204" pitchFamily="34" charset="0"/>
            </a:rPr>
            <a:t>Demobilizing</a:t>
          </a:r>
        </a:p>
      </dgm:t>
    </dgm:pt>
    <dgm:pt modelId="{D596307F-10F3-478E-B8C8-B3BEBCF9C69A}" type="parTrans" cxnId="{BBC4733E-A6AE-4CF4-8AA1-C4AE9F6DEDB3}">
      <dgm:prSet/>
      <dgm:spPr/>
      <dgm:t>
        <a:bodyPr/>
        <a:lstStyle/>
        <a:p>
          <a:endParaRPr lang="en-US" sz="2400">
            <a:latin typeface="Maiandra GD" panose="020E0502030308020204" pitchFamily="34" charset="0"/>
          </a:endParaRPr>
        </a:p>
      </dgm:t>
    </dgm:pt>
    <dgm:pt modelId="{6628F4CF-CAAD-486D-8326-8F95575041C9}" type="sibTrans" cxnId="{BBC4733E-A6AE-4CF4-8AA1-C4AE9F6DEDB3}">
      <dgm:prSet/>
      <dgm:spPr/>
      <dgm:t>
        <a:bodyPr/>
        <a:lstStyle/>
        <a:p>
          <a:endParaRPr lang="en-US" sz="2400">
            <a:latin typeface="Maiandra GD" panose="020E0502030308020204" pitchFamily="34" charset="0"/>
          </a:endParaRPr>
        </a:p>
      </dgm:t>
    </dgm:pt>
    <dgm:pt modelId="{9605D514-64EC-4FF3-899D-4369237E885F}">
      <dgm:prSet custT="1"/>
      <dgm:spPr/>
      <dgm:t>
        <a:bodyPr/>
        <a:lstStyle/>
        <a:p>
          <a:r>
            <a:rPr lang="en-US" sz="2000" b="0" dirty="0">
              <a:effectLst>
                <a:outerShdw blurRad="38100" dist="38100" dir="2700000" algn="tl">
                  <a:srgbClr val="000000">
                    <a:alpha val="43137"/>
                  </a:srgbClr>
                </a:outerShdw>
              </a:effectLst>
              <a:latin typeface="Maiandra GD" panose="020E0502030308020204" pitchFamily="34" charset="0"/>
            </a:rPr>
            <a:t>Demobilizing the MTSRU and transition into long-term restoration.</a:t>
          </a:r>
        </a:p>
      </dgm:t>
    </dgm:pt>
    <dgm:pt modelId="{98373E0D-9B2E-41DF-8911-8B03F6B7151B}" type="parTrans" cxnId="{C09872CA-604D-4958-8A9E-CD57DC24D055}">
      <dgm:prSet/>
      <dgm:spPr/>
      <dgm:t>
        <a:bodyPr/>
        <a:lstStyle/>
        <a:p>
          <a:endParaRPr lang="en-US" sz="2400">
            <a:latin typeface="Maiandra GD" panose="020E0502030308020204" pitchFamily="34" charset="0"/>
          </a:endParaRPr>
        </a:p>
      </dgm:t>
    </dgm:pt>
    <dgm:pt modelId="{2BEEA2E4-A511-4BAF-AAC6-6DAE2D229CD7}" type="sibTrans" cxnId="{C09872CA-604D-4958-8A9E-CD57DC24D055}">
      <dgm:prSet/>
      <dgm:spPr/>
      <dgm:t>
        <a:bodyPr/>
        <a:lstStyle/>
        <a:p>
          <a:endParaRPr lang="en-US" sz="2400">
            <a:latin typeface="Maiandra GD" panose="020E0502030308020204" pitchFamily="34" charset="0"/>
          </a:endParaRPr>
        </a:p>
      </dgm:t>
    </dgm:pt>
    <dgm:pt modelId="{00CE0C5A-8515-43A7-B78E-207280939D1A}" type="pres">
      <dgm:prSet presAssocID="{C42CD4A8-82E1-44D3-B470-D760F831E8B9}" presName="Name0" presStyleCnt="0">
        <dgm:presLayoutVars>
          <dgm:dir/>
          <dgm:animLvl val="lvl"/>
          <dgm:resizeHandles val="exact"/>
        </dgm:presLayoutVars>
      </dgm:prSet>
      <dgm:spPr/>
    </dgm:pt>
    <dgm:pt modelId="{7DF3A80F-44EB-4425-B0C3-C51E7A3A29F8}" type="pres">
      <dgm:prSet presAssocID="{9D1AAC92-910B-4870-BCD3-C3800839628B}" presName="composite" presStyleCnt="0"/>
      <dgm:spPr/>
    </dgm:pt>
    <dgm:pt modelId="{9B41B77C-7E22-4ABC-9F6C-733A6A6879BC}" type="pres">
      <dgm:prSet presAssocID="{9D1AAC92-910B-4870-BCD3-C3800839628B}" presName="parTx" presStyleLbl="alignNode1" presStyleIdx="0" presStyleCnt="5">
        <dgm:presLayoutVars>
          <dgm:chMax val="0"/>
          <dgm:chPref val="0"/>
        </dgm:presLayoutVars>
      </dgm:prSet>
      <dgm:spPr/>
    </dgm:pt>
    <dgm:pt modelId="{29EB0DD5-8E87-4E4E-9D63-94CE8DC6DDCF}" type="pres">
      <dgm:prSet presAssocID="{9D1AAC92-910B-4870-BCD3-C3800839628B}" presName="desTx" presStyleLbl="alignAccFollowNode1" presStyleIdx="0" presStyleCnt="5">
        <dgm:presLayoutVars/>
      </dgm:prSet>
      <dgm:spPr/>
    </dgm:pt>
    <dgm:pt modelId="{853A5A52-6A9B-40C5-94B6-C4CBBF457F75}" type="pres">
      <dgm:prSet presAssocID="{1BCCFB9F-5284-4569-9320-CC70A5468630}" presName="space" presStyleCnt="0"/>
      <dgm:spPr/>
    </dgm:pt>
    <dgm:pt modelId="{DF46912B-F234-49DE-9335-808A78F5507B}" type="pres">
      <dgm:prSet presAssocID="{330E1913-7207-4888-9CD3-EA49850A3067}" presName="composite" presStyleCnt="0"/>
      <dgm:spPr/>
    </dgm:pt>
    <dgm:pt modelId="{2EC4AE3D-B6D8-4634-8E13-584D258BE3EC}" type="pres">
      <dgm:prSet presAssocID="{330E1913-7207-4888-9CD3-EA49850A3067}" presName="parTx" presStyleLbl="alignNode1" presStyleIdx="1" presStyleCnt="5">
        <dgm:presLayoutVars>
          <dgm:chMax val="0"/>
          <dgm:chPref val="0"/>
        </dgm:presLayoutVars>
      </dgm:prSet>
      <dgm:spPr/>
    </dgm:pt>
    <dgm:pt modelId="{EBCA0585-90A1-4264-9F66-893E6AEC17BA}" type="pres">
      <dgm:prSet presAssocID="{330E1913-7207-4888-9CD3-EA49850A3067}" presName="desTx" presStyleLbl="alignAccFollowNode1" presStyleIdx="1" presStyleCnt="5">
        <dgm:presLayoutVars/>
      </dgm:prSet>
      <dgm:spPr/>
    </dgm:pt>
    <dgm:pt modelId="{A604A104-3480-4495-B8F2-57E582967408}" type="pres">
      <dgm:prSet presAssocID="{832B6820-BA95-4B7A-8D31-A379718D9005}" presName="space" presStyleCnt="0"/>
      <dgm:spPr/>
    </dgm:pt>
    <dgm:pt modelId="{18076D00-52CB-46A1-ADF6-E9A0FAFB50B8}" type="pres">
      <dgm:prSet presAssocID="{1DB5E853-F5EC-478E-B9E9-04EA67475046}" presName="composite" presStyleCnt="0"/>
      <dgm:spPr/>
    </dgm:pt>
    <dgm:pt modelId="{E752BC83-E32C-4D93-A2A5-43FCC46F2DBA}" type="pres">
      <dgm:prSet presAssocID="{1DB5E853-F5EC-478E-B9E9-04EA67475046}" presName="parTx" presStyleLbl="alignNode1" presStyleIdx="2" presStyleCnt="5">
        <dgm:presLayoutVars>
          <dgm:chMax val="0"/>
          <dgm:chPref val="0"/>
        </dgm:presLayoutVars>
      </dgm:prSet>
      <dgm:spPr/>
    </dgm:pt>
    <dgm:pt modelId="{0298EE22-F94D-45B4-ACF8-DD914D23E6B6}" type="pres">
      <dgm:prSet presAssocID="{1DB5E853-F5EC-478E-B9E9-04EA67475046}" presName="desTx" presStyleLbl="alignAccFollowNode1" presStyleIdx="2" presStyleCnt="5">
        <dgm:presLayoutVars/>
      </dgm:prSet>
      <dgm:spPr/>
    </dgm:pt>
    <dgm:pt modelId="{0438BD5A-5869-4D89-B112-89FD6A2664C1}" type="pres">
      <dgm:prSet presAssocID="{B5995B1B-D032-477C-82FC-8B8EC1FE451A}" presName="space" presStyleCnt="0"/>
      <dgm:spPr/>
    </dgm:pt>
    <dgm:pt modelId="{D9C098F1-947E-4519-9C71-2CBB99F420C7}" type="pres">
      <dgm:prSet presAssocID="{8C68B9A8-AA67-4DC5-8462-2EA83535CB83}" presName="composite" presStyleCnt="0"/>
      <dgm:spPr/>
    </dgm:pt>
    <dgm:pt modelId="{AAF8FF7B-4A4E-4BF9-BCC1-29B19CC5D560}" type="pres">
      <dgm:prSet presAssocID="{8C68B9A8-AA67-4DC5-8462-2EA83535CB83}" presName="parTx" presStyleLbl="alignNode1" presStyleIdx="3" presStyleCnt="5">
        <dgm:presLayoutVars>
          <dgm:chMax val="0"/>
          <dgm:chPref val="0"/>
        </dgm:presLayoutVars>
      </dgm:prSet>
      <dgm:spPr/>
    </dgm:pt>
    <dgm:pt modelId="{82145194-9A97-4CA2-A3D8-D9299EB56A8E}" type="pres">
      <dgm:prSet presAssocID="{8C68B9A8-AA67-4DC5-8462-2EA83535CB83}" presName="desTx" presStyleLbl="alignAccFollowNode1" presStyleIdx="3" presStyleCnt="5">
        <dgm:presLayoutVars/>
      </dgm:prSet>
      <dgm:spPr/>
    </dgm:pt>
    <dgm:pt modelId="{1E515F8A-D226-4F8E-A7CC-C95175EDB3C6}" type="pres">
      <dgm:prSet presAssocID="{7C4AE676-FEC9-4A8E-BC12-DD59984D3A70}" presName="space" presStyleCnt="0"/>
      <dgm:spPr/>
    </dgm:pt>
    <dgm:pt modelId="{DB538F39-341B-4C8F-8C12-A5B2D56D84D4}" type="pres">
      <dgm:prSet presAssocID="{4DC51E23-037E-45A7-A56E-026180757A46}" presName="composite" presStyleCnt="0"/>
      <dgm:spPr/>
    </dgm:pt>
    <dgm:pt modelId="{B0970D55-33C3-4EC3-AB47-B429FC2D03F8}" type="pres">
      <dgm:prSet presAssocID="{4DC51E23-037E-45A7-A56E-026180757A46}" presName="parTx" presStyleLbl="alignNode1" presStyleIdx="4" presStyleCnt="5">
        <dgm:presLayoutVars>
          <dgm:chMax val="0"/>
          <dgm:chPref val="0"/>
        </dgm:presLayoutVars>
      </dgm:prSet>
      <dgm:spPr/>
    </dgm:pt>
    <dgm:pt modelId="{8A69C097-FFF7-4FD6-97FB-6BC01F3FB73F}" type="pres">
      <dgm:prSet presAssocID="{4DC51E23-037E-45A7-A56E-026180757A46}" presName="desTx" presStyleLbl="alignAccFollowNode1" presStyleIdx="4" presStyleCnt="5">
        <dgm:presLayoutVars/>
      </dgm:prSet>
      <dgm:spPr/>
    </dgm:pt>
  </dgm:ptLst>
  <dgm:cxnLst>
    <dgm:cxn modelId="{F9399713-95BC-4032-909F-F625B2786059}" srcId="{F7E0008A-31FC-4B6A-910C-C8876D594BA0}" destId="{54B2B332-7092-4039-8CDE-00DD815E3D98}" srcOrd="0" destOrd="0" parTransId="{AFB6B52A-9788-4979-A352-660EBC7EBCCA}" sibTransId="{98513250-9373-49CD-BE83-9A6052CDBF42}"/>
    <dgm:cxn modelId="{37DFD91E-9369-4DBC-B0CD-CD70B92C1F04}" type="presOf" srcId="{CC41172B-5894-4378-A3C2-53F5307DB5B8}" destId="{0298EE22-F94D-45B4-ACF8-DD914D23E6B6}" srcOrd="0" destOrd="1" presId="urn:microsoft.com/office/officeart/2016/7/layout/HorizontalActionList"/>
    <dgm:cxn modelId="{CB881422-8EEF-4FAD-B38B-7CC9A521AE9A}" srcId="{9D1AAC92-910B-4870-BCD3-C3800839628B}" destId="{4265A10A-7238-4C05-B12F-CE4A70335B03}" srcOrd="0" destOrd="0" parTransId="{1C2F2F29-FBB7-4116-AAA9-661566E06E95}" sibTransId="{540E001E-CB50-46E4-B7DC-920AA98478F3}"/>
    <dgm:cxn modelId="{EF200134-10EF-4F51-BC79-4112C3F86776}" type="presOf" srcId="{4265A10A-7238-4C05-B12F-CE4A70335B03}" destId="{29EB0DD5-8E87-4E4E-9D63-94CE8DC6DDCF}" srcOrd="0" destOrd="0" presId="urn:microsoft.com/office/officeart/2016/7/layout/HorizontalActionList"/>
    <dgm:cxn modelId="{BBC4733E-A6AE-4CF4-8AA1-C4AE9F6DEDB3}" srcId="{C42CD4A8-82E1-44D3-B470-D760F831E8B9}" destId="{4DC51E23-037E-45A7-A56E-026180757A46}" srcOrd="4" destOrd="0" parTransId="{D596307F-10F3-478E-B8C8-B3BEBCF9C69A}" sibTransId="{6628F4CF-CAAD-486D-8326-8F95575041C9}"/>
    <dgm:cxn modelId="{5AA3EB60-B8A7-49F6-B47C-A2F31397F607}" type="presOf" srcId="{4FFD81E3-78B9-48A7-A28A-B26A40017002}" destId="{0298EE22-F94D-45B4-ACF8-DD914D23E6B6}" srcOrd="0" destOrd="0" presId="urn:microsoft.com/office/officeart/2016/7/layout/HorizontalActionList"/>
    <dgm:cxn modelId="{ADD31F64-5D5D-47E4-9B53-2238D0B2E92D}" srcId="{8C68B9A8-AA67-4DC5-8462-2EA83535CB83}" destId="{F7E0008A-31FC-4B6A-910C-C8876D594BA0}" srcOrd="0" destOrd="0" parTransId="{53AFB0EA-6621-4561-B67B-CF85F651A473}" sibTransId="{944F59BF-7CC7-4B80-8C25-6DC71F610489}"/>
    <dgm:cxn modelId="{4490116B-8903-4A4E-BCFF-6C0618399F79}" type="presOf" srcId="{9D1AAC92-910B-4870-BCD3-C3800839628B}" destId="{9B41B77C-7E22-4ABC-9F6C-733A6A6879BC}" srcOrd="0" destOrd="0" presId="urn:microsoft.com/office/officeart/2016/7/layout/HorizontalActionList"/>
    <dgm:cxn modelId="{7B33D86C-153A-4413-9A54-8E79922EC790}" srcId="{C42CD4A8-82E1-44D3-B470-D760F831E8B9}" destId="{9D1AAC92-910B-4870-BCD3-C3800839628B}" srcOrd="0" destOrd="0" parTransId="{C03113B3-AF96-4657-9174-D2C02D0F2ADF}" sibTransId="{1BCCFB9F-5284-4569-9320-CC70A5468630}"/>
    <dgm:cxn modelId="{65B6674D-DA77-49A9-BA38-AFD70C57D44D}" srcId="{F7E0008A-31FC-4B6A-910C-C8876D594BA0}" destId="{91B9858F-A531-4EC1-BA52-4948E1C143E7}" srcOrd="1" destOrd="0" parTransId="{9F73CC38-E92B-46DF-9BED-88A5619C672D}" sibTransId="{FED58F9E-6889-4BA1-8129-C86F807893EB}"/>
    <dgm:cxn modelId="{6A64A354-9B21-4240-81EF-809C38D992B0}" type="presOf" srcId="{F7E0008A-31FC-4B6A-910C-C8876D594BA0}" destId="{82145194-9A97-4CA2-A3D8-D9299EB56A8E}" srcOrd="0" destOrd="0" presId="urn:microsoft.com/office/officeart/2016/7/layout/HorizontalActionList"/>
    <dgm:cxn modelId="{083B738D-7C74-445A-B3FE-5D8FAA7772C9}" srcId="{C42CD4A8-82E1-44D3-B470-D760F831E8B9}" destId="{8C68B9A8-AA67-4DC5-8462-2EA83535CB83}" srcOrd="3" destOrd="0" parTransId="{EB2BF9A5-4C1F-46DB-941E-AF4170AC13D6}" sibTransId="{7C4AE676-FEC9-4A8E-BC12-DD59984D3A70}"/>
    <dgm:cxn modelId="{A6D99CAA-88DD-468B-BE52-6E30C2A888F4}" srcId="{C42CD4A8-82E1-44D3-B470-D760F831E8B9}" destId="{1DB5E853-F5EC-478E-B9E9-04EA67475046}" srcOrd="2" destOrd="0" parTransId="{8B6068E7-C907-48CE-B95F-A122E12A2CF0}" sibTransId="{B5995B1B-D032-477C-82FC-8B8EC1FE451A}"/>
    <dgm:cxn modelId="{C739F7BB-ED97-4429-856F-EEAD9775E72A}" type="presOf" srcId="{8C68B9A8-AA67-4DC5-8462-2EA83535CB83}" destId="{AAF8FF7B-4A4E-4BF9-BCC1-29B19CC5D560}" srcOrd="0" destOrd="0" presId="urn:microsoft.com/office/officeart/2016/7/layout/HorizontalActionList"/>
    <dgm:cxn modelId="{9EA91DBF-7AD9-4DEC-B075-B44227A30C1E}" type="presOf" srcId="{9605D514-64EC-4FF3-899D-4369237E885F}" destId="{8A69C097-FFF7-4FD6-97FB-6BC01F3FB73F}" srcOrd="0" destOrd="0" presId="urn:microsoft.com/office/officeart/2016/7/layout/HorizontalActionList"/>
    <dgm:cxn modelId="{89E054C4-1575-4DB0-967A-9885BC9A5B4A}" type="presOf" srcId="{C42CD4A8-82E1-44D3-B470-D760F831E8B9}" destId="{00CE0C5A-8515-43A7-B78E-207280939D1A}" srcOrd="0" destOrd="0" presId="urn:microsoft.com/office/officeart/2016/7/layout/HorizontalActionList"/>
    <dgm:cxn modelId="{C09872CA-604D-4958-8A9E-CD57DC24D055}" srcId="{4DC51E23-037E-45A7-A56E-026180757A46}" destId="{9605D514-64EC-4FF3-899D-4369237E885F}" srcOrd="0" destOrd="0" parTransId="{98373E0D-9B2E-41DF-8911-8B03F6B7151B}" sibTransId="{2BEEA2E4-A511-4BAF-AAC6-6DAE2D229CD7}"/>
    <dgm:cxn modelId="{429DD0D2-6B18-433D-A5F2-3069EFFA796F}" type="presOf" srcId="{1DB5E853-F5EC-478E-B9E9-04EA67475046}" destId="{E752BC83-E32C-4D93-A2A5-43FCC46F2DBA}" srcOrd="0" destOrd="0" presId="urn:microsoft.com/office/officeart/2016/7/layout/HorizontalActionList"/>
    <dgm:cxn modelId="{F3F8A5D5-C574-41C5-BC1E-AE04FA25F5E1}" srcId="{330E1913-7207-4888-9CD3-EA49850A3067}" destId="{74F760E5-7F7F-4DCC-A8D7-C4D0331BF0F3}" srcOrd="0" destOrd="0" parTransId="{53A2284C-68F7-4718-AE2A-3D1A89523A67}" sibTransId="{CEFBB8FA-9166-40EF-9926-704E85775EB2}"/>
    <dgm:cxn modelId="{D00A3ED7-76BD-445C-ACA5-E4F1876C1BC6}" type="presOf" srcId="{330E1913-7207-4888-9CD3-EA49850A3067}" destId="{2EC4AE3D-B6D8-4634-8E13-584D258BE3EC}" srcOrd="0" destOrd="0" presId="urn:microsoft.com/office/officeart/2016/7/layout/HorizontalActionList"/>
    <dgm:cxn modelId="{455292D8-DE64-4F7B-B081-10190918DA1C}" srcId="{C42CD4A8-82E1-44D3-B470-D760F831E8B9}" destId="{330E1913-7207-4888-9CD3-EA49850A3067}" srcOrd="1" destOrd="0" parTransId="{7E361EC0-13C7-4B9C-9B6D-2F09651F3A71}" sibTransId="{832B6820-BA95-4B7A-8D31-A379718D9005}"/>
    <dgm:cxn modelId="{FE2A5FD9-649C-4F91-A52C-449938883860}" srcId="{4FFD81E3-78B9-48A7-A28A-B26A40017002}" destId="{CC41172B-5894-4378-A3C2-53F5307DB5B8}" srcOrd="0" destOrd="0" parTransId="{DE98AA5D-8BC0-49B9-9946-CEA228534C92}" sibTransId="{E8A36C49-AC38-4CBF-8421-9BC287CE9C4D}"/>
    <dgm:cxn modelId="{53AFA9DF-D9AD-4EC1-89A5-CF60987C5DDA}" type="presOf" srcId="{4DC51E23-037E-45A7-A56E-026180757A46}" destId="{B0970D55-33C3-4EC3-AB47-B429FC2D03F8}" srcOrd="0" destOrd="0" presId="urn:microsoft.com/office/officeart/2016/7/layout/HorizontalActionList"/>
    <dgm:cxn modelId="{BEBC53E5-1AA6-4F22-915E-2D7A4C70979F}" type="presOf" srcId="{91B9858F-A531-4EC1-BA52-4948E1C143E7}" destId="{82145194-9A97-4CA2-A3D8-D9299EB56A8E}" srcOrd="0" destOrd="2" presId="urn:microsoft.com/office/officeart/2016/7/layout/HorizontalActionList"/>
    <dgm:cxn modelId="{510F80E9-C5D6-4BE4-8449-6B18B3DC703D}" type="presOf" srcId="{74F760E5-7F7F-4DCC-A8D7-C4D0331BF0F3}" destId="{EBCA0585-90A1-4264-9F66-893E6AEC17BA}" srcOrd="0" destOrd="0" presId="urn:microsoft.com/office/officeart/2016/7/layout/HorizontalActionList"/>
    <dgm:cxn modelId="{86E54FF6-F794-48C5-A332-BC504F6204BD}" type="presOf" srcId="{54B2B332-7092-4039-8CDE-00DD815E3D98}" destId="{82145194-9A97-4CA2-A3D8-D9299EB56A8E}" srcOrd="0" destOrd="1" presId="urn:microsoft.com/office/officeart/2016/7/layout/HorizontalActionList"/>
    <dgm:cxn modelId="{AD76D8F7-372F-46AA-A974-225D8BD761F7}" srcId="{1DB5E853-F5EC-478E-B9E9-04EA67475046}" destId="{4FFD81E3-78B9-48A7-A28A-B26A40017002}" srcOrd="0" destOrd="0" parTransId="{3C3FA303-1B22-4367-9A3F-929353299135}" sibTransId="{3D56F196-61B5-4570-82B0-FE84132E5042}"/>
    <dgm:cxn modelId="{596277E2-D5C9-4E39-8E1C-087BD27BF783}" type="presParOf" srcId="{00CE0C5A-8515-43A7-B78E-207280939D1A}" destId="{7DF3A80F-44EB-4425-B0C3-C51E7A3A29F8}" srcOrd="0" destOrd="0" presId="urn:microsoft.com/office/officeart/2016/7/layout/HorizontalActionList"/>
    <dgm:cxn modelId="{2117E878-079F-4F46-867C-A17C3157BCD0}" type="presParOf" srcId="{7DF3A80F-44EB-4425-B0C3-C51E7A3A29F8}" destId="{9B41B77C-7E22-4ABC-9F6C-733A6A6879BC}" srcOrd="0" destOrd="0" presId="urn:microsoft.com/office/officeart/2016/7/layout/HorizontalActionList"/>
    <dgm:cxn modelId="{804C2BC6-DC3C-4144-8D8D-DD1E3AC64501}" type="presParOf" srcId="{7DF3A80F-44EB-4425-B0C3-C51E7A3A29F8}" destId="{29EB0DD5-8E87-4E4E-9D63-94CE8DC6DDCF}" srcOrd="1" destOrd="0" presId="urn:microsoft.com/office/officeart/2016/7/layout/HorizontalActionList"/>
    <dgm:cxn modelId="{F3F138B3-0107-44B4-ADA6-72B9796D5EA0}" type="presParOf" srcId="{00CE0C5A-8515-43A7-B78E-207280939D1A}" destId="{853A5A52-6A9B-40C5-94B6-C4CBBF457F75}" srcOrd="1" destOrd="0" presId="urn:microsoft.com/office/officeart/2016/7/layout/HorizontalActionList"/>
    <dgm:cxn modelId="{3A926B3A-8DFD-4DB2-937F-7072E7FBABA7}" type="presParOf" srcId="{00CE0C5A-8515-43A7-B78E-207280939D1A}" destId="{DF46912B-F234-49DE-9335-808A78F5507B}" srcOrd="2" destOrd="0" presId="urn:microsoft.com/office/officeart/2016/7/layout/HorizontalActionList"/>
    <dgm:cxn modelId="{E90C8310-9D7F-45F2-898C-4DF6AF1B4403}" type="presParOf" srcId="{DF46912B-F234-49DE-9335-808A78F5507B}" destId="{2EC4AE3D-B6D8-4634-8E13-584D258BE3EC}" srcOrd="0" destOrd="0" presId="urn:microsoft.com/office/officeart/2016/7/layout/HorizontalActionList"/>
    <dgm:cxn modelId="{915AE557-75A9-47CB-AE31-5FA6B10E5A2F}" type="presParOf" srcId="{DF46912B-F234-49DE-9335-808A78F5507B}" destId="{EBCA0585-90A1-4264-9F66-893E6AEC17BA}" srcOrd="1" destOrd="0" presId="urn:microsoft.com/office/officeart/2016/7/layout/HorizontalActionList"/>
    <dgm:cxn modelId="{C0AEAAAC-CC02-4214-A7C9-8E925BE91C5B}" type="presParOf" srcId="{00CE0C5A-8515-43A7-B78E-207280939D1A}" destId="{A604A104-3480-4495-B8F2-57E582967408}" srcOrd="3" destOrd="0" presId="urn:microsoft.com/office/officeart/2016/7/layout/HorizontalActionList"/>
    <dgm:cxn modelId="{82FACA56-217D-4C7F-A8F9-77A5977FE7F9}" type="presParOf" srcId="{00CE0C5A-8515-43A7-B78E-207280939D1A}" destId="{18076D00-52CB-46A1-ADF6-E9A0FAFB50B8}" srcOrd="4" destOrd="0" presId="urn:microsoft.com/office/officeart/2016/7/layout/HorizontalActionList"/>
    <dgm:cxn modelId="{B655D0A7-7691-44E7-821E-FEF0D54E9110}" type="presParOf" srcId="{18076D00-52CB-46A1-ADF6-E9A0FAFB50B8}" destId="{E752BC83-E32C-4D93-A2A5-43FCC46F2DBA}" srcOrd="0" destOrd="0" presId="urn:microsoft.com/office/officeart/2016/7/layout/HorizontalActionList"/>
    <dgm:cxn modelId="{F7E18B44-5F83-42F1-A8AD-3E4198E859B0}" type="presParOf" srcId="{18076D00-52CB-46A1-ADF6-E9A0FAFB50B8}" destId="{0298EE22-F94D-45B4-ACF8-DD914D23E6B6}" srcOrd="1" destOrd="0" presId="urn:microsoft.com/office/officeart/2016/7/layout/HorizontalActionList"/>
    <dgm:cxn modelId="{BC2BC2A1-7CB8-4C46-ABEB-383B224D37BD}" type="presParOf" srcId="{00CE0C5A-8515-43A7-B78E-207280939D1A}" destId="{0438BD5A-5869-4D89-B112-89FD6A2664C1}" srcOrd="5" destOrd="0" presId="urn:microsoft.com/office/officeart/2016/7/layout/HorizontalActionList"/>
    <dgm:cxn modelId="{5CF0CBD0-561A-4E18-AAF4-A240298C1378}" type="presParOf" srcId="{00CE0C5A-8515-43A7-B78E-207280939D1A}" destId="{D9C098F1-947E-4519-9C71-2CBB99F420C7}" srcOrd="6" destOrd="0" presId="urn:microsoft.com/office/officeart/2016/7/layout/HorizontalActionList"/>
    <dgm:cxn modelId="{C4D707DA-67E2-4B74-ADC3-02DBC573BAFC}" type="presParOf" srcId="{D9C098F1-947E-4519-9C71-2CBB99F420C7}" destId="{AAF8FF7B-4A4E-4BF9-BCC1-29B19CC5D560}" srcOrd="0" destOrd="0" presId="urn:microsoft.com/office/officeart/2016/7/layout/HorizontalActionList"/>
    <dgm:cxn modelId="{9B84341A-4B05-411F-920A-8E8A45D51B9A}" type="presParOf" srcId="{D9C098F1-947E-4519-9C71-2CBB99F420C7}" destId="{82145194-9A97-4CA2-A3D8-D9299EB56A8E}" srcOrd="1" destOrd="0" presId="urn:microsoft.com/office/officeart/2016/7/layout/HorizontalActionList"/>
    <dgm:cxn modelId="{8DB2884C-0AE1-46B8-AF03-986F35F8333C}" type="presParOf" srcId="{00CE0C5A-8515-43A7-B78E-207280939D1A}" destId="{1E515F8A-D226-4F8E-A7CC-C95175EDB3C6}" srcOrd="7" destOrd="0" presId="urn:microsoft.com/office/officeart/2016/7/layout/HorizontalActionList"/>
    <dgm:cxn modelId="{7B7AB1C4-4B81-41A1-A8AE-92D456D88FC9}" type="presParOf" srcId="{00CE0C5A-8515-43A7-B78E-207280939D1A}" destId="{DB538F39-341B-4C8F-8C12-A5B2D56D84D4}" srcOrd="8" destOrd="0" presId="urn:microsoft.com/office/officeart/2016/7/layout/HorizontalActionList"/>
    <dgm:cxn modelId="{0E677DCE-5A2C-455C-8F7D-C9517EA4D986}" type="presParOf" srcId="{DB538F39-341B-4C8F-8C12-A5B2D56D84D4}" destId="{B0970D55-33C3-4EC3-AB47-B429FC2D03F8}" srcOrd="0" destOrd="0" presId="urn:microsoft.com/office/officeart/2016/7/layout/HorizontalActionList"/>
    <dgm:cxn modelId="{BD714B09-4085-4EB1-9CCF-EEA7FE70BC39}" type="presParOf" srcId="{DB538F39-341B-4C8F-8C12-A5B2D56D84D4}" destId="{8A69C097-FFF7-4FD6-97FB-6BC01F3FB73F}"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1B77C-7E22-4ABC-9F6C-733A6A6879BC}">
      <dsp:nvSpPr>
        <dsp:cNvPr id="0" name=""/>
        <dsp:cNvSpPr/>
      </dsp:nvSpPr>
      <dsp:spPr>
        <a:xfrm>
          <a:off x="14372" y="592257"/>
          <a:ext cx="2281989" cy="68459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328" tIns="180328" rIns="180328" bIns="180328"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latin typeface="Maiandra GD" panose="020E0502030308020204" pitchFamily="34" charset="0"/>
            </a:rPr>
            <a:t>Establishing</a:t>
          </a:r>
        </a:p>
      </dsp:txBody>
      <dsp:txXfrm>
        <a:off x="14372" y="592257"/>
        <a:ext cx="2281989" cy="684596"/>
      </dsp:txXfrm>
    </dsp:sp>
    <dsp:sp modelId="{29EB0DD5-8E87-4E4E-9D63-94CE8DC6DDCF}">
      <dsp:nvSpPr>
        <dsp:cNvPr id="0" name=""/>
        <dsp:cNvSpPr/>
      </dsp:nvSpPr>
      <dsp:spPr>
        <a:xfrm>
          <a:off x="14372" y="1276854"/>
          <a:ext cx="2281989" cy="35161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5410" tIns="225410" rIns="225410" bIns="225410" numCol="1" spcCol="1270" anchor="t" anchorCtr="0">
          <a:noAutofit/>
        </a:bodyPr>
        <a:lstStyle/>
        <a:p>
          <a:pPr marL="0" lvl="0" indent="0" algn="l" defTabSz="889000">
            <a:lnSpc>
              <a:spcPct val="90000"/>
            </a:lnSpc>
            <a:spcBef>
              <a:spcPct val="0"/>
            </a:spcBef>
            <a:spcAft>
              <a:spcPct val="35000"/>
            </a:spcAft>
            <a:buNone/>
          </a:pPr>
          <a:r>
            <a:rPr lang="en-US" sz="2000" b="0" kern="1200">
              <a:effectLst>
                <a:outerShdw blurRad="38100" dist="38100" dir="2700000" algn="tl">
                  <a:srgbClr val="000000">
                    <a:alpha val="43137"/>
                  </a:srgbClr>
                </a:outerShdw>
              </a:effectLst>
              <a:latin typeface="Maiandra GD" panose="020E0502030308020204" pitchFamily="34" charset="0"/>
            </a:rPr>
            <a:t>Establishing the MTSRU</a:t>
          </a:r>
        </a:p>
      </dsp:txBody>
      <dsp:txXfrm>
        <a:off x="14372" y="1276854"/>
        <a:ext cx="2281989" cy="3516113"/>
      </dsp:txXfrm>
    </dsp:sp>
    <dsp:sp modelId="{2EC4AE3D-B6D8-4634-8E13-584D258BE3EC}">
      <dsp:nvSpPr>
        <dsp:cNvPr id="0" name=""/>
        <dsp:cNvSpPr/>
      </dsp:nvSpPr>
      <dsp:spPr>
        <a:xfrm>
          <a:off x="2404151" y="592257"/>
          <a:ext cx="2281989" cy="68459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328" tIns="180328" rIns="180328" bIns="180328"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latin typeface="Maiandra GD" panose="020E0502030308020204" pitchFamily="34" charset="0"/>
            </a:rPr>
            <a:t>Obtaining</a:t>
          </a:r>
        </a:p>
      </dsp:txBody>
      <dsp:txXfrm>
        <a:off x="2404151" y="592257"/>
        <a:ext cx="2281989" cy="684596"/>
      </dsp:txXfrm>
    </dsp:sp>
    <dsp:sp modelId="{EBCA0585-90A1-4264-9F66-893E6AEC17BA}">
      <dsp:nvSpPr>
        <dsp:cNvPr id="0" name=""/>
        <dsp:cNvSpPr/>
      </dsp:nvSpPr>
      <dsp:spPr>
        <a:xfrm>
          <a:off x="2404151" y="1276854"/>
          <a:ext cx="2281989" cy="35161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5410" tIns="225410" rIns="225410" bIns="225410" numCol="1" spcCol="1270" anchor="t" anchorCtr="0">
          <a:noAutofit/>
        </a:bodyPr>
        <a:lstStyle/>
        <a:p>
          <a:pPr marL="0" lvl="0" indent="0" algn="l" defTabSz="889000">
            <a:lnSpc>
              <a:spcPct val="90000"/>
            </a:lnSpc>
            <a:spcBef>
              <a:spcPct val="0"/>
            </a:spcBef>
            <a:spcAft>
              <a:spcPct val="35000"/>
            </a:spcAft>
            <a:buNone/>
          </a:pPr>
          <a:r>
            <a:rPr lang="en-US" sz="2000" b="0" kern="1200">
              <a:effectLst>
                <a:outerShdw blurRad="38100" dist="38100" dir="2700000" algn="tl">
                  <a:srgbClr val="000000">
                    <a:alpha val="43137"/>
                  </a:srgbClr>
                </a:outerShdw>
              </a:effectLst>
              <a:latin typeface="Maiandra GD" panose="020E0502030308020204" pitchFamily="34" charset="0"/>
            </a:rPr>
            <a:t>Obtaining situational awareness,</a:t>
          </a:r>
        </a:p>
      </dsp:txBody>
      <dsp:txXfrm>
        <a:off x="2404151" y="1276854"/>
        <a:ext cx="2281989" cy="3516113"/>
      </dsp:txXfrm>
    </dsp:sp>
    <dsp:sp modelId="{E752BC83-E32C-4D93-A2A5-43FCC46F2DBA}">
      <dsp:nvSpPr>
        <dsp:cNvPr id="0" name=""/>
        <dsp:cNvSpPr/>
      </dsp:nvSpPr>
      <dsp:spPr>
        <a:xfrm>
          <a:off x="4793930" y="592257"/>
          <a:ext cx="2281989" cy="68459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328" tIns="180328" rIns="180328" bIns="180328"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latin typeface="Maiandra GD" panose="020E0502030308020204" pitchFamily="34" charset="0"/>
            </a:rPr>
            <a:t>Determining</a:t>
          </a:r>
        </a:p>
      </dsp:txBody>
      <dsp:txXfrm>
        <a:off x="4793930" y="592257"/>
        <a:ext cx="2281989" cy="684596"/>
      </dsp:txXfrm>
    </dsp:sp>
    <dsp:sp modelId="{0298EE22-F94D-45B4-ACF8-DD914D23E6B6}">
      <dsp:nvSpPr>
        <dsp:cNvPr id="0" name=""/>
        <dsp:cNvSpPr/>
      </dsp:nvSpPr>
      <dsp:spPr>
        <a:xfrm>
          <a:off x="4793930" y="1276854"/>
          <a:ext cx="2281989" cy="35161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5410" tIns="225410" rIns="225410" bIns="225410" numCol="1" spcCol="1270" anchor="t" anchorCtr="0">
          <a:noAutofit/>
        </a:bodyPr>
        <a:lstStyle/>
        <a:p>
          <a:pPr marL="0" lvl="0" indent="0" algn="l" defTabSz="889000">
            <a:lnSpc>
              <a:spcPct val="90000"/>
            </a:lnSpc>
            <a:spcBef>
              <a:spcPct val="0"/>
            </a:spcBef>
            <a:spcAft>
              <a:spcPct val="35000"/>
            </a:spcAft>
            <a:buNone/>
          </a:pPr>
          <a:r>
            <a:rPr lang="en-US" sz="2000" b="0" kern="1200">
              <a:effectLst>
                <a:outerShdw blurRad="38100" dist="38100" dir="2700000" algn="tl">
                  <a:srgbClr val="000000">
                    <a:alpha val="43137"/>
                  </a:srgbClr>
                </a:outerShdw>
              </a:effectLst>
              <a:latin typeface="Maiandra GD" panose="020E0502030308020204" pitchFamily="34" charset="0"/>
            </a:rPr>
            <a:t>Determining the impacts to the MTS and developing courses of action,</a:t>
          </a:r>
        </a:p>
        <a:p>
          <a:pPr marL="171450" lvl="1" indent="-171450" algn="l" defTabSz="711200">
            <a:lnSpc>
              <a:spcPct val="90000"/>
            </a:lnSpc>
            <a:spcBef>
              <a:spcPct val="0"/>
            </a:spcBef>
            <a:spcAft>
              <a:spcPct val="15000"/>
            </a:spcAft>
            <a:buChar char="•"/>
          </a:pPr>
          <a:r>
            <a:rPr lang="en-US" sz="1600" b="0" kern="1200">
              <a:effectLst>
                <a:outerShdw blurRad="38100" dist="38100" dir="2700000" algn="tl">
                  <a:srgbClr val="000000">
                    <a:alpha val="43137"/>
                  </a:srgbClr>
                </a:outerShdw>
              </a:effectLst>
              <a:latin typeface="Maiandra GD" panose="020E0502030308020204" pitchFamily="34" charset="0"/>
            </a:rPr>
            <a:t>A comprehensive plan</a:t>
          </a:r>
        </a:p>
      </dsp:txBody>
      <dsp:txXfrm>
        <a:off x="4793930" y="1276854"/>
        <a:ext cx="2281989" cy="3516113"/>
      </dsp:txXfrm>
    </dsp:sp>
    <dsp:sp modelId="{AAF8FF7B-4A4E-4BF9-BCC1-29B19CC5D560}">
      <dsp:nvSpPr>
        <dsp:cNvPr id="0" name=""/>
        <dsp:cNvSpPr/>
      </dsp:nvSpPr>
      <dsp:spPr>
        <a:xfrm>
          <a:off x="7183709" y="592257"/>
          <a:ext cx="2281989" cy="68459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328" tIns="180328" rIns="180328" bIns="180328"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latin typeface="Maiandra GD" panose="020E0502030308020204" pitchFamily="34" charset="0"/>
            </a:rPr>
            <a:t>Communicating</a:t>
          </a:r>
        </a:p>
      </dsp:txBody>
      <dsp:txXfrm>
        <a:off x="7183709" y="592257"/>
        <a:ext cx="2281989" cy="684596"/>
      </dsp:txXfrm>
    </dsp:sp>
    <dsp:sp modelId="{82145194-9A97-4CA2-A3D8-D9299EB56A8E}">
      <dsp:nvSpPr>
        <dsp:cNvPr id="0" name=""/>
        <dsp:cNvSpPr/>
      </dsp:nvSpPr>
      <dsp:spPr>
        <a:xfrm>
          <a:off x="7183709" y="1276854"/>
          <a:ext cx="2281989" cy="35161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5410" tIns="225410" rIns="225410" bIns="225410" numCol="1" spcCol="1270" anchor="t" anchorCtr="0">
          <a:noAutofit/>
        </a:bodyPr>
        <a:lstStyle/>
        <a:p>
          <a:pPr marL="0" lvl="0" indent="0" algn="l" defTabSz="889000">
            <a:lnSpc>
              <a:spcPct val="90000"/>
            </a:lnSpc>
            <a:spcBef>
              <a:spcPct val="0"/>
            </a:spcBef>
            <a:spcAft>
              <a:spcPct val="35000"/>
            </a:spcAft>
            <a:buNone/>
          </a:pPr>
          <a:r>
            <a:rPr lang="en-US" sz="2000" b="0" kern="1200">
              <a:effectLst>
                <a:outerShdw blurRad="38100" dist="38100" dir="2700000" algn="tl">
                  <a:srgbClr val="000000">
                    <a:alpha val="43137"/>
                  </a:srgbClr>
                </a:outerShdw>
              </a:effectLst>
              <a:latin typeface="Maiandra GD" panose="020E0502030308020204" pitchFamily="34" charset="0"/>
            </a:rPr>
            <a:t>Communicating the status of the MTS and recovery activities – </a:t>
          </a:r>
        </a:p>
        <a:p>
          <a:pPr marL="171450" lvl="1" indent="-171450" algn="l" defTabSz="711200">
            <a:lnSpc>
              <a:spcPct val="90000"/>
            </a:lnSpc>
            <a:spcBef>
              <a:spcPct val="0"/>
            </a:spcBef>
            <a:spcAft>
              <a:spcPct val="15000"/>
            </a:spcAft>
            <a:buChar char="•"/>
          </a:pPr>
          <a:r>
            <a:rPr lang="en-US" sz="1600" b="0" kern="1200" dirty="0">
              <a:effectLst>
                <a:outerShdw blurRad="38100" dist="38100" dir="2700000" algn="tl">
                  <a:srgbClr val="000000">
                    <a:alpha val="43137"/>
                  </a:srgbClr>
                </a:outerShdw>
              </a:effectLst>
              <a:latin typeface="Maiandra GD" panose="020E0502030308020204" pitchFamily="34" charset="0"/>
            </a:rPr>
            <a:t>The right people in right place at the right time</a:t>
          </a:r>
        </a:p>
        <a:p>
          <a:pPr marL="171450" lvl="1" indent="-171450" algn="l" defTabSz="711200">
            <a:lnSpc>
              <a:spcPct val="90000"/>
            </a:lnSpc>
            <a:spcBef>
              <a:spcPct val="0"/>
            </a:spcBef>
            <a:spcAft>
              <a:spcPct val="15000"/>
            </a:spcAft>
            <a:buChar char="•"/>
          </a:pPr>
          <a:r>
            <a:rPr lang="en-US" sz="1600" b="0" kern="1200">
              <a:effectLst>
                <a:outerShdw blurRad="38100" dist="38100" dir="2700000" algn="tl">
                  <a:srgbClr val="000000">
                    <a:alpha val="43137"/>
                  </a:srgbClr>
                </a:outerShdw>
              </a:effectLst>
              <a:latin typeface="Maiandra GD" panose="020E0502030308020204" pitchFamily="34" charset="0"/>
            </a:rPr>
            <a:t>The right resources with the right tools and equipment</a:t>
          </a:r>
        </a:p>
      </dsp:txBody>
      <dsp:txXfrm>
        <a:off x="7183709" y="1276854"/>
        <a:ext cx="2281989" cy="3516113"/>
      </dsp:txXfrm>
    </dsp:sp>
    <dsp:sp modelId="{B0970D55-33C3-4EC3-AB47-B429FC2D03F8}">
      <dsp:nvSpPr>
        <dsp:cNvPr id="0" name=""/>
        <dsp:cNvSpPr/>
      </dsp:nvSpPr>
      <dsp:spPr>
        <a:xfrm>
          <a:off x="9573488" y="592257"/>
          <a:ext cx="2281989" cy="68459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328" tIns="180328" rIns="180328" bIns="180328"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latin typeface="Maiandra GD" panose="020E0502030308020204" pitchFamily="34" charset="0"/>
            </a:rPr>
            <a:t>Demobilizing</a:t>
          </a:r>
        </a:p>
      </dsp:txBody>
      <dsp:txXfrm>
        <a:off x="9573488" y="592257"/>
        <a:ext cx="2281989" cy="684596"/>
      </dsp:txXfrm>
    </dsp:sp>
    <dsp:sp modelId="{8A69C097-FFF7-4FD6-97FB-6BC01F3FB73F}">
      <dsp:nvSpPr>
        <dsp:cNvPr id="0" name=""/>
        <dsp:cNvSpPr/>
      </dsp:nvSpPr>
      <dsp:spPr>
        <a:xfrm>
          <a:off x="9573488" y="1276854"/>
          <a:ext cx="2281989" cy="35161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5410" tIns="225410" rIns="225410" bIns="225410" numCol="1" spcCol="1270" anchor="t" anchorCtr="0">
          <a:noAutofit/>
        </a:bodyPr>
        <a:lstStyle/>
        <a:p>
          <a:pPr marL="0" lvl="0" indent="0" algn="l" defTabSz="889000">
            <a:lnSpc>
              <a:spcPct val="90000"/>
            </a:lnSpc>
            <a:spcBef>
              <a:spcPct val="0"/>
            </a:spcBef>
            <a:spcAft>
              <a:spcPct val="35000"/>
            </a:spcAft>
            <a:buNone/>
          </a:pPr>
          <a:r>
            <a:rPr lang="en-US" sz="2000" b="0" kern="1200" dirty="0">
              <a:effectLst>
                <a:outerShdw blurRad="38100" dist="38100" dir="2700000" algn="tl">
                  <a:srgbClr val="000000">
                    <a:alpha val="43137"/>
                  </a:srgbClr>
                </a:outerShdw>
              </a:effectLst>
              <a:latin typeface="Maiandra GD" panose="020E0502030308020204" pitchFamily="34" charset="0"/>
            </a:rPr>
            <a:t>Demobilizing the MTSRU and transition into long-term restoration.</a:t>
          </a:r>
        </a:p>
      </dsp:txBody>
      <dsp:txXfrm>
        <a:off x="9573488" y="1276854"/>
        <a:ext cx="2281989" cy="3516113"/>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258780-F7F9-428A-B19E-7DE53AAF9EE8}" type="datetimeFigureOut">
              <a:rPr lang="en-US" smtClean="0"/>
              <a:t>5/13/2021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BC1EF-A55C-472C-894B-7DB95C685E00}" type="slidenum">
              <a:rPr lang="en-US" smtClean="0"/>
              <a:t>‹#›</a:t>
            </a:fld>
            <a:endParaRPr lang="en-US"/>
          </a:p>
        </p:txBody>
      </p:sp>
    </p:spTree>
    <p:extLst>
      <p:ext uri="{BB962C8B-B14F-4D97-AF65-F5344CB8AC3E}">
        <p14:creationId xmlns:p14="http://schemas.microsoft.com/office/powerpoint/2010/main" val="3896774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Marine Transportation System (MTS) Recovery Plan (MTSRP) for [Insert Country-specific Agency Name] supports recovery and restoration of the MTS. Responsibilities extend to incident and non-incident areas, requiring engagement with a broad spectrum of port stakeholders.</a:t>
            </a:r>
          </a:p>
        </p:txBody>
      </p:sp>
      <p:sp>
        <p:nvSpPr>
          <p:cNvPr id="4" name="Slide Number Placeholder 3"/>
          <p:cNvSpPr>
            <a:spLocks noGrp="1"/>
          </p:cNvSpPr>
          <p:nvPr>
            <p:ph type="sldNum" sz="quarter" idx="5"/>
          </p:nvPr>
        </p:nvSpPr>
        <p:spPr/>
        <p:txBody>
          <a:bodyPr/>
          <a:lstStyle/>
          <a:p>
            <a:fld id="{A4ABC1EF-A55C-472C-894B-7DB95C685E00}" type="slidenum">
              <a:rPr lang="en-US" smtClean="0"/>
              <a:t>4</a:t>
            </a:fld>
            <a:endParaRPr lang="en-US"/>
          </a:p>
        </p:txBody>
      </p:sp>
    </p:spTree>
    <p:extLst>
      <p:ext uri="{BB962C8B-B14F-4D97-AF65-F5344CB8AC3E}">
        <p14:creationId xmlns:p14="http://schemas.microsoft.com/office/powerpoint/2010/main" val="333879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MTS Recovery incident management structure is a scalable and cooperative process for restoring MTS functionality within the incident area, to include resumption of trade outside of incident areas. The incident management structure must address three key operational planning factors when implementing the MTS Recovery function: a. System stabilization; b. Short-term recovery; and c. Transition from short-term recovery to long-term recovery.</a:t>
            </a:r>
          </a:p>
        </p:txBody>
      </p:sp>
      <p:sp>
        <p:nvSpPr>
          <p:cNvPr id="4" name="Slide Number Placeholder 3"/>
          <p:cNvSpPr>
            <a:spLocks noGrp="1"/>
          </p:cNvSpPr>
          <p:nvPr>
            <p:ph type="sldNum" sz="quarter" idx="5"/>
          </p:nvPr>
        </p:nvSpPr>
        <p:spPr/>
        <p:txBody>
          <a:bodyPr/>
          <a:lstStyle/>
          <a:p>
            <a:fld id="{A4ABC1EF-A55C-472C-894B-7DB95C685E00}" type="slidenum">
              <a:rPr lang="en-US" smtClean="0"/>
              <a:t>5</a:t>
            </a:fld>
            <a:endParaRPr lang="en-US"/>
          </a:p>
        </p:txBody>
      </p:sp>
    </p:spTree>
    <p:extLst>
      <p:ext uri="{BB962C8B-B14F-4D97-AF65-F5344CB8AC3E}">
        <p14:creationId xmlns:p14="http://schemas.microsoft.com/office/powerpoint/2010/main" val="2915418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“Best Response” will be geared towards minimizing the adverse impacts and consequences of the incident and maximize public confidence and stakeholder satisfaction. </a:t>
            </a:r>
            <a:endParaRPr lang="en-US" b="1" i="0" dirty="0">
              <a:solidFill>
                <a:srgbClr val="313131"/>
              </a:solidFill>
              <a:effectLst>
                <a:outerShdw blurRad="38100" dist="38100" dir="2700000" algn="tl">
                  <a:srgbClr val="000000">
                    <a:alpha val="43137"/>
                  </a:srgbClr>
                </a:outerShdw>
              </a:effectLst>
              <a:latin typeface="Maiandra GD" panose="020E0502030308020204" pitchFamily="34" charset="0"/>
            </a:endParaRPr>
          </a:p>
          <a:p>
            <a:r>
              <a:rPr lang="en-US" dirty="0"/>
              <a:t>Critical Success Factors – The processes outlined in the MTSRP address five critical success factors for efficient and effective MTS Recovery preparedness and response activities, which include: a. Inventory and identify MTS capabilities and constraints; b. Communication of capabilities and constraints with stakeholders; c. Collaboration on mitigation plans between public and private stakeholders; d. Alignment of resources; and e. Unity of effort to mitigate constraints and maximize use or return to service of available capabilities.</a:t>
            </a:r>
            <a:endParaRPr lang="en-US" b="1" dirty="0"/>
          </a:p>
        </p:txBody>
      </p:sp>
      <p:sp>
        <p:nvSpPr>
          <p:cNvPr id="4" name="Slide Number Placeholder 3"/>
          <p:cNvSpPr>
            <a:spLocks noGrp="1"/>
          </p:cNvSpPr>
          <p:nvPr>
            <p:ph type="sldNum" sz="quarter" idx="5"/>
          </p:nvPr>
        </p:nvSpPr>
        <p:spPr/>
        <p:txBody>
          <a:bodyPr/>
          <a:lstStyle/>
          <a:p>
            <a:fld id="{A4ABC1EF-A55C-472C-894B-7DB95C685E00}" type="slidenum">
              <a:rPr lang="en-US" smtClean="0"/>
              <a:t>6</a:t>
            </a:fld>
            <a:endParaRPr lang="en-US"/>
          </a:p>
        </p:txBody>
      </p:sp>
    </p:spTree>
    <p:extLst>
      <p:ext uri="{BB962C8B-B14F-4D97-AF65-F5344CB8AC3E}">
        <p14:creationId xmlns:p14="http://schemas.microsoft.com/office/powerpoint/2010/main" val="820374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MTS Recovery incident management structure is a scalable and cooperative process for restoring MTS functionality within the incident area, to include resumption of trade outside of incident areas. The incident management structure must address three key operational planning factors when implementing the MTS Recovery function: a. System stabilization; b. Short-term recovery; and c. Transition from short-term recovery to long-term recovery.</a:t>
            </a:r>
          </a:p>
        </p:txBody>
      </p:sp>
      <p:sp>
        <p:nvSpPr>
          <p:cNvPr id="4" name="Slide Number Placeholder 3"/>
          <p:cNvSpPr>
            <a:spLocks noGrp="1"/>
          </p:cNvSpPr>
          <p:nvPr>
            <p:ph type="sldNum" sz="quarter" idx="5"/>
          </p:nvPr>
        </p:nvSpPr>
        <p:spPr/>
        <p:txBody>
          <a:bodyPr/>
          <a:lstStyle/>
          <a:p>
            <a:fld id="{A4ABC1EF-A55C-472C-894B-7DB95C685E00}" type="slidenum">
              <a:rPr lang="en-US" smtClean="0"/>
              <a:t>7</a:t>
            </a:fld>
            <a:endParaRPr lang="en-US"/>
          </a:p>
        </p:txBody>
      </p:sp>
    </p:spTree>
    <p:extLst>
      <p:ext uri="{BB962C8B-B14F-4D97-AF65-F5344CB8AC3E}">
        <p14:creationId xmlns:p14="http://schemas.microsoft.com/office/powerpoint/2010/main" val="1304360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MTS Recovery incident management structure is a scalable and cooperative process for restoring MTS functionality within the incident area, to include resumption of trade outside of incident areas. The incident management structure must address three key operational planning factors when implementing the MTS Recovery function: a. System stabilization; b. Short-term recovery; and c. Transition from short-term recovery to long-term recovery.</a:t>
            </a:r>
          </a:p>
        </p:txBody>
      </p:sp>
      <p:sp>
        <p:nvSpPr>
          <p:cNvPr id="4" name="Slide Number Placeholder 3"/>
          <p:cNvSpPr>
            <a:spLocks noGrp="1"/>
          </p:cNvSpPr>
          <p:nvPr>
            <p:ph type="sldNum" sz="quarter" idx="5"/>
          </p:nvPr>
        </p:nvSpPr>
        <p:spPr/>
        <p:txBody>
          <a:bodyPr/>
          <a:lstStyle/>
          <a:p>
            <a:fld id="{A4ABC1EF-A55C-472C-894B-7DB95C685E00}" type="slidenum">
              <a:rPr lang="en-US" smtClean="0"/>
              <a:t>8</a:t>
            </a:fld>
            <a:endParaRPr lang="en-US"/>
          </a:p>
        </p:txBody>
      </p:sp>
    </p:spTree>
    <p:extLst>
      <p:ext uri="{BB962C8B-B14F-4D97-AF65-F5344CB8AC3E}">
        <p14:creationId xmlns:p14="http://schemas.microsoft.com/office/powerpoint/2010/main" val="2112127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It starts immediately, during the response phase and can last for many, many years. There is a need to begin quickly but not finish quickly</a:t>
            </a:r>
          </a:p>
        </p:txBody>
      </p:sp>
      <p:sp>
        <p:nvSpPr>
          <p:cNvPr id="4" name="Slide Number Placeholder 3"/>
          <p:cNvSpPr>
            <a:spLocks noGrp="1"/>
          </p:cNvSpPr>
          <p:nvPr>
            <p:ph type="sldNum" sz="quarter" idx="5"/>
          </p:nvPr>
        </p:nvSpPr>
        <p:spPr/>
        <p:txBody>
          <a:bodyPr/>
          <a:lstStyle/>
          <a:p>
            <a:fld id="{A4ABC1EF-A55C-472C-894B-7DB95C685E00}" type="slidenum">
              <a:rPr lang="en-US" smtClean="0"/>
              <a:t>11</a:t>
            </a:fld>
            <a:endParaRPr lang="en-US"/>
          </a:p>
        </p:txBody>
      </p:sp>
    </p:spTree>
    <p:extLst>
      <p:ext uri="{BB962C8B-B14F-4D97-AF65-F5344CB8AC3E}">
        <p14:creationId xmlns:p14="http://schemas.microsoft.com/office/powerpoint/2010/main" val="319784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22F57-3D19-4AEF-B692-05AE99A6B9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0773FC-F352-4B3C-9569-04A574CD53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8F5DFE-231D-4E84-BB9D-9AA24571FBA3}"/>
              </a:ext>
            </a:extLst>
          </p:cNvPr>
          <p:cNvSpPr>
            <a:spLocks noGrp="1"/>
          </p:cNvSpPr>
          <p:nvPr>
            <p:ph type="dt" sz="half" idx="10"/>
          </p:nvPr>
        </p:nvSpPr>
        <p:spPr/>
        <p:txBody>
          <a:bodyPr/>
          <a:lstStyle/>
          <a:p>
            <a:fld id="{5BBF8440-B2C8-459D-A951-9E94393186E5}" type="datetimeFigureOut">
              <a:rPr lang="en-US" smtClean="0"/>
              <a:t>5/13/2021</a:t>
            </a:fld>
            <a:endParaRPr lang="en-US"/>
          </a:p>
        </p:txBody>
      </p:sp>
      <p:sp>
        <p:nvSpPr>
          <p:cNvPr id="5" name="Footer Placeholder 4">
            <a:extLst>
              <a:ext uri="{FF2B5EF4-FFF2-40B4-BE49-F238E27FC236}">
                <a16:creationId xmlns:a16="http://schemas.microsoft.com/office/drawing/2014/main" id="{53CBDA8D-D5ED-4FB5-A5A1-B25330B82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C3829-E069-4A5D-9EC6-91E15250522F}"/>
              </a:ext>
            </a:extLst>
          </p:cNvPr>
          <p:cNvSpPr>
            <a:spLocks noGrp="1"/>
          </p:cNvSpPr>
          <p:nvPr>
            <p:ph type="sldNum" sz="quarter" idx="12"/>
          </p:nvPr>
        </p:nvSpPr>
        <p:spPr/>
        <p:txBody>
          <a:bodyPr/>
          <a:lstStyle/>
          <a:p>
            <a:fld id="{4B724AEC-EC21-4765-914C-DA29B05A4161}" type="slidenum">
              <a:rPr lang="en-US" smtClean="0"/>
              <a:t>‹#›</a:t>
            </a:fld>
            <a:endParaRPr lang="en-US"/>
          </a:p>
        </p:txBody>
      </p:sp>
    </p:spTree>
    <p:extLst>
      <p:ext uri="{BB962C8B-B14F-4D97-AF65-F5344CB8AC3E}">
        <p14:creationId xmlns:p14="http://schemas.microsoft.com/office/powerpoint/2010/main" val="1420338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DB70B-7419-445E-95D9-F025658034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D0FD7E-1173-4045-99CF-1325FB86AD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7C9247-7A43-45E6-B991-AFEC5AD7926D}"/>
              </a:ext>
            </a:extLst>
          </p:cNvPr>
          <p:cNvSpPr>
            <a:spLocks noGrp="1"/>
          </p:cNvSpPr>
          <p:nvPr>
            <p:ph type="dt" sz="half" idx="10"/>
          </p:nvPr>
        </p:nvSpPr>
        <p:spPr/>
        <p:txBody>
          <a:bodyPr/>
          <a:lstStyle/>
          <a:p>
            <a:fld id="{5BBF8440-B2C8-459D-A951-9E94393186E5}" type="datetimeFigureOut">
              <a:rPr lang="en-US" smtClean="0"/>
              <a:t>5/13/2021</a:t>
            </a:fld>
            <a:endParaRPr lang="en-US"/>
          </a:p>
        </p:txBody>
      </p:sp>
      <p:sp>
        <p:nvSpPr>
          <p:cNvPr id="5" name="Footer Placeholder 4">
            <a:extLst>
              <a:ext uri="{FF2B5EF4-FFF2-40B4-BE49-F238E27FC236}">
                <a16:creationId xmlns:a16="http://schemas.microsoft.com/office/drawing/2014/main" id="{E52A376A-9325-46EE-9A0A-88265E9B4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33019-A87C-4BAC-B4B7-0BC68BA68319}"/>
              </a:ext>
            </a:extLst>
          </p:cNvPr>
          <p:cNvSpPr>
            <a:spLocks noGrp="1"/>
          </p:cNvSpPr>
          <p:nvPr>
            <p:ph type="sldNum" sz="quarter" idx="12"/>
          </p:nvPr>
        </p:nvSpPr>
        <p:spPr/>
        <p:txBody>
          <a:bodyPr/>
          <a:lstStyle/>
          <a:p>
            <a:fld id="{4B724AEC-EC21-4765-914C-DA29B05A4161}" type="slidenum">
              <a:rPr lang="en-US" smtClean="0"/>
              <a:t>‹#›</a:t>
            </a:fld>
            <a:endParaRPr lang="en-US"/>
          </a:p>
        </p:txBody>
      </p:sp>
    </p:spTree>
    <p:extLst>
      <p:ext uri="{BB962C8B-B14F-4D97-AF65-F5344CB8AC3E}">
        <p14:creationId xmlns:p14="http://schemas.microsoft.com/office/powerpoint/2010/main" val="680174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32208E-90B2-4CD1-8AF9-3A0EFF88AE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85E4F3-C6DE-4CD4-A041-9B70062280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0678DD-FFDC-47FF-954C-50339D048746}"/>
              </a:ext>
            </a:extLst>
          </p:cNvPr>
          <p:cNvSpPr>
            <a:spLocks noGrp="1"/>
          </p:cNvSpPr>
          <p:nvPr>
            <p:ph type="dt" sz="half" idx="10"/>
          </p:nvPr>
        </p:nvSpPr>
        <p:spPr/>
        <p:txBody>
          <a:bodyPr/>
          <a:lstStyle/>
          <a:p>
            <a:fld id="{5BBF8440-B2C8-459D-A951-9E94393186E5}" type="datetimeFigureOut">
              <a:rPr lang="en-US" smtClean="0"/>
              <a:t>5/13/2021</a:t>
            </a:fld>
            <a:endParaRPr lang="en-US"/>
          </a:p>
        </p:txBody>
      </p:sp>
      <p:sp>
        <p:nvSpPr>
          <p:cNvPr id="5" name="Footer Placeholder 4">
            <a:extLst>
              <a:ext uri="{FF2B5EF4-FFF2-40B4-BE49-F238E27FC236}">
                <a16:creationId xmlns:a16="http://schemas.microsoft.com/office/drawing/2014/main" id="{32ABAF11-6490-4A6F-8295-FEC7072428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6747A-9D71-4D1F-B7DB-6E9C5A59F0CD}"/>
              </a:ext>
            </a:extLst>
          </p:cNvPr>
          <p:cNvSpPr>
            <a:spLocks noGrp="1"/>
          </p:cNvSpPr>
          <p:nvPr>
            <p:ph type="sldNum" sz="quarter" idx="12"/>
          </p:nvPr>
        </p:nvSpPr>
        <p:spPr/>
        <p:txBody>
          <a:bodyPr/>
          <a:lstStyle/>
          <a:p>
            <a:fld id="{4B724AEC-EC21-4765-914C-DA29B05A4161}" type="slidenum">
              <a:rPr lang="en-US" smtClean="0"/>
              <a:t>‹#›</a:t>
            </a:fld>
            <a:endParaRPr lang="en-US"/>
          </a:p>
        </p:txBody>
      </p:sp>
    </p:spTree>
    <p:extLst>
      <p:ext uri="{BB962C8B-B14F-4D97-AF65-F5344CB8AC3E}">
        <p14:creationId xmlns:p14="http://schemas.microsoft.com/office/powerpoint/2010/main" val="244861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3B943-19CB-4945-9164-E3ECF1347B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2833CD-5CFA-46EB-98F0-0A0C909FE7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66E893-F506-41D6-85E5-E008D80C3475}"/>
              </a:ext>
            </a:extLst>
          </p:cNvPr>
          <p:cNvSpPr>
            <a:spLocks noGrp="1"/>
          </p:cNvSpPr>
          <p:nvPr>
            <p:ph type="dt" sz="half" idx="10"/>
          </p:nvPr>
        </p:nvSpPr>
        <p:spPr/>
        <p:txBody>
          <a:bodyPr/>
          <a:lstStyle/>
          <a:p>
            <a:fld id="{5BBF8440-B2C8-459D-A951-9E94393186E5}" type="datetimeFigureOut">
              <a:rPr lang="en-US" smtClean="0"/>
              <a:t>5/13/2021</a:t>
            </a:fld>
            <a:endParaRPr lang="en-US"/>
          </a:p>
        </p:txBody>
      </p:sp>
      <p:sp>
        <p:nvSpPr>
          <p:cNvPr id="5" name="Footer Placeholder 4">
            <a:extLst>
              <a:ext uri="{FF2B5EF4-FFF2-40B4-BE49-F238E27FC236}">
                <a16:creationId xmlns:a16="http://schemas.microsoft.com/office/drawing/2014/main" id="{E6959B86-98B9-4F6F-B230-867D35D923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D7FA87-99B9-4EEA-8F2E-E47F2E177DD0}"/>
              </a:ext>
            </a:extLst>
          </p:cNvPr>
          <p:cNvSpPr>
            <a:spLocks noGrp="1"/>
          </p:cNvSpPr>
          <p:nvPr>
            <p:ph type="sldNum" sz="quarter" idx="12"/>
          </p:nvPr>
        </p:nvSpPr>
        <p:spPr/>
        <p:txBody>
          <a:bodyPr/>
          <a:lstStyle/>
          <a:p>
            <a:fld id="{4B724AEC-EC21-4765-914C-DA29B05A4161}" type="slidenum">
              <a:rPr lang="en-US" smtClean="0"/>
              <a:t>‹#›</a:t>
            </a:fld>
            <a:endParaRPr lang="en-US"/>
          </a:p>
        </p:txBody>
      </p:sp>
    </p:spTree>
    <p:extLst>
      <p:ext uri="{BB962C8B-B14F-4D97-AF65-F5344CB8AC3E}">
        <p14:creationId xmlns:p14="http://schemas.microsoft.com/office/powerpoint/2010/main" val="416505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74F2B-B49B-4737-AEF7-E307DF1DF5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236804-944E-4C27-ADB3-B1C1DB1C7B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0190E9-60DE-4B3F-BC80-864532B1707E}"/>
              </a:ext>
            </a:extLst>
          </p:cNvPr>
          <p:cNvSpPr>
            <a:spLocks noGrp="1"/>
          </p:cNvSpPr>
          <p:nvPr>
            <p:ph type="dt" sz="half" idx="10"/>
          </p:nvPr>
        </p:nvSpPr>
        <p:spPr/>
        <p:txBody>
          <a:bodyPr/>
          <a:lstStyle/>
          <a:p>
            <a:fld id="{5BBF8440-B2C8-459D-A951-9E94393186E5}" type="datetimeFigureOut">
              <a:rPr lang="en-US" smtClean="0"/>
              <a:t>5/13/2021</a:t>
            </a:fld>
            <a:endParaRPr lang="en-US"/>
          </a:p>
        </p:txBody>
      </p:sp>
      <p:sp>
        <p:nvSpPr>
          <p:cNvPr id="5" name="Footer Placeholder 4">
            <a:extLst>
              <a:ext uri="{FF2B5EF4-FFF2-40B4-BE49-F238E27FC236}">
                <a16:creationId xmlns:a16="http://schemas.microsoft.com/office/drawing/2014/main" id="{EE5D71B5-CA87-4268-B7AB-408D777DE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15BA5C-3EB7-48B8-9658-B89D13412FB5}"/>
              </a:ext>
            </a:extLst>
          </p:cNvPr>
          <p:cNvSpPr>
            <a:spLocks noGrp="1"/>
          </p:cNvSpPr>
          <p:nvPr>
            <p:ph type="sldNum" sz="quarter" idx="12"/>
          </p:nvPr>
        </p:nvSpPr>
        <p:spPr/>
        <p:txBody>
          <a:bodyPr/>
          <a:lstStyle/>
          <a:p>
            <a:fld id="{4B724AEC-EC21-4765-914C-DA29B05A4161}" type="slidenum">
              <a:rPr lang="en-US" smtClean="0"/>
              <a:t>‹#›</a:t>
            </a:fld>
            <a:endParaRPr lang="en-US"/>
          </a:p>
        </p:txBody>
      </p:sp>
    </p:spTree>
    <p:extLst>
      <p:ext uri="{BB962C8B-B14F-4D97-AF65-F5344CB8AC3E}">
        <p14:creationId xmlns:p14="http://schemas.microsoft.com/office/powerpoint/2010/main" val="200300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114D-7D74-4B58-B1D5-C9D5BD13FB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4A0C5F-06FC-4F7B-BDD9-9BA9B999A2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331701-D05C-4525-9964-BB383FC1D0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78BFA3-D341-412D-A314-F8E655B2081F}"/>
              </a:ext>
            </a:extLst>
          </p:cNvPr>
          <p:cNvSpPr>
            <a:spLocks noGrp="1"/>
          </p:cNvSpPr>
          <p:nvPr>
            <p:ph type="dt" sz="half" idx="10"/>
          </p:nvPr>
        </p:nvSpPr>
        <p:spPr/>
        <p:txBody>
          <a:bodyPr/>
          <a:lstStyle/>
          <a:p>
            <a:fld id="{5BBF8440-B2C8-459D-A951-9E94393186E5}" type="datetimeFigureOut">
              <a:rPr lang="en-US" smtClean="0"/>
              <a:t>5/13/2021</a:t>
            </a:fld>
            <a:endParaRPr lang="en-US"/>
          </a:p>
        </p:txBody>
      </p:sp>
      <p:sp>
        <p:nvSpPr>
          <p:cNvPr id="6" name="Footer Placeholder 5">
            <a:extLst>
              <a:ext uri="{FF2B5EF4-FFF2-40B4-BE49-F238E27FC236}">
                <a16:creationId xmlns:a16="http://schemas.microsoft.com/office/drawing/2014/main" id="{ECC7AAD0-92D9-4049-8352-343C608335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A08A35-78D0-4630-BAD9-0D67B4898E69}"/>
              </a:ext>
            </a:extLst>
          </p:cNvPr>
          <p:cNvSpPr>
            <a:spLocks noGrp="1"/>
          </p:cNvSpPr>
          <p:nvPr>
            <p:ph type="sldNum" sz="quarter" idx="12"/>
          </p:nvPr>
        </p:nvSpPr>
        <p:spPr/>
        <p:txBody>
          <a:bodyPr/>
          <a:lstStyle/>
          <a:p>
            <a:fld id="{4B724AEC-EC21-4765-914C-DA29B05A4161}" type="slidenum">
              <a:rPr lang="en-US" smtClean="0"/>
              <a:t>‹#›</a:t>
            </a:fld>
            <a:endParaRPr lang="en-US"/>
          </a:p>
        </p:txBody>
      </p:sp>
    </p:spTree>
    <p:extLst>
      <p:ext uri="{BB962C8B-B14F-4D97-AF65-F5344CB8AC3E}">
        <p14:creationId xmlns:p14="http://schemas.microsoft.com/office/powerpoint/2010/main" val="2523024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6FB71-766B-44E5-8926-D66125E350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C33F8F-8084-43F7-A61D-A08171635F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729F34-2A95-4F0C-9659-BE0EB9C64E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04B64D-B651-4166-93E6-17A46D25E0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56B701-AB8F-4C19-871F-D747B22B30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2AEBDE-D9C3-4077-8312-9B16630D0AE6}"/>
              </a:ext>
            </a:extLst>
          </p:cNvPr>
          <p:cNvSpPr>
            <a:spLocks noGrp="1"/>
          </p:cNvSpPr>
          <p:nvPr>
            <p:ph type="dt" sz="half" idx="10"/>
          </p:nvPr>
        </p:nvSpPr>
        <p:spPr/>
        <p:txBody>
          <a:bodyPr/>
          <a:lstStyle/>
          <a:p>
            <a:fld id="{5BBF8440-B2C8-459D-A951-9E94393186E5}" type="datetimeFigureOut">
              <a:rPr lang="en-US" smtClean="0"/>
              <a:t>5/13/2021</a:t>
            </a:fld>
            <a:endParaRPr lang="en-US"/>
          </a:p>
        </p:txBody>
      </p:sp>
      <p:sp>
        <p:nvSpPr>
          <p:cNvPr id="8" name="Footer Placeholder 7">
            <a:extLst>
              <a:ext uri="{FF2B5EF4-FFF2-40B4-BE49-F238E27FC236}">
                <a16:creationId xmlns:a16="http://schemas.microsoft.com/office/drawing/2014/main" id="{BF8D5227-A7B2-4A68-8C49-DA2CB4D01C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D3D743-3AB8-4FC7-9E11-78F93ED6E5A4}"/>
              </a:ext>
            </a:extLst>
          </p:cNvPr>
          <p:cNvSpPr>
            <a:spLocks noGrp="1"/>
          </p:cNvSpPr>
          <p:nvPr>
            <p:ph type="sldNum" sz="quarter" idx="12"/>
          </p:nvPr>
        </p:nvSpPr>
        <p:spPr/>
        <p:txBody>
          <a:bodyPr/>
          <a:lstStyle/>
          <a:p>
            <a:fld id="{4B724AEC-EC21-4765-914C-DA29B05A4161}" type="slidenum">
              <a:rPr lang="en-US" smtClean="0"/>
              <a:t>‹#›</a:t>
            </a:fld>
            <a:endParaRPr lang="en-US"/>
          </a:p>
        </p:txBody>
      </p:sp>
    </p:spTree>
    <p:extLst>
      <p:ext uri="{BB962C8B-B14F-4D97-AF65-F5344CB8AC3E}">
        <p14:creationId xmlns:p14="http://schemas.microsoft.com/office/powerpoint/2010/main" val="1059533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06B44-8AE4-4323-8548-72FCD02F71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FCFF13-B450-454A-94E1-3C4A082FD1F5}"/>
              </a:ext>
            </a:extLst>
          </p:cNvPr>
          <p:cNvSpPr>
            <a:spLocks noGrp="1"/>
          </p:cNvSpPr>
          <p:nvPr>
            <p:ph type="dt" sz="half" idx="10"/>
          </p:nvPr>
        </p:nvSpPr>
        <p:spPr/>
        <p:txBody>
          <a:bodyPr/>
          <a:lstStyle/>
          <a:p>
            <a:fld id="{5BBF8440-B2C8-459D-A951-9E94393186E5}" type="datetimeFigureOut">
              <a:rPr lang="en-US" smtClean="0"/>
              <a:t>5/13/2021</a:t>
            </a:fld>
            <a:endParaRPr lang="en-US"/>
          </a:p>
        </p:txBody>
      </p:sp>
      <p:sp>
        <p:nvSpPr>
          <p:cNvPr id="4" name="Footer Placeholder 3">
            <a:extLst>
              <a:ext uri="{FF2B5EF4-FFF2-40B4-BE49-F238E27FC236}">
                <a16:creationId xmlns:a16="http://schemas.microsoft.com/office/drawing/2014/main" id="{C25374BB-B2F4-4F64-9153-F5FC400FCE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0EF24E-397A-4FAA-ACAC-81A8323C929E}"/>
              </a:ext>
            </a:extLst>
          </p:cNvPr>
          <p:cNvSpPr>
            <a:spLocks noGrp="1"/>
          </p:cNvSpPr>
          <p:nvPr>
            <p:ph type="sldNum" sz="quarter" idx="12"/>
          </p:nvPr>
        </p:nvSpPr>
        <p:spPr/>
        <p:txBody>
          <a:bodyPr/>
          <a:lstStyle/>
          <a:p>
            <a:fld id="{4B724AEC-EC21-4765-914C-DA29B05A4161}" type="slidenum">
              <a:rPr lang="en-US" smtClean="0"/>
              <a:t>‹#›</a:t>
            </a:fld>
            <a:endParaRPr lang="en-US"/>
          </a:p>
        </p:txBody>
      </p:sp>
    </p:spTree>
    <p:extLst>
      <p:ext uri="{BB962C8B-B14F-4D97-AF65-F5344CB8AC3E}">
        <p14:creationId xmlns:p14="http://schemas.microsoft.com/office/powerpoint/2010/main" val="3635241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A59F6E-5170-41B4-8105-6EE7C15BD486}"/>
              </a:ext>
            </a:extLst>
          </p:cNvPr>
          <p:cNvSpPr>
            <a:spLocks noGrp="1"/>
          </p:cNvSpPr>
          <p:nvPr>
            <p:ph type="dt" sz="half" idx="10"/>
          </p:nvPr>
        </p:nvSpPr>
        <p:spPr/>
        <p:txBody>
          <a:bodyPr/>
          <a:lstStyle/>
          <a:p>
            <a:fld id="{5BBF8440-B2C8-459D-A951-9E94393186E5}" type="datetimeFigureOut">
              <a:rPr lang="en-US" smtClean="0"/>
              <a:t>5/13/2021</a:t>
            </a:fld>
            <a:endParaRPr lang="en-US"/>
          </a:p>
        </p:txBody>
      </p:sp>
      <p:sp>
        <p:nvSpPr>
          <p:cNvPr id="3" name="Footer Placeholder 2">
            <a:extLst>
              <a:ext uri="{FF2B5EF4-FFF2-40B4-BE49-F238E27FC236}">
                <a16:creationId xmlns:a16="http://schemas.microsoft.com/office/drawing/2014/main" id="{79D19B8F-A6C8-4AC2-952D-6369080FED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07686A-FC30-407E-86ED-D480683E446F}"/>
              </a:ext>
            </a:extLst>
          </p:cNvPr>
          <p:cNvSpPr>
            <a:spLocks noGrp="1"/>
          </p:cNvSpPr>
          <p:nvPr>
            <p:ph type="sldNum" sz="quarter" idx="12"/>
          </p:nvPr>
        </p:nvSpPr>
        <p:spPr/>
        <p:txBody>
          <a:bodyPr/>
          <a:lstStyle/>
          <a:p>
            <a:fld id="{4B724AEC-EC21-4765-914C-DA29B05A4161}" type="slidenum">
              <a:rPr lang="en-US" smtClean="0"/>
              <a:t>‹#›</a:t>
            </a:fld>
            <a:endParaRPr lang="en-US"/>
          </a:p>
        </p:txBody>
      </p:sp>
    </p:spTree>
    <p:extLst>
      <p:ext uri="{BB962C8B-B14F-4D97-AF65-F5344CB8AC3E}">
        <p14:creationId xmlns:p14="http://schemas.microsoft.com/office/powerpoint/2010/main" val="245297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A832A-1E18-4EB5-BF59-D7ECE3DA2E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19D916-BE91-421F-9DC1-01638090FB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2A94EA-CB58-48A8-9F93-E742D631A6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95A0EA-F876-4058-B579-93B4DFE3F3AB}"/>
              </a:ext>
            </a:extLst>
          </p:cNvPr>
          <p:cNvSpPr>
            <a:spLocks noGrp="1"/>
          </p:cNvSpPr>
          <p:nvPr>
            <p:ph type="dt" sz="half" idx="10"/>
          </p:nvPr>
        </p:nvSpPr>
        <p:spPr/>
        <p:txBody>
          <a:bodyPr/>
          <a:lstStyle/>
          <a:p>
            <a:fld id="{5BBF8440-B2C8-459D-A951-9E94393186E5}" type="datetimeFigureOut">
              <a:rPr lang="en-US" smtClean="0"/>
              <a:t>5/13/2021</a:t>
            </a:fld>
            <a:endParaRPr lang="en-US"/>
          </a:p>
        </p:txBody>
      </p:sp>
      <p:sp>
        <p:nvSpPr>
          <p:cNvPr id="6" name="Footer Placeholder 5">
            <a:extLst>
              <a:ext uri="{FF2B5EF4-FFF2-40B4-BE49-F238E27FC236}">
                <a16:creationId xmlns:a16="http://schemas.microsoft.com/office/drawing/2014/main" id="{CE8A46FF-FE2B-48F0-A9B7-DC7F12A088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9C788E-8507-463C-8E6E-7C8469E1DF9F}"/>
              </a:ext>
            </a:extLst>
          </p:cNvPr>
          <p:cNvSpPr>
            <a:spLocks noGrp="1"/>
          </p:cNvSpPr>
          <p:nvPr>
            <p:ph type="sldNum" sz="quarter" idx="12"/>
          </p:nvPr>
        </p:nvSpPr>
        <p:spPr/>
        <p:txBody>
          <a:bodyPr/>
          <a:lstStyle/>
          <a:p>
            <a:fld id="{4B724AEC-EC21-4765-914C-DA29B05A4161}" type="slidenum">
              <a:rPr lang="en-US" smtClean="0"/>
              <a:t>‹#›</a:t>
            </a:fld>
            <a:endParaRPr lang="en-US"/>
          </a:p>
        </p:txBody>
      </p:sp>
    </p:spTree>
    <p:extLst>
      <p:ext uri="{BB962C8B-B14F-4D97-AF65-F5344CB8AC3E}">
        <p14:creationId xmlns:p14="http://schemas.microsoft.com/office/powerpoint/2010/main" val="2577996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22C6C-40AF-4BB9-B7BF-31B4C2FE7E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70BB43-9F01-4906-884A-1E3271403F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9863AE-FF8A-497A-9790-2376C9BD2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A96835-F16C-4CCA-BCE3-F5B1D3AD871C}"/>
              </a:ext>
            </a:extLst>
          </p:cNvPr>
          <p:cNvSpPr>
            <a:spLocks noGrp="1"/>
          </p:cNvSpPr>
          <p:nvPr>
            <p:ph type="dt" sz="half" idx="10"/>
          </p:nvPr>
        </p:nvSpPr>
        <p:spPr/>
        <p:txBody>
          <a:bodyPr/>
          <a:lstStyle/>
          <a:p>
            <a:fld id="{5BBF8440-B2C8-459D-A951-9E94393186E5}" type="datetimeFigureOut">
              <a:rPr lang="en-US" smtClean="0"/>
              <a:t>5/13/2021</a:t>
            </a:fld>
            <a:endParaRPr lang="en-US"/>
          </a:p>
        </p:txBody>
      </p:sp>
      <p:sp>
        <p:nvSpPr>
          <p:cNvPr id="6" name="Footer Placeholder 5">
            <a:extLst>
              <a:ext uri="{FF2B5EF4-FFF2-40B4-BE49-F238E27FC236}">
                <a16:creationId xmlns:a16="http://schemas.microsoft.com/office/drawing/2014/main" id="{7613740D-7DCF-456F-87CC-3669218068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B66E12-7915-411F-9AAF-D1E7FECCA4CD}"/>
              </a:ext>
            </a:extLst>
          </p:cNvPr>
          <p:cNvSpPr>
            <a:spLocks noGrp="1"/>
          </p:cNvSpPr>
          <p:nvPr>
            <p:ph type="sldNum" sz="quarter" idx="12"/>
          </p:nvPr>
        </p:nvSpPr>
        <p:spPr/>
        <p:txBody>
          <a:bodyPr/>
          <a:lstStyle/>
          <a:p>
            <a:fld id="{4B724AEC-EC21-4765-914C-DA29B05A4161}" type="slidenum">
              <a:rPr lang="en-US" smtClean="0"/>
              <a:t>‹#›</a:t>
            </a:fld>
            <a:endParaRPr lang="en-US"/>
          </a:p>
        </p:txBody>
      </p:sp>
    </p:spTree>
    <p:extLst>
      <p:ext uri="{BB962C8B-B14F-4D97-AF65-F5344CB8AC3E}">
        <p14:creationId xmlns:p14="http://schemas.microsoft.com/office/powerpoint/2010/main" val="3017029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25C0A0-981F-403C-A908-9353AA38A0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D059D6-01B8-4FF4-9D5A-2444B03886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744AB-0639-4544-A1C3-0702C28FA8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F8440-B2C8-459D-A951-9E94393186E5}" type="datetimeFigureOut">
              <a:rPr lang="en-US" smtClean="0"/>
              <a:t>5/13/2021</a:t>
            </a:fld>
            <a:endParaRPr lang="en-US"/>
          </a:p>
        </p:txBody>
      </p:sp>
      <p:sp>
        <p:nvSpPr>
          <p:cNvPr id="5" name="Footer Placeholder 4">
            <a:extLst>
              <a:ext uri="{FF2B5EF4-FFF2-40B4-BE49-F238E27FC236}">
                <a16:creationId xmlns:a16="http://schemas.microsoft.com/office/drawing/2014/main" id="{C86AF6D5-78F0-4BF2-91B7-E5C9D8D758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58D458-D280-4CA6-A949-E9956C493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24AEC-EC21-4765-914C-DA29B05A4161}" type="slidenum">
              <a:rPr lang="en-US" smtClean="0"/>
              <a:t>‹#›</a:t>
            </a:fld>
            <a:endParaRPr lang="en-US"/>
          </a:p>
        </p:txBody>
      </p:sp>
    </p:spTree>
    <p:extLst>
      <p:ext uri="{BB962C8B-B14F-4D97-AF65-F5344CB8AC3E}">
        <p14:creationId xmlns:p14="http://schemas.microsoft.com/office/powerpoint/2010/main" val="910540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BGRectangle">
            <a:extLst>
              <a:ext uri="{FF2B5EF4-FFF2-40B4-BE49-F238E27FC236}">
                <a16:creationId xmlns:a16="http://schemas.microsoft.com/office/drawing/2014/main" id="{44B42A97-2187-442B-BB48-39526296D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boat, water, outdoor, watercraft&#10;&#10;Description automatically generated">
            <a:extLst>
              <a:ext uri="{FF2B5EF4-FFF2-40B4-BE49-F238E27FC236}">
                <a16:creationId xmlns:a16="http://schemas.microsoft.com/office/drawing/2014/main" id="{48958185-6505-4BBB-A2F1-A9EEB89AC9B6}"/>
              </a:ext>
            </a:extLst>
          </p:cNvPr>
          <p:cNvPicPr>
            <a:picLocks noChangeAspect="1"/>
          </p:cNvPicPr>
          <p:nvPr/>
        </p:nvPicPr>
        <p:blipFill rotWithShape="1">
          <a:blip r:embed="rId2">
            <a:extLst>
              <a:ext uri="{28A0092B-C50C-407E-A947-70E740481C1C}">
                <a14:useLocalDpi xmlns:a14="http://schemas.microsoft.com/office/drawing/2010/main" val="0"/>
              </a:ext>
            </a:extLst>
          </a:blip>
          <a:srcRect t="10126" b="28650"/>
          <a:stretch/>
        </p:blipFill>
        <p:spPr>
          <a:xfrm>
            <a:off x="20" y="10"/>
            <a:ext cx="12191980" cy="4571990"/>
          </a:xfrm>
          <a:prstGeom prst="rect">
            <a:avLst/>
          </a:prstGeom>
        </p:spPr>
      </p:pic>
      <p:sp>
        <p:nvSpPr>
          <p:cNvPr id="21" name="!!Rectangle">
            <a:extLst>
              <a:ext uri="{FF2B5EF4-FFF2-40B4-BE49-F238E27FC236}">
                <a16:creationId xmlns:a16="http://schemas.microsoft.com/office/drawing/2014/main" id="{F40CA114-B78B-4E3B-A785-96745276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5CAF795F-1B8C-4DAC-97F1-BDD87CA1FAAB}"/>
              </a:ext>
            </a:extLst>
          </p:cNvPr>
          <p:cNvSpPr>
            <a:spLocks noGrp="1"/>
          </p:cNvSpPr>
          <p:nvPr>
            <p:ph type="ctrTitle"/>
          </p:nvPr>
        </p:nvSpPr>
        <p:spPr>
          <a:xfrm>
            <a:off x="433136" y="5091762"/>
            <a:ext cx="7834193" cy="1264588"/>
          </a:xfrm>
        </p:spPr>
        <p:txBody>
          <a:bodyPr anchor="ctr">
            <a:normAutofit/>
          </a:bodyPr>
          <a:lstStyle/>
          <a:p>
            <a:pPr algn="r"/>
            <a:r>
              <a:rPr lang="en-US" sz="4700">
                <a:latin typeface="Maiandra GD" panose="020E0502030308020204" pitchFamily="34" charset="0"/>
              </a:rPr>
              <a:t>THE CARIBBEAN FANTASY</a:t>
            </a:r>
          </a:p>
        </p:txBody>
      </p:sp>
      <p:sp>
        <p:nvSpPr>
          <p:cNvPr id="3" name="Subtitle 2">
            <a:extLst>
              <a:ext uri="{FF2B5EF4-FFF2-40B4-BE49-F238E27FC236}">
                <a16:creationId xmlns:a16="http://schemas.microsoft.com/office/drawing/2014/main" id="{6BB3AF6B-DFFC-4572-8FF8-95B7CB638C6C}"/>
              </a:ext>
            </a:extLst>
          </p:cNvPr>
          <p:cNvSpPr>
            <a:spLocks noGrp="1"/>
          </p:cNvSpPr>
          <p:nvPr>
            <p:ph type="subTitle" idx="1"/>
          </p:nvPr>
        </p:nvSpPr>
        <p:spPr>
          <a:xfrm>
            <a:off x="8499107" y="5091763"/>
            <a:ext cx="2974207" cy="1264587"/>
          </a:xfrm>
        </p:spPr>
        <p:txBody>
          <a:bodyPr anchor="ctr">
            <a:normAutofit/>
          </a:bodyPr>
          <a:lstStyle/>
          <a:p>
            <a:r>
              <a:rPr lang="en-US" sz="2000" b="1" dirty="0">
                <a:solidFill>
                  <a:schemeClr val="accent1"/>
                </a:solidFill>
                <a:effectLst>
                  <a:outerShdw blurRad="38100" dist="38100" dir="2700000" algn="tl">
                    <a:srgbClr val="000000">
                      <a:alpha val="43137"/>
                    </a:srgbClr>
                  </a:outerShdw>
                </a:effectLst>
                <a:latin typeface="Maiandra GD" panose="020E0502030308020204" pitchFamily="34" charset="0"/>
              </a:rPr>
              <a:t>The Blue TEAM</a:t>
            </a:r>
          </a:p>
        </p:txBody>
      </p:sp>
      <p:sp>
        <p:nvSpPr>
          <p:cNvPr id="23" name="!!Line">
            <a:extLst>
              <a:ext uri="{FF2B5EF4-FFF2-40B4-BE49-F238E27FC236}">
                <a16:creationId xmlns:a16="http://schemas.microsoft.com/office/drawing/2014/main" id="{1B1D834C-2707-49B0-A3CE-334D83DFF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5048" y="5266944"/>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77421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4DA5CB-3C48-4AAB-A912-7F90721EC7C6}"/>
              </a:ext>
            </a:extLst>
          </p:cNvPr>
          <p:cNvSpPr>
            <a:spLocks noGrp="1"/>
          </p:cNvSpPr>
          <p:nvPr>
            <p:ph type="title"/>
          </p:nvPr>
        </p:nvSpPr>
        <p:spPr>
          <a:xfrm>
            <a:off x="1371599" y="294538"/>
            <a:ext cx="9895951" cy="1033669"/>
          </a:xfrm>
        </p:spPr>
        <p:txBody>
          <a:bodyPr>
            <a:normAutofit/>
          </a:bodyPr>
          <a:lstStyle/>
          <a:p>
            <a:r>
              <a:rPr lang="en-US" sz="4000" b="1">
                <a:solidFill>
                  <a:srgbClr val="FFFFFF"/>
                </a:solidFill>
                <a:effectLst>
                  <a:outerShdw blurRad="38100" dist="38100" dir="2700000" algn="tl">
                    <a:srgbClr val="000000">
                      <a:alpha val="43137"/>
                    </a:srgbClr>
                  </a:outerShdw>
                </a:effectLst>
                <a:latin typeface="Maiandra GD" panose="020E0502030308020204" pitchFamily="34" charset="0"/>
              </a:rPr>
              <a:t>What if it was an International Act – TSI?</a:t>
            </a:r>
          </a:p>
        </p:txBody>
      </p:sp>
      <p:sp>
        <p:nvSpPr>
          <p:cNvPr id="3" name="Content Placeholder 2">
            <a:extLst>
              <a:ext uri="{FF2B5EF4-FFF2-40B4-BE49-F238E27FC236}">
                <a16:creationId xmlns:a16="http://schemas.microsoft.com/office/drawing/2014/main" id="{960E9116-3440-417E-991A-596F4581B447}"/>
              </a:ext>
            </a:extLst>
          </p:cNvPr>
          <p:cNvSpPr>
            <a:spLocks noGrp="1"/>
          </p:cNvSpPr>
          <p:nvPr>
            <p:ph idx="1"/>
          </p:nvPr>
        </p:nvSpPr>
        <p:spPr>
          <a:xfrm>
            <a:off x="459350" y="1752600"/>
            <a:ext cx="11399275" cy="4724399"/>
          </a:xfrm>
        </p:spPr>
        <p:txBody>
          <a:bodyPr anchor="ctr">
            <a:normAutofit fontScale="92500" lnSpcReduction="10000"/>
          </a:bodyPr>
          <a:lstStyle/>
          <a:p>
            <a:pPr marL="0">
              <a:lnSpc>
                <a:spcPct val="100000"/>
              </a:lnSpc>
              <a:spcBef>
                <a:spcPts val="0"/>
              </a:spcBef>
              <a:spcAft>
                <a:spcPts val="1000"/>
              </a:spcAft>
              <a:tabLst>
                <a:tab pos="5943600" algn="r"/>
              </a:tabLst>
            </a:pPr>
            <a:r>
              <a:rPr lang="en-US" sz="1800" b="1" u="sng" dirty="0">
                <a:latin typeface="Maiandra GD" panose="020E0502030308020204" pitchFamily="34" charset="0"/>
                <a:ea typeface="Calibri" panose="020F0502020204030204" pitchFamily="34" charset="0"/>
                <a:cs typeface="Arial" panose="020B0604020202020204" pitchFamily="34" charset="0"/>
              </a:rPr>
              <a:t>NB</a:t>
            </a:r>
            <a:r>
              <a:rPr lang="en-US" sz="1800" b="1" dirty="0">
                <a:latin typeface="Maiandra GD" panose="020E0502030308020204" pitchFamily="34" charset="0"/>
                <a:ea typeface="Calibri" panose="020F0502020204030204" pitchFamily="34" charset="0"/>
                <a:cs typeface="Arial" panose="020B0604020202020204" pitchFamily="34" charset="0"/>
              </a:rPr>
              <a:t>. Maritime security is a continuing responsibility of IC/UC when managing an incident regardless of the initial origin of the incident.</a:t>
            </a:r>
          </a:p>
          <a:p>
            <a:pPr marL="457200" lvl="1">
              <a:lnSpc>
                <a:spcPct val="100000"/>
              </a:lnSpc>
              <a:spcBef>
                <a:spcPts val="0"/>
              </a:spcBef>
              <a:spcAft>
                <a:spcPts val="1000"/>
              </a:spcAft>
              <a:tabLst>
                <a:tab pos="5943600" algn="r"/>
              </a:tabLst>
            </a:pPr>
            <a:r>
              <a:rPr lang="en-US" sz="1800" b="1" dirty="0">
                <a:latin typeface="Maiandra GD" panose="020E0502030308020204" pitchFamily="34" charset="0"/>
                <a:ea typeface="Calibri" panose="020F0502020204030204" pitchFamily="34" charset="0"/>
                <a:cs typeface="Arial" panose="020B0604020202020204" pitchFamily="34" charset="0"/>
              </a:rPr>
              <a:t>Safety</a:t>
            </a:r>
          </a:p>
          <a:p>
            <a:pPr marL="457200" lvl="1">
              <a:lnSpc>
                <a:spcPct val="100000"/>
              </a:lnSpc>
              <a:spcBef>
                <a:spcPts val="0"/>
              </a:spcBef>
              <a:spcAft>
                <a:spcPts val="1000"/>
              </a:spcAft>
              <a:tabLst>
                <a:tab pos="5943600" algn="r"/>
              </a:tabLst>
            </a:pPr>
            <a:r>
              <a:rPr lang="en-US" sz="1800" b="1" dirty="0">
                <a:latin typeface="Maiandra GD" panose="020E0502030308020204" pitchFamily="34" charset="0"/>
                <a:ea typeface="Calibri" panose="020F0502020204030204" pitchFamily="34" charset="0"/>
                <a:cs typeface="Arial" panose="020B0604020202020204" pitchFamily="34" charset="0"/>
              </a:rPr>
              <a:t>Stabilize</a:t>
            </a:r>
          </a:p>
          <a:p>
            <a:pPr marL="457200" lvl="1">
              <a:lnSpc>
                <a:spcPct val="100000"/>
              </a:lnSpc>
              <a:spcBef>
                <a:spcPts val="0"/>
              </a:spcBef>
              <a:spcAft>
                <a:spcPts val="1000"/>
              </a:spcAft>
              <a:tabLst>
                <a:tab pos="5943600" algn="r"/>
              </a:tabLst>
            </a:pPr>
            <a:r>
              <a:rPr lang="en-US" sz="1800" b="1" dirty="0">
                <a:latin typeface="Maiandra GD" panose="020E0502030308020204" pitchFamily="34" charset="0"/>
                <a:ea typeface="Calibri" panose="020F0502020204030204" pitchFamily="34" charset="0"/>
                <a:cs typeface="Arial" panose="020B0604020202020204" pitchFamily="34" charset="0"/>
              </a:rPr>
              <a:t>Preserve</a:t>
            </a:r>
          </a:p>
          <a:p>
            <a:pPr marL="0" marR="0">
              <a:lnSpc>
                <a:spcPct val="100000"/>
              </a:lnSpc>
              <a:spcBef>
                <a:spcPts val="0"/>
              </a:spcBef>
              <a:spcAft>
                <a:spcPts val="1000"/>
              </a:spcAft>
              <a:tabLst>
                <a:tab pos="5943600" algn="r"/>
              </a:tabLst>
            </a:pPr>
            <a:r>
              <a:rPr lang="en-US" sz="1800" b="1" dirty="0">
                <a:latin typeface="Maiandra GD" panose="020E0502030308020204" pitchFamily="34" charset="0"/>
                <a:ea typeface="Calibri" panose="020F0502020204030204" pitchFamily="34" charset="0"/>
                <a:cs typeface="Arial" panose="020B0604020202020204" pitchFamily="34" charset="0"/>
              </a:rPr>
              <a:t>The IC/UC objectives should now be influence by the fact that there is now a cascading incident, and the likelihood that the incident can become a crime scene (including terrorism). </a:t>
            </a:r>
          </a:p>
          <a:p>
            <a:pPr marL="0" marR="0">
              <a:lnSpc>
                <a:spcPct val="100000"/>
              </a:lnSpc>
              <a:spcBef>
                <a:spcPts val="0"/>
              </a:spcBef>
              <a:spcAft>
                <a:spcPts val="1000"/>
              </a:spcAft>
              <a:tabLst>
                <a:tab pos="5943600" algn="r"/>
              </a:tabLst>
            </a:pPr>
            <a:r>
              <a:rPr lang="en-US" sz="1800" b="1" dirty="0">
                <a:latin typeface="Maiandra GD" panose="020E0502030308020204" pitchFamily="34" charset="0"/>
                <a:ea typeface="Calibri" panose="020F0502020204030204" pitchFamily="34" charset="0"/>
                <a:cs typeface="Arial" panose="020B0604020202020204" pitchFamily="34" charset="0"/>
              </a:rPr>
              <a:t>The IC/UC should now be thinking of implementing enhance maritime security (antiterrorist) measures to protect the MTS.</a:t>
            </a:r>
          </a:p>
          <a:p>
            <a:pPr marL="0" marR="0">
              <a:lnSpc>
                <a:spcPct val="100000"/>
              </a:lnSpc>
              <a:spcBef>
                <a:spcPts val="0"/>
              </a:spcBef>
              <a:spcAft>
                <a:spcPts val="1000"/>
              </a:spcAft>
              <a:tabLst>
                <a:tab pos="5943600" algn="r"/>
              </a:tabLst>
            </a:pPr>
            <a:r>
              <a:rPr lang="en-US" sz="1800" b="1" dirty="0">
                <a:latin typeface="Maiandra GD" panose="020E0502030308020204" pitchFamily="34" charset="0"/>
                <a:ea typeface="Calibri" panose="020F0502020204030204" pitchFamily="34" charset="0"/>
                <a:cs typeface="Arial" panose="020B0604020202020204" pitchFamily="34" charset="0"/>
              </a:rPr>
              <a:t>Identify vulnerable areas within the port facility and implement security measures (antiterrorist) to enhance the vulnerabilities to mitigate treat to these areas.</a:t>
            </a:r>
          </a:p>
          <a:p>
            <a:pPr marL="0" marR="0">
              <a:lnSpc>
                <a:spcPct val="100000"/>
              </a:lnSpc>
              <a:spcBef>
                <a:spcPts val="0"/>
              </a:spcBef>
              <a:spcAft>
                <a:spcPts val="1000"/>
              </a:spcAft>
              <a:tabLst>
                <a:tab pos="5943600" algn="r"/>
              </a:tabLst>
            </a:pPr>
            <a:r>
              <a:rPr lang="en-029" sz="1800" b="1" dirty="0">
                <a:latin typeface="Maiandra GD" panose="020E0502030308020204" pitchFamily="34" charset="0"/>
                <a:ea typeface="Calibri" panose="020F0502020204030204" pitchFamily="34" charset="0"/>
                <a:cs typeface="Arial" panose="020B0604020202020204" pitchFamily="34" charset="0"/>
              </a:rPr>
              <a:t>Implement special procedures to ensure marine safety and the safety and readiness of personnel, installations, and equipment.</a:t>
            </a:r>
            <a:endParaRPr lang="en-US" sz="1800" b="1" dirty="0">
              <a:latin typeface="Maiandra GD" panose="020E0502030308020204" pitchFamily="34" charset="0"/>
              <a:ea typeface="Calibri" panose="020F0502020204030204" pitchFamily="34" charset="0"/>
              <a:cs typeface="Arial" panose="020B0604020202020204" pitchFamily="34" charset="0"/>
            </a:endParaRPr>
          </a:p>
          <a:p>
            <a:pPr marL="0" marR="0">
              <a:lnSpc>
                <a:spcPct val="100000"/>
              </a:lnSpc>
              <a:spcBef>
                <a:spcPts val="0"/>
              </a:spcBef>
              <a:spcAft>
                <a:spcPts val="1000"/>
              </a:spcAft>
              <a:tabLst>
                <a:tab pos="5943600" algn="r"/>
              </a:tabLst>
            </a:pPr>
            <a:r>
              <a:rPr lang="en-029" sz="1800" b="1" dirty="0">
                <a:latin typeface="Maiandra GD" panose="020E0502030308020204" pitchFamily="34" charset="0"/>
                <a:ea typeface="Calibri" panose="020F0502020204030204" pitchFamily="34" charset="0"/>
                <a:cs typeface="Arial" panose="020B0604020202020204" pitchFamily="34" charset="0"/>
              </a:rPr>
              <a:t>Be ready to facilitate and support coordinated MTS recovery and restoration activities.</a:t>
            </a:r>
            <a:endParaRPr lang="en-US" sz="1800" b="1" dirty="0">
              <a:latin typeface="Maiandra GD" panose="020E0502030308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53293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09C144-94AE-4ABC-8345-3801AAFD12F3}"/>
              </a:ext>
            </a:extLst>
          </p:cNvPr>
          <p:cNvPicPr>
            <a:picLocks noChangeAspect="1"/>
          </p:cNvPicPr>
          <p:nvPr/>
        </p:nvPicPr>
        <p:blipFill rotWithShape="1">
          <a:blip r:embed="rId3">
            <a:alphaModFix/>
          </a:blip>
          <a:srcRect l="25978" r="12953" b="2"/>
          <a:stretch/>
        </p:blipFill>
        <p:spPr>
          <a:xfrm>
            <a:off x="5797543" y="10"/>
            <a:ext cx="6394152" cy="6857990"/>
          </a:xfrm>
          <a:prstGeom prst="rect">
            <a:avLst/>
          </a:prstGeom>
        </p:spPr>
      </p:pic>
      <p:pic>
        <p:nvPicPr>
          <p:cNvPr id="19" name="Picture 1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20DE8BBE-6475-420B-B91B-00CD4FCDDDE6}"/>
              </a:ext>
            </a:extLst>
          </p:cNvPr>
          <p:cNvSpPr>
            <a:spLocks noGrp="1"/>
          </p:cNvSpPr>
          <p:nvPr>
            <p:ph type="title"/>
          </p:nvPr>
        </p:nvSpPr>
        <p:spPr>
          <a:xfrm>
            <a:off x="207818" y="798445"/>
            <a:ext cx="5888182" cy="1311664"/>
          </a:xfrm>
        </p:spPr>
        <p:txBody>
          <a:bodyPr>
            <a:normAutofit/>
          </a:bodyPr>
          <a:lstStyle/>
          <a:p>
            <a:pPr algn="ctr"/>
            <a:r>
              <a:rPr lang="en-US" b="1" dirty="0">
                <a:solidFill>
                  <a:srgbClr val="000000"/>
                </a:solidFill>
                <a:effectLst>
                  <a:outerShdw blurRad="38100" dist="38100" dir="2700000" algn="tl">
                    <a:srgbClr val="000000">
                      <a:alpha val="43137"/>
                    </a:srgbClr>
                  </a:outerShdw>
                </a:effectLst>
                <a:latin typeface="Maiandra GD" panose="020E0502030308020204" pitchFamily="34" charset="0"/>
              </a:rPr>
              <a:t>Long Term Recovery Plan</a:t>
            </a:r>
          </a:p>
        </p:txBody>
      </p:sp>
      <p:sp>
        <p:nvSpPr>
          <p:cNvPr id="3" name="Content Placeholder 2">
            <a:extLst>
              <a:ext uri="{FF2B5EF4-FFF2-40B4-BE49-F238E27FC236}">
                <a16:creationId xmlns:a16="http://schemas.microsoft.com/office/drawing/2014/main" id="{8E4ACAC5-AF1C-4431-AEF3-844AB6220554}"/>
              </a:ext>
            </a:extLst>
          </p:cNvPr>
          <p:cNvSpPr>
            <a:spLocks noGrp="1"/>
          </p:cNvSpPr>
          <p:nvPr>
            <p:ph idx="1"/>
          </p:nvPr>
        </p:nvSpPr>
        <p:spPr>
          <a:xfrm>
            <a:off x="387927" y="2110109"/>
            <a:ext cx="5611091" cy="4391893"/>
          </a:xfrm>
        </p:spPr>
        <p:txBody>
          <a:bodyPr anchor="ctr">
            <a:normAutofit lnSpcReduction="10000"/>
          </a:bodyPr>
          <a:lstStyle/>
          <a:p>
            <a:r>
              <a:rPr lang="en-US" sz="1800" b="1" dirty="0">
                <a:solidFill>
                  <a:srgbClr val="000000"/>
                </a:solidFill>
                <a:effectLst>
                  <a:outerShdw blurRad="38100" dist="38100" dir="2700000" algn="tl">
                    <a:srgbClr val="000000">
                      <a:alpha val="43137"/>
                    </a:srgbClr>
                  </a:outerShdw>
                </a:effectLst>
                <a:latin typeface="Maiandra GD" panose="020E0502030308020204" pitchFamily="34" charset="0"/>
              </a:rPr>
              <a:t>Developing a plan</a:t>
            </a:r>
          </a:p>
          <a:p>
            <a:pPr lvl="1"/>
            <a:r>
              <a:rPr lang="en-US" sz="1800" b="1" dirty="0">
                <a:solidFill>
                  <a:srgbClr val="000000"/>
                </a:solidFill>
                <a:effectLst>
                  <a:outerShdw blurRad="38100" dist="38100" dir="2700000" algn="tl">
                    <a:srgbClr val="000000">
                      <a:alpha val="43137"/>
                    </a:srgbClr>
                  </a:outerShdw>
                </a:effectLst>
                <a:latin typeface="Maiandra GD" panose="020E0502030308020204" pitchFamily="34" charset="0"/>
              </a:rPr>
              <a:t>Identify the effects / affects</a:t>
            </a:r>
          </a:p>
          <a:p>
            <a:r>
              <a:rPr lang="en-US" sz="1800" b="1" dirty="0">
                <a:solidFill>
                  <a:srgbClr val="000000"/>
                </a:solidFill>
                <a:effectLst>
                  <a:outerShdw blurRad="38100" dist="38100" dir="2700000" algn="tl">
                    <a:srgbClr val="000000">
                      <a:alpha val="43137"/>
                    </a:srgbClr>
                  </a:outerShdw>
                </a:effectLst>
                <a:latin typeface="Maiandra GD" panose="020E0502030308020204" pitchFamily="34" charset="0"/>
              </a:rPr>
              <a:t>Resources</a:t>
            </a:r>
          </a:p>
          <a:p>
            <a:pPr lvl="1"/>
            <a:r>
              <a:rPr lang="en-US" sz="1600" b="1" dirty="0">
                <a:solidFill>
                  <a:srgbClr val="000000"/>
                </a:solidFill>
                <a:effectLst>
                  <a:outerShdw blurRad="38100" dist="38100" dir="2700000" algn="tl">
                    <a:srgbClr val="000000">
                      <a:alpha val="43137"/>
                    </a:srgbClr>
                  </a:outerShdw>
                </a:effectLst>
                <a:latin typeface="Maiandra GD" panose="020E0502030308020204" pitchFamily="34" charset="0"/>
              </a:rPr>
              <a:t>Containment</a:t>
            </a:r>
          </a:p>
          <a:p>
            <a:pPr lvl="1"/>
            <a:r>
              <a:rPr lang="en-US" sz="1600" b="1" dirty="0">
                <a:solidFill>
                  <a:srgbClr val="000000"/>
                </a:solidFill>
                <a:effectLst>
                  <a:outerShdw blurRad="38100" dist="38100" dir="2700000" algn="tl">
                    <a:srgbClr val="000000">
                      <a:alpha val="43137"/>
                    </a:srgbClr>
                  </a:outerShdw>
                </a:effectLst>
                <a:latin typeface="Maiandra GD" panose="020E0502030308020204" pitchFamily="34" charset="0"/>
              </a:rPr>
              <a:t>Disposal</a:t>
            </a:r>
          </a:p>
          <a:p>
            <a:pPr lvl="1"/>
            <a:r>
              <a:rPr lang="en-US" sz="1600" b="1" dirty="0">
                <a:solidFill>
                  <a:srgbClr val="000000"/>
                </a:solidFill>
                <a:effectLst>
                  <a:outerShdw blurRad="38100" dist="38100" dir="2700000" algn="tl">
                    <a:srgbClr val="000000">
                      <a:alpha val="43137"/>
                    </a:srgbClr>
                  </a:outerShdw>
                </a:effectLst>
                <a:latin typeface="Maiandra GD" panose="020E0502030308020204" pitchFamily="34" charset="0"/>
              </a:rPr>
              <a:t>Cleanup</a:t>
            </a:r>
          </a:p>
          <a:p>
            <a:r>
              <a:rPr lang="en-US" sz="1800" b="1" dirty="0">
                <a:solidFill>
                  <a:srgbClr val="000000"/>
                </a:solidFill>
                <a:effectLst>
                  <a:outerShdw blurRad="38100" dist="38100" dir="2700000" algn="tl">
                    <a:srgbClr val="000000">
                      <a:alpha val="43137"/>
                    </a:srgbClr>
                  </a:outerShdw>
                </a:effectLst>
                <a:latin typeface="Maiandra GD" panose="020E0502030308020204" pitchFamily="34" charset="0"/>
              </a:rPr>
              <a:t>Communities, Stakeholders and Constituencies</a:t>
            </a:r>
          </a:p>
          <a:p>
            <a:r>
              <a:rPr lang="en-US" sz="1800" b="1" dirty="0">
                <a:solidFill>
                  <a:srgbClr val="000000"/>
                </a:solidFill>
                <a:effectLst>
                  <a:outerShdw blurRad="38100" dist="38100" dir="2700000" algn="tl">
                    <a:srgbClr val="000000">
                      <a:alpha val="43137"/>
                    </a:srgbClr>
                  </a:outerShdw>
                </a:effectLst>
                <a:latin typeface="Maiandra GD" panose="020E0502030308020204" pitchFamily="34" charset="0"/>
              </a:rPr>
              <a:t>Trying to get back to normalcy as quickly as possible</a:t>
            </a:r>
          </a:p>
          <a:p>
            <a:r>
              <a:rPr lang="en-US" sz="1800" b="1" dirty="0">
                <a:solidFill>
                  <a:srgbClr val="000000"/>
                </a:solidFill>
                <a:effectLst>
                  <a:outerShdw blurRad="38100" dist="38100" dir="2700000" algn="tl">
                    <a:srgbClr val="000000">
                      <a:alpha val="43137"/>
                    </a:srgbClr>
                  </a:outerShdw>
                </a:effectLst>
                <a:latin typeface="Maiandra GD" panose="020E0502030308020204" pitchFamily="34" charset="0"/>
              </a:rPr>
              <a:t>Activate MTS Recovery Plan</a:t>
            </a:r>
          </a:p>
          <a:p>
            <a:r>
              <a:rPr lang="en-US" sz="1800" b="1" dirty="0">
                <a:solidFill>
                  <a:srgbClr val="000000"/>
                </a:solidFill>
                <a:effectLst>
                  <a:outerShdw blurRad="38100" dist="38100" dir="2700000" algn="tl">
                    <a:srgbClr val="000000">
                      <a:alpha val="43137"/>
                    </a:srgbClr>
                  </a:outerShdw>
                </a:effectLst>
                <a:latin typeface="Maiandra GD" panose="020E0502030308020204" pitchFamily="34" charset="0"/>
              </a:rPr>
              <a:t>“Turn disaster into an opportunity”</a:t>
            </a:r>
          </a:p>
          <a:p>
            <a:endParaRPr lang="en-US" sz="1800" b="1" dirty="0">
              <a:solidFill>
                <a:srgbClr val="000000"/>
              </a:solidFill>
              <a:effectLst>
                <a:outerShdw blurRad="38100" dist="38100" dir="2700000" algn="tl">
                  <a:srgbClr val="000000">
                    <a:alpha val="43137"/>
                  </a:srgbClr>
                </a:outerShdw>
              </a:effectLst>
              <a:latin typeface="Maiandra GD" panose="020E0502030308020204" pitchFamily="34" charset="0"/>
            </a:endParaRPr>
          </a:p>
          <a:p>
            <a:endParaRPr lang="en-US" sz="1800" b="1" dirty="0">
              <a:solidFill>
                <a:srgbClr val="000000"/>
              </a:solidFill>
              <a:effectLst>
                <a:outerShdw blurRad="38100" dist="38100" dir="2700000" algn="tl">
                  <a:srgbClr val="000000">
                    <a:alpha val="43137"/>
                  </a:srgbClr>
                </a:outerShdw>
              </a:effectLst>
              <a:latin typeface="Maiandra GD" panose="020E0502030308020204" pitchFamily="34" charset="0"/>
            </a:endParaRPr>
          </a:p>
          <a:p>
            <a:r>
              <a:rPr lang="en-US" sz="1800" b="1" dirty="0">
                <a:solidFill>
                  <a:srgbClr val="000000"/>
                </a:solidFill>
                <a:effectLst>
                  <a:outerShdw blurRad="38100" dist="38100" dir="2700000" algn="tl">
                    <a:srgbClr val="000000">
                      <a:alpha val="43137"/>
                    </a:srgbClr>
                  </a:outerShdw>
                </a:effectLst>
                <a:latin typeface="Maiandra GD" panose="020E0502030308020204" pitchFamily="34" charset="0"/>
              </a:rPr>
              <a:t>LESSONS LEARNED</a:t>
            </a:r>
          </a:p>
        </p:txBody>
      </p:sp>
    </p:spTree>
    <p:extLst>
      <p:ext uri="{BB962C8B-B14F-4D97-AF65-F5344CB8AC3E}">
        <p14:creationId xmlns:p14="http://schemas.microsoft.com/office/powerpoint/2010/main" val="1254492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AF0089-B84C-4FF1-8F33-6145A03D77E8}"/>
              </a:ext>
            </a:extLst>
          </p:cNvPr>
          <p:cNvSpPr>
            <a:spLocks noGrp="1"/>
          </p:cNvSpPr>
          <p:nvPr>
            <p:ph type="title"/>
          </p:nvPr>
        </p:nvSpPr>
        <p:spPr>
          <a:xfrm>
            <a:off x="418225" y="2909389"/>
            <a:ext cx="3201366" cy="790575"/>
          </a:xfrm>
        </p:spPr>
        <p:txBody>
          <a:bodyPr anchor="b">
            <a:normAutofit/>
          </a:bodyPr>
          <a:lstStyle/>
          <a:p>
            <a:pPr algn="ctr"/>
            <a:r>
              <a:rPr lang="en-US" sz="4000" b="1" dirty="0">
                <a:solidFill>
                  <a:srgbClr val="FFFFFF"/>
                </a:solidFill>
                <a:effectLst>
                  <a:outerShdw blurRad="38100" dist="38100" dir="2700000" algn="tl">
                    <a:srgbClr val="000000">
                      <a:alpha val="43137"/>
                    </a:srgbClr>
                  </a:outerShdw>
                </a:effectLst>
                <a:latin typeface="Maiandra GD" panose="020E0502030308020204" pitchFamily="34" charset="0"/>
              </a:rPr>
              <a:t>Summary</a:t>
            </a:r>
          </a:p>
        </p:txBody>
      </p:sp>
      <p:sp>
        <p:nvSpPr>
          <p:cNvPr id="3" name="Content Placeholder 2">
            <a:extLst>
              <a:ext uri="{FF2B5EF4-FFF2-40B4-BE49-F238E27FC236}">
                <a16:creationId xmlns:a16="http://schemas.microsoft.com/office/drawing/2014/main" id="{265A1A15-A16A-4842-8610-5FC186B1DC50}"/>
              </a:ext>
            </a:extLst>
          </p:cNvPr>
          <p:cNvSpPr>
            <a:spLocks noGrp="1"/>
          </p:cNvSpPr>
          <p:nvPr>
            <p:ph idx="1"/>
          </p:nvPr>
        </p:nvSpPr>
        <p:spPr>
          <a:xfrm>
            <a:off x="4504549" y="649480"/>
            <a:ext cx="7315976" cy="5546047"/>
          </a:xfrm>
        </p:spPr>
        <p:txBody>
          <a:bodyPr anchor="ctr">
            <a:normAutofit lnSpcReduction="10000"/>
          </a:bodyPr>
          <a:lstStyle/>
          <a:p>
            <a:pPr marL="0" marR="0">
              <a:spcBef>
                <a:spcPts val="0"/>
              </a:spcBef>
              <a:spcAft>
                <a:spcPts val="800"/>
              </a:spcAft>
            </a:pPr>
            <a:r>
              <a:rPr lang="en-US" sz="1600" dirty="0">
                <a:effectLst/>
                <a:latin typeface="Maiandra GD" panose="020E0502030308020204" pitchFamily="34" charset="0"/>
                <a:ea typeface="Calibri" panose="020F0502020204030204" pitchFamily="34" charset="0"/>
                <a:cs typeface="Times New Roman" panose="02020603050405020304" pitchFamily="18" charset="0"/>
              </a:rPr>
              <a:t>Get a completed incident brief (form 201) with an accurate description of the situation.</a:t>
            </a:r>
          </a:p>
          <a:p>
            <a:pPr marL="0" marR="0">
              <a:spcBef>
                <a:spcPts val="0"/>
              </a:spcBef>
              <a:spcAft>
                <a:spcPts val="800"/>
              </a:spcAft>
            </a:pPr>
            <a:r>
              <a:rPr lang="en-US" sz="1600" dirty="0">
                <a:effectLst/>
                <a:latin typeface="Maiandra GD" panose="020E0502030308020204" pitchFamily="34" charset="0"/>
                <a:ea typeface="Calibri" panose="020F0502020204030204" pitchFamily="34" charset="0"/>
                <a:cs typeface="Times New Roman" panose="02020603050405020304" pitchFamily="18" charset="0"/>
              </a:rPr>
              <a:t>Establish smart</a:t>
            </a:r>
            <a:r>
              <a:rPr lang="en-US" sz="1600" b="1" dirty="0">
                <a:effectLst/>
                <a:latin typeface="Maiandra GD" panose="020E0502030308020204" pitchFamily="34" charset="0"/>
                <a:ea typeface="Calibri" panose="020F0502020204030204" pitchFamily="34" charset="0"/>
                <a:cs typeface="Times New Roman" panose="02020603050405020304" pitchFamily="18" charset="0"/>
              </a:rPr>
              <a:t> </a:t>
            </a:r>
            <a:r>
              <a:rPr lang="en-US" sz="1600" dirty="0">
                <a:effectLst/>
                <a:latin typeface="Maiandra GD" panose="020E0502030308020204" pitchFamily="34" charset="0"/>
                <a:ea typeface="Calibri" panose="020F0502020204030204" pitchFamily="34" charset="0"/>
                <a:cs typeface="Times New Roman" panose="02020603050405020304" pitchFamily="18" charset="0"/>
              </a:rPr>
              <a:t>objectives along with strategies and tact with the safety of the persons on board as well as responders being the priority</a:t>
            </a:r>
          </a:p>
          <a:p>
            <a:pPr marL="0" marR="0">
              <a:spcBef>
                <a:spcPts val="0"/>
              </a:spcBef>
              <a:spcAft>
                <a:spcPts val="800"/>
              </a:spcAft>
            </a:pPr>
            <a:r>
              <a:rPr lang="en-US" sz="1600" dirty="0">
                <a:effectLst/>
                <a:latin typeface="Maiandra GD" panose="020E0502030308020204" pitchFamily="34" charset="0"/>
                <a:ea typeface="Calibri" panose="020F0502020204030204" pitchFamily="34" charset="0"/>
                <a:cs typeface="Times New Roman" panose="02020603050405020304" pitchFamily="18" charset="0"/>
              </a:rPr>
              <a:t>Determine and mobilize required resources quickly. </a:t>
            </a:r>
            <a:r>
              <a:rPr lang="en-US" sz="1600" dirty="0" err="1">
                <a:effectLst/>
                <a:latin typeface="Maiandra GD" panose="020E0502030308020204" pitchFamily="34" charset="0"/>
                <a:ea typeface="Calibri" panose="020F0502020204030204" pitchFamily="34" charset="0"/>
                <a:cs typeface="Times New Roman" panose="02020603050405020304" pitchFamily="18" charset="0"/>
              </a:rPr>
              <a:t>Eg</a:t>
            </a:r>
            <a:r>
              <a:rPr lang="en-US" sz="1600" dirty="0">
                <a:effectLst/>
                <a:latin typeface="Maiandra GD" panose="020E0502030308020204" pitchFamily="34" charset="0"/>
                <a:ea typeface="Calibri" panose="020F0502020204030204" pitchFamily="34" charset="0"/>
                <a:cs typeface="Times New Roman" panose="02020603050405020304" pitchFamily="18" charset="0"/>
              </a:rPr>
              <a:t>:</a:t>
            </a:r>
          </a:p>
          <a:p>
            <a:pPr marL="457200" lvl="1">
              <a:spcBef>
                <a:spcPts val="0"/>
              </a:spcBef>
              <a:spcAft>
                <a:spcPts val="800"/>
              </a:spcAft>
            </a:pPr>
            <a:r>
              <a:rPr lang="en-US" sz="1600" dirty="0">
                <a:effectLst/>
                <a:latin typeface="Maiandra GD" panose="020E0502030308020204" pitchFamily="34" charset="0"/>
                <a:ea typeface="Calibri" panose="020F0502020204030204" pitchFamily="34" charset="0"/>
                <a:cs typeface="ArialMT"/>
              </a:rPr>
              <a:t>Rescue boats &amp; helicopters </a:t>
            </a:r>
          </a:p>
          <a:p>
            <a:pPr marL="457200" marR="0" lvl="1">
              <a:spcBef>
                <a:spcPts val="0"/>
              </a:spcBef>
              <a:spcAft>
                <a:spcPts val="800"/>
              </a:spcAft>
            </a:pPr>
            <a:r>
              <a:rPr lang="en-US" sz="1600" dirty="0">
                <a:latin typeface="Maiandra GD" panose="020E0502030308020204" pitchFamily="34" charset="0"/>
              </a:rPr>
              <a:t>Police</a:t>
            </a:r>
          </a:p>
          <a:p>
            <a:pPr marL="457200" marR="0" lvl="1">
              <a:spcBef>
                <a:spcPts val="0"/>
              </a:spcBef>
              <a:spcAft>
                <a:spcPts val="800"/>
              </a:spcAft>
            </a:pPr>
            <a:r>
              <a:rPr lang="en-US" sz="1600" dirty="0">
                <a:latin typeface="Maiandra GD" panose="020E0502030308020204" pitchFamily="34" charset="0"/>
              </a:rPr>
              <a:t>Coast guard</a:t>
            </a:r>
          </a:p>
          <a:p>
            <a:pPr marL="457200" marR="0" lvl="1">
              <a:spcBef>
                <a:spcPts val="0"/>
              </a:spcBef>
              <a:spcAft>
                <a:spcPts val="800"/>
              </a:spcAft>
            </a:pPr>
            <a:r>
              <a:rPr lang="en-US" sz="1600" dirty="0">
                <a:latin typeface="Maiandra GD" panose="020E0502030308020204" pitchFamily="34" charset="0"/>
              </a:rPr>
              <a:t>Firefighters</a:t>
            </a:r>
          </a:p>
          <a:p>
            <a:pPr marL="457200" marR="0" lvl="1">
              <a:spcBef>
                <a:spcPts val="0"/>
              </a:spcBef>
              <a:spcAft>
                <a:spcPts val="800"/>
              </a:spcAft>
            </a:pPr>
            <a:r>
              <a:rPr lang="en-US" sz="1600" dirty="0">
                <a:latin typeface="Maiandra GD" panose="020E0502030308020204" pitchFamily="34" charset="0"/>
              </a:rPr>
              <a:t>Paramedics</a:t>
            </a:r>
          </a:p>
          <a:p>
            <a:pPr marL="457200" marR="0" lvl="1">
              <a:spcBef>
                <a:spcPts val="0"/>
              </a:spcBef>
              <a:spcAft>
                <a:spcPts val="800"/>
              </a:spcAft>
            </a:pPr>
            <a:r>
              <a:rPr lang="en-US" sz="1600" dirty="0">
                <a:latin typeface="Maiandra GD" panose="020E0502030308020204" pitchFamily="34" charset="0"/>
              </a:rPr>
              <a:t>Hospitals</a:t>
            </a:r>
          </a:p>
          <a:p>
            <a:pPr marL="0" lvl="0">
              <a:spcBef>
                <a:spcPts val="0"/>
              </a:spcBef>
              <a:spcAft>
                <a:spcPts val="800"/>
              </a:spcAft>
            </a:pPr>
            <a:r>
              <a:rPr lang="en-US" sz="1600" dirty="0">
                <a:latin typeface="Maiandra GD" panose="020E0502030308020204" pitchFamily="34" charset="0"/>
                <a:cs typeface="Times New Roman" panose="02020603050405020304" pitchFamily="18" charset="0"/>
              </a:rPr>
              <a:t>The support of any other organizations that are needed to accomplish the IC/UC objectives.</a:t>
            </a:r>
          </a:p>
          <a:p>
            <a:pPr marL="0" lvl="0">
              <a:spcBef>
                <a:spcPts val="0"/>
              </a:spcBef>
              <a:spcAft>
                <a:spcPts val="800"/>
              </a:spcAft>
            </a:pPr>
            <a:r>
              <a:rPr lang="en-US" sz="1600" dirty="0">
                <a:latin typeface="Maiandra GD" panose="020E0502030308020204" pitchFamily="34" charset="0"/>
                <a:cs typeface="Times New Roman" panose="02020603050405020304" pitchFamily="18" charset="0"/>
              </a:rPr>
              <a:t> Identification of support facilities and locations such as arrival area at Port Jetty, Staging Area, IC Post, Heli-base).</a:t>
            </a:r>
          </a:p>
          <a:p>
            <a:pPr marL="0" lvl="0">
              <a:spcBef>
                <a:spcPts val="0"/>
              </a:spcBef>
              <a:spcAft>
                <a:spcPts val="800"/>
              </a:spcAft>
            </a:pPr>
            <a:r>
              <a:rPr lang="en-US" sz="1600" dirty="0">
                <a:latin typeface="Maiandra GD" panose="020E0502030308020204" pitchFamily="34" charset="0"/>
                <a:cs typeface="Times New Roman" panose="02020603050405020304" pitchFamily="18" charset="0"/>
              </a:rPr>
              <a:t>Keep track of resources</a:t>
            </a:r>
          </a:p>
          <a:p>
            <a:pPr marL="0" lvl="0">
              <a:spcBef>
                <a:spcPts val="0"/>
              </a:spcBef>
              <a:spcAft>
                <a:spcPts val="800"/>
              </a:spcAft>
            </a:pPr>
            <a:r>
              <a:rPr lang="en-US" sz="1600" dirty="0">
                <a:effectLst/>
                <a:latin typeface="Maiandra GD" panose="020E0502030308020204" pitchFamily="34" charset="0"/>
                <a:ea typeface="Calibri" panose="020F0502020204030204" pitchFamily="34" charset="0"/>
                <a:cs typeface="ArialMT"/>
              </a:rPr>
              <a:t>Maintain situational awareness through constant communication with the IMT</a:t>
            </a:r>
          </a:p>
          <a:p>
            <a:pPr marL="0" lvl="0">
              <a:spcBef>
                <a:spcPts val="0"/>
              </a:spcBef>
              <a:spcAft>
                <a:spcPts val="800"/>
              </a:spcAft>
            </a:pPr>
            <a:r>
              <a:rPr lang="en-US" sz="1600" dirty="0">
                <a:effectLst/>
                <a:latin typeface="Maiandra GD" panose="020E0502030308020204" pitchFamily="34" charset="0"/>
                <a:ea typeface="Calibri" panose="020F0502020204030204" pitchFamily="34" charset="0"/>
                <a:cs typeface="Times New Roman" panose="02020603050405020304" pitchFamily="18" charset="0"/>
              </a:rPr>
              <a:t>Think Recovery, Resumption, Restoration</a:t>
            </a:r>
          </a:p>
        </p:txBody>
      </p:sp>
    </p:spTree>
    <p:extLst>
      <p:ext uri="{BB962C8B-B14F-4D97-AF65-F5344CB8AC3E}">
        <p14:creationId xmlns:p14="http://schemas.microsoft.com/office/powerpoint/2010/main" val="613149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49191938"/>
              </p:ext>
            </p:extLst>
          </p:nvPr>
        </p:nvGraphicFramePr>
        <p:xfrm>
          <a:off x="296744" y="1330020"/>
          <a:ext cx="5760720" cy="2504472"/>
        </p:xfrm>
        <a:graphic>
          <a:graphicData uri="http://schemas.openxmlformats.org/drawingml/2006/table">
            <a:tbl>
              <a:tblPr firstRow="1" firstCol="1" bandRow="1">
                <a:effectLst>
                  <a:outerShdw blurRad="50800" dist="38100" algn="l" rotWithShape="0">
                    <a:prstClr val="black">
                      <a:alpha val="40000"/>
                    </a:prstClr>
                  </a:outerShdw>
                </a:effectLst>
                <a:tableStyleId>{5C22544A-7EE6-4342-B048-85BDC9FD1C3A}</a:tableStyleId>
              </a:tblPr>
              <a:tblGrid>
                <a:gridCol w="5760720">
                  <a:extLst>
                    <a:ext uri="{9D8B030D-6E8A-4147-A177-3AD203B41FA5}">
                      <a16:colId xmlns:a16="http://schemas.microsoft.com/office/drawing/2014/main" val="20000"/>
                    </a:ext>
                  </a:extLst>
                </a:gridCol>
              </a:tblGrid>
              <a:tr h="626118">
                <a:tc>
                  <a:txBody>
                    <a:bodyPr/>
                    <a:lstStyle/>
                    <a:p>
                      <a:pPr algn="ctr">
                        <a:lnSpc>
                          <a:spcPct val="107000"/>
                        </a:lnSpc>
                        <a:spcAft>
                          <a:spcPts val="0"/>
                        </a:spcAft>
                      </a:pPr>
                      <a:r>
                        <a:rPr lang="en-US" sz="1800" dirty="0">
                          <a:effectLst/>
                          <a:latin typeface="Aharoni" panose="02010803020104030203" pitchFamily="2" charset="-79"/>
                          <a:cs typeface="Aharoni" panose="02010803020104030203" pitchFamily="2" charset="-79"/>
                        </a:rPr>
                        <a:t>LEON ADAMS </a:t>
                      </a:r>
                      <a:endParaRPr lang="en-TT" sz="1800" dirty="0">
                        <a:effectLst/>
                        <a:latin typeface="Aharoni" panose="02010803020104030203" pitchFamily="2" charset="-79"/>
                        <a:ea typeface="Calibri" panose="020F0502020204030204" pitchFamily="34" charset="0"/>
                        <a:cs typeface="Aharoni" panose="02010803020104030203" pitchFamily="2" charset="-79"/>
                      </a:endParaRPr>
                    </a:p>
                  </a:txBody>
                  <a:tcPr marL="68580" marR="68580" marT="0" marB="0" anchor="ctr">
                    <a:cell3D prstMaterial="dkEdge">
                      <a:bevel/>
                      <a:lightRig rig="flood" dir="t"/>
                    </a:cell3D>
                    <a:solidFill>
                      <a:schemeClr val="accent1">
                        <a:lumMod val="75000"/>
                      </a:schemeClr>
                    </a:solidFill>
                  </a:tcPr>
                </a:tc>
                <a:extLst>
                  <a:ext uri="{0D108BD9-81ED-4DB2-BD59-A6C34878D82A}">
                    <a16:rowId xmlns:a16="http://schemas.microsoft.com/office/drawing/2014/main" val="10000"/>
                  </a:ext>
                </a:extLst>
              </a:tr>
              <a:tr h="626118">
                <a:tc>
                  <a:txBody>
                    <a:bodyPr/>
                    <a:lstStyle/>
                    <a:p>
                      <a:pPr algn="ctr">
                        <a:lnSpc>
                          <a:spcPct val="107000"/>
                        </a:lnSpc>
                        <a:spcAft>
                          <a:spcPts val="0"/>
                        </a:spcAft>
                      </a:pPr>
                      <a:r>
                        <a:rPr lang="en-US" sz="1800" dirty="0">
                          <a:effectLst/>
                          <a:latin typeface="Aharoni" panose="02010803020104030203" pitchFamily="2" charset="-79"/>
                          <a:cs typeface="Aharoni" panose="02010803020104030203" pitchFamily="2" charset="-79"/>
                        </a:rPr>
                        <a:t>SHAWN JOSEPH</a:t>
                      </a:r>
                      <a:endParaRPr lang="en-TT" sz="1800" dirty="0">
                        <a:effectLst/>
                        <a:latin typeface="Aharoni" panose="02010803020104030203" pitchFamily="2" charset="-79"/>
                        <a:ea typeface="Calibri" panose="020F0502020204030204" pitchFamily="34" charset="0"/>
                        <a:cs typeface="Aharoni" panose="02010803020104030203" pitchFamily="2" charset="-79"/>
                      </a:endParaRPr>
                    </a:p>
                  </a:txBody>
                  <a:tcPr marL="68580" marR="68580" marT="0" marB="0" anchor="ctr">
                    <a:cell3D prstMaterial="dkEdge">
                      <a:bevel/>
                      <a:lightRig rig="flood" dir="t"/>
                    </a:cell3D>
                    <a:solidFill>
                      <a:schemeClr val="accent1">
                        <a:lumMod val="75000"/>
                      </a:schemeClr>
                    </a:solidFill>
                  </a:tcPr>
                </a:tc>
                <a:extLst>
                  <a:ext uri="{0D108BD9-81ED-4DB2-BD59-A6C34878D82A}">
                    <a16:rowId xmlns:a16="http://schemas.microsoft.com/office/drawing/2014/main" val="10001"/>
                  </a:ext>
                </a:extLst>
              </a:tr>
              <a:tr h="626118">
                <a:tc>
                  <a:txBody>
                    <a:bodyPr/>
                    <a:lstStyle/>
                    <a:p>
                      <a:pPr algn="ctr">
                        <a:lnSpc>
                          <a:spcPct val="107000"/>
                        </a:lnSpc>
                        <a:spcAft>
                          <a:spcPts val="0"/>
                        </a:spcAft>
                      </a:pPr>
                      <a:r>
                        <a:rPr lang="en-US" sz="1800" dirty="0">
                          <a:effectLst/>
                          <a:latin typeface="Aharoni" panose="02010803020104030203" pitchFamily="2" charset="-79"/>
                          <a:cs typeface="Aharoni" panose="02010803020104030203" pitchFamily="2" charset="-79"/>
                        </a:rPr>
                        <a:t>MERVYN KENNETH KNOWLES</a:t>
                      </a:r>
                      <a:endParaRPr lang="en-TT" sz="1800" dirty="0">
                        <a:effectLst/>
                        <a:latin typeface="Aharoni" panose="02010803020104030203" pitchFamily="2" charset="-79"/>
                        <a:ea typeface="Calibri" panose="020F0502020204030204" pitchFamily="34" charset="0"/>
                        <a:cs typeface="Aharoni" panose="02010803020104030203" pitchFamily="2" charset="-79"/>
                      </a:endParaRPr>
                    </a:p>
                  </a:txBody>
                  <a:tcPr marL="68580" marR="68580" marT="0" marB="0" anchor="ctr">
                    <a:cell3D prstMaterial="dkEdge">
                      <a:bevel/>
                      <a:lightRig rig="flood" dir="t"/>
                    </a:cell3D>
                    <a:solidFill>
                      <a:schemeClr val="accent1">
                        <a:lumMod val="75000"/>
                      </a:schemeClr>
                    </a:solidFill>
                  </a:tcPr>
                </a:tc>
                <a:extLst>
                  <a:ext uri="{0D108BD9-81ED-4DB2-BD59-A6C34878D82A}">
                    <a16:rowId xmlns:a16="http://schemas.microsoft.com/office/drawing/2014/main" val="10002"/>
                  </a:ext>
                </a:extLst>
              </a:tr>
              <a:tr h="626118">
                <a:tc>
                  <a:txBody>
                    <a:bodyPr/>
                    <a:lstStyle/>
                    <a:p>
                      <a:pPr algn="ctr">
                        <a:lnSpc>
                          <a:spcPct val="107000"/>
                        </a:lnSpc>
                        <a:spcAft>
                          <a:spcPts val="0"/>
                        </a:spcAft>
                      </a:pPr>
                      <a:r>
                        <a:rPr lang="en-US" sz="1800" dirty="0">
                          <a:effectLst/>
                          <a:latin typeface="Aharoni" panose="02010803020104030203" pitchFamily="2" charset="-79"/>
                          <a:cs typeface="Aharoni" panose="02010803020104030203" pitchFamily="2" charset="-79"/>
                        </a:rPr>
                        <a:t>MEKIAL JAMES </a:t>
                      </a:r>
                      <a:endParaRPr lang="en-TT" sz="1800" dirty="0">
                        <a:effectLst/>
                        <a:latin typeface="Aharoni" panose="02010803020104030203" pitchFamily="2" charset="-79"/>
                        <a:ea typeface="Calibri" panose="020F0502020204030204" pitchFamily="34" charset="0"/>
                        <a:cs typeface="Aharoni" panose="02010803020104030203" pitchFamily="2" charset="-79"/>
                      </a:endParaRPr>
                    </a:p>
                  </a:txBody>
                  <a:tcPr marL="68580" marR="68580" marT="0" marB="0" anchor="ctr">
                    <a:cell3D prstMaterial="dkEdge">
                      <a:bevel/>
                      <a:lightRig rig="flood" dir="t"/>
                    </a:cell3D>
                    <a:solidFill>
                      <a:schemeClr val="accent1">
                        <a:lumMod val="75000"/>
                      </a:schemeClr>
                    </a:solidFill>
                  </a:tcPr>
                </a:tc>
                <a:extLst>
                  <a:ext uri="{0D108BD9-81ED-4DB2-BD59-A6C34878D82A}">
                    <a16:rowId xmlns:a16="http://schemas.microsoft.com/office/drawing/2014/main" val="10003"/>
                  </a:ext>
                </a:extLst>
              </a:tr>
            </a:tbl>
          </a:graphicData>
        </a:graphic>
      </p:graphicFrame>
      <p:graphicFrame>
        <p:nvGraphicFramePr>
          <p:cNvPr id="3" name="Table 2">
            <a:extLst>
              <a:ext uri="{FF2B5EF4-FFF2-40B4-BE49-F238E27FC236}">
                <a16:creationId xmlns:a16="http://schemas.microsoft.com/office/drawing/2014/main" id="{16114343-F385-47BC-9576-E220C10085AC}"/>
              </a:ext>
            </a:extLst>
          </p:cNvPr>
          <p:cNvGraphicFramePr>
            <a:graphicFrameLocks noGrp="1"/>
          </p:cNvGraphicFramePr>
          <p:nvPr/>
        </p:nvGraphicFramePr>
        <p:xfrm>
          <a:off x="331034" y="4060792"/>
          <a:ext cx="5692140" cy="2450624"/>
        </p:xfrm>
        <a:graphic>
          <a:graphicData uri="http://schemas.openxmlformats.org/drawingml/2006/table">
            <a:tbl>
              <a:tblPr firstRow="1" firstCol="1" bandRow="1">
                <a:tableStyleId>{5C22544A-7EE6-4342-B048-85BDC9FD1C3A}</a:tableStyleId>
              </a:tblPr>
              <a:tblGrid>
                <a:gridCol w="5692140">
                  <a:extLst>
                    <a:ext uri="{9D8B030D-6E8A-4147-A177-3AD203B41FA5}">
                      <a16:colId xmlns:a16="http://schemas.microsoft.com/office/drawing/2014/main" val="20000"/>
                    </a:ext>
                  </a:extLst>
                </a:gridCol>
              </a:tblGrid>
              <a:tr h="612656">
                <a:tc>
                  <a:txBody>
                    <a:bodyPr/>
                    <a:lstStyle/>
                    <a:p>
                      <a:pPr algn="ctr">
                        <a:lnSpc>
                          <a:spcPct val="107000"/>
                        </a:lnSpc>
                        <a:spcAft>
                          <a:spcPts val="0"/>
                        </a:spcAft>
                      </a:pPr>
                      <a:r>
                        <a:rPr lang="en-US" sz="1800" dirty="0">
                          <a:effectLst/>
                          <a:latin typeface="Aharoni" panose="02010803020104030203" pitchFamily="2" charset="-79"/>
                          <a:cs typeface="Aharoni" panose="02010803020104030203" pitchFamily="2" charset="-79"/>
                        </a:rPr>
                        <a:t>LINDA NARINE </a:t>
                      </a:r>
                      <a:endParaRPr lang="en-TT" sz="1800" dirty="0">
                        <a:effectLst/>
                        <a:latin typeface="Aharoni" panose="02010803020104030203" pitchFamily="2" charset="-79"/>
                        <a:ea typeface="Calibri" panose="020F0502020204030204" pitchFamily="34" charset="0"/>
                        <a:cs typeface="Aharoni" panose="02010803020104030203" pitchFamily="2" charset="-79"/>
                      </a:endParaRPr>
                    </a:p>
                  </a:txBody>
                  <a:tcPr marL="68580" marR="68580" marT="0" marB="0" anchor="ctr">
                    <a:cell3D prstMaterial="dkEdge">
                      <a:bevel/>
                      <a:lightRig rig="flood" dir="t"/>
                    </a:cell3D>
                  </a:tcPr>
                </a:tc>
                <a:extLst>
                  <a:ext uri="{0D108BD9-81ED-4DB2-BD59-A6C34878D82A}">
                    <a16:rowId xmlns:a16="http://schemas.microsoft.com/office/drawing/2014/main" val="10000"/>
                  </a:ext>
                </a:extLst>
              </a:tr>
              <a:tr h="612656">
                <a:tc>
                  <a:txBody>
                    <a:bodyPr/>
                    <a:lstStyle/>
                    <a:p>
                      <a:pPr algn="ctr">
                        <a:lnSpc>
                          <a:spcPct val="107000"/>
                        </a:lnSpc>
                        <a:spcAft>
                          <a:spcPts val="0"/>
                        </a:spcAft>
                      </a:pPr>
                      <a:r>
                        <a:rPr lang="en-US" sz="1800" dirty="0">
                          <a:effectLst/>
                          <a:latin typeface="Aharoni" panose="02010803020104030203" pitchFamily="2" charset="-79"/>
                          <a:cs typeface="Aharoni" panose="02010803020104030203" pitchFamily="2" charset="-79"/>
                        </a:rPr>
                        <a:t>BERTRAM BOWLEG</a:t>
                      </a:r>
                      <a:endParaRPr lang="en-TT" sz="1800" dirty="0">
                        <a:effectLst/>
                        <a:latin typeface="Aharoni" panose="02010803020104030203" pitchFamily="2" charset="-79"/>
                        <a:ea typeface="Calibri" panose="020F0502020204030204" pitchFamily="34" charset="0"/>
                        <a:cs typeface="Aharoni" panose="02010803020104030203" pitchFamily="2" charset="-79"/>
                      </a:endParaRPr>
                    </a:p>
                  </a:txBody>
                  <a:tcPr marL="68580" marR="68580" marT="0" marB="0" anchor="ctr">
                    <a:cell3D prstMaterial="dkEdge">
                      <a:bevel/>
                      <a:lightRig rig="flood" dir="t"/>
                    </a:cell3D>
                  </a:tcPr>
                </a:tc>
                <a:extLst>
                  <a:ext uri="{0D108BD9-81ED-4DB2-BD59-A6C34878D82A}">
                    <a16:rowId xmlns:a16="http://schemas.microsoft.com/office/drawing/2014/main" val="10001"/>
                  </a:ext>
                </a:extLst>
              </a:tr>
              <a:tr h="612656">
                <a:tc>
                  <a:txBody>
                    <a:bodyPr/>
                    <a:lstStyle/>
                    <a:p>
                      <a:pPr algn="ctr">
                        <a:lnSpc>
                          <a:spcPct val="107000"/>
                        </a:lnSpc>
                        <a:spcAft>
                          <a:spcPts val="0"/>
                        </a:spcAft>
                      </a:pPr>
                      <a:r>
                        <a:rPr lang="en-US" sz="1800" dirty="0">
                          <a:effectLst/>
                          <a:latin typeface="Aharoni" panose="02010803020104030203" pitchFamily="2" charset="-79"/>
                          <a:cs typeface="Aharoni" panose="02010803020104030203" pitchFamily="2" charset="-79"/>
                        </a:rPr>
                        <a:t>COZIER CHARLES</a:t>
                      </a:r>
                      <a:endParaRPr lang="en-TT" sz="1800" dirty="0">
                        <a:effectLst/>
                        <a:latin typeface="Aharoni" panose="02010803020104030203" pitchFamily="2" charset="-79"/>
                        <a:ea typeface="Calibri" panose="020F0502020204030204" pitchFamily="34" charset="0"/>
                        <a:cs typeface="Aharoni" panose="02010803020104030203" pitchFamily="2" charset="-79"/>
                      </a:endParaRPr>
                    </a:p>
                  </a:txBody>
                  <a:tcPr marL="68580" marR="68580" marT="0" marB="0" anchor="ctr">
                    <a:cell3D prstMaterial="dkEdge">
                      <a:bevel/>
                      <a:lightRig rig="flood" dir="t"/>
                    </a:cell3D>
                  </a:tcPr>
                </a:tc>
                <a:extLst>
                  <a:ext uri="{0D108BD9-81ED-4DB2-BD59-A6C34878D82A}">
                    <a16:rowId xmlns:a16="http://schemas.microsoft.com/office/drawing/2014/main" val="10002"/>
                  </a:ext>
                </a:extLst>
              </a:tr>
              <a:tr h="612656">
                <a:tc>
                  <a:txBody>
                    <a:bodyPr/>
                    <a:lstStyle/>
                    <a:p>
                      <a:pPr algn="ctr">
                        <a:lnSpc>
                          <a:spcPct val="107000"/>
                        </a:lnSpc>
                        <a:spcAft>
                          <a:spcPts val="0"/>
                        </a:spcAft>
                      </a:pPr>
                      <a:r>
                        <a:rPr lang="en-US" sz="1800" dirty="0">
                          <a:effectLst/>
                          <a:latin typeface="Aharoni" panose="02010803020104030203" pitchFamily="2" charset="-79"/>
                          <a:cs typeface="Aharoni" panose="02010803020104030203" pitchFamily="2" charset="-79"/>
                        </a:rPr>
                        <a:t>ROUL WILLIAMS</a:t>
                      </a:r>
                      <a:endParaRPr lang="en-TT" sz="1800" dirty="0">
                        <a:effectLst/>
                        <a:latin typeface="Aharoni" panose="02010803020104030203" pitchFamily="2" charset="-79"/>
                        <a:ea typeface="Calibri" panose="020F0502020204030204" pitchFamily="34" charset="0"/>
                        <a:cs typeface="Aharoni" panose="02010803020104030203" pitchFamily="2" charset="-79"/>
                      </a:endParaRPr>
                    </a:p>
                  </a:txBody>
                  <a:tcPr marL="68580" marR="68580" marT="0" marB="0" anchor="ctr">
                    <a:cell3D prstMaterial="dkEdge">
                      <a:bevel/>
                      <a:lightRig rig="flood" dir="t"/>
                    </a:cell3D>
                  </a:tcPr>
                </a:tc>
                <a:extLst>
                  <a:ext uri="{0D108BD9-81ED-4DB2-BD59-A6C34878D82A}">
                    <a16:rowId xmlns:a16="http://schemas.microsoft.com/office/drawing/2014/main" val="10003"/>
                  </a:ext>
                </a:extLst>
              </a:tr>
            </a:tbl>
          </a:graphicData>
        </a:graphic>
      </p:graphicFrame>
      <p:graphicFrame>
        <p:nvGraphicFramePr>
          <p:cNvPr id="4" name="Table 3">
            <a:extLst>
              <a:ext uri="{FF2B5EF4-FFF2-40B4-BE49-F238E27FC236}">
                <a16:creationId xmlns:a16="http://schemas.microsoft.com/office/drawing/2014/main" id="{B6219E55-080E-45D3-852F-47F07F0BCFBC}"/>
              </a:ext>
            </a:extLst>
          </p:cNvPr>
          <p:cNvGraphicFramePr>
            <a:graphicFrameLocks noGrp="1"/>
          </p:cNvGraphicFramePr>
          <p:nvPr>
            <p:extLst>
              <p:ext uri="{D42A27DB-BD31-4B8C-83A1-F6EECF244321}">
                <p14:modId xmlns:p14="http://schemas.microsoft.com/office/powerpoint/2010/main" val="2497595264"/>
              </p:ext>
            </p:extLst>
          </p:nvPr>
        </p:nvGraphicFramePr>
        <p:xfrm>
          <a:off x="6926098" y="1218090"/>
          <a:ext cx="4194810" cy="2210910"/>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4194810">
                  <a:extLst>
                    <a:ext uri="{9D8B030D-6E8A-4147-A177-3AD203B41FA5}">
                      <a16:colId xmlns:a16="http://schemas.microsoft.com/office/drawing/2014/main" val="20000"/>
                    </a:ext>
                  </a:extLst>
                </a:gridCol>
              </a:tblGrid>
              <a:tr h="736970">
                <a:tc>
                  <a:txBody>
                    <a:bodyPr/>
                    <a:lstStyle/>
                    <a:p>
                      <a:pPr algn="ctr">
                        <a:lnSpc>
                          <a:spcPct val="107000"/>
                        </a:lnSpc>
                        <a:spcAft>
                          <a:spcPts val="0"/>
                        </a:spcAft>
                      </a:pPr>
                      <a:r>
                        <a:rPr lang="en-US" sz="1800" dirty="0">
                          <a:effectLst/>
                          <a:latin typeface="Aharoni" panose="02010803020104030203" pitchFamily="2" charset="-79"/>
                          <a:cs typeface="Aharoni" panose="02010803020104030203" pitchFamily="2" charset="-79"/>
                        </a:rPr>
                        <a:t>KIRK JOHNSON </a:t>
                      </a:r>
                      <a:endParaRPr lang="en-TT" sz="1800" dirty="0">
                        <a:effectLst/>
                        <a:latin typeface="Aharoni" panose="02010803020104030203" pitchFamily="2" charset="-79"/>
                        <a:ea typeface="Calibri" panose="020F0502020204030204" pitchFamily="34" charset="0"/>
                        <a:cs typeface="Aharoni" panose="02010803020104030203" pitchFamily="2" charset="-79"/>
                      </a:endParaRPr>
                    </a:p>
                  </a:txBody>
                  <a:tcPr marL="68580" marR="68580" marT="0" marB="0" anchor="ctr">
                    <a:cell3D prstMaterial="dkEdge">
                      <a:bevel/>
                      <a:lightRig rig="flood" dir="t"/>
                    </a:cell3D>
                    <a:solidFill>
                      <a:schemeClr val="accent1"/>
                    </a:solidFill>
                  </a:tcPr>
                </a:tc>
                <a:extLst>
                  <a:ext uri="{0D108BD9-81ED-4DB2-BD59-A6C34878D82A}">
                    <a16:rowId xmlns:a16="http://schemas.microsoft.com/office/drawing/2014/main" val="10000"/>
                  </a:ext>
                </a:extLst>
              </a:tr>
              <a:tr h="736970">
                <a:tc>
                  <a:txBody>
                    <a:bodyPr/>
                    <a:lstStyle/>
                    <a:p>
                      <a:pPr algn="ctr">
                        <a:lnSpc>
                          <a:spcPct val="107000"/>
                        </a:lnSpc>
                        <a:spcAft>
                          <a:spcPts val="0"/>
                        </a:spcAft>
                      </a:pPr>
                      <a:r>
                        <a:rPr lang="en-US" sz="1800" dirty="0">
                          <a:effectLst/>
                          <a:latin typeface="Aharoni" panose="02010803020104030203" pitchFamily="2" charset="-79"/>
                          <a:cs typeface="Aharoni" panose="02010803020104030203" pitchFamily="2" charset="-79"/>
                        </a:rPr>
                        <a:t>KENDRA BATISTA </a:t>
                      </a:r>
                      <a:endParaRPr lang="en-TT" sz="1800" dirty="0">
                        <a:effectLst/>
                        <a:latin typeface="Aharoni" panose="02010803020104030203" pitchFamily="2" charset="-79"/>
                        <a:ea typeface="Calibri" panose="020F0502020204030204" pitchFamily="34" charset="0"/>
                        <a:cs typeface="Aharoni" panose="02010803020104030203" pitchFamily="2" charset="-79"/>
                      </a:endParaRPr>
                    </a:p>
                  </a:txBody>
                  <a:tcPr marL="68580" marR="68580" marT="0" marB="0" anchor="ctr">
                    <a:cell3D prstMaterial="dkEdge">
                      <a:bevel/>
                      <a:lightRig rig="flood" dir="t"/>
                    </a:cell3D>
                    <a:solidFill>
                      <a:schemeClr val="accent1"/>
                    </a:solidFill>
                  </a:tcPr>
                </a:tc>
                <a:extLst>
                  <a:ext uri="{0D108BD9-81ED-4DB2-BD59-A6C34878D82A}">
                    <a16:rowId xmlns:a16="http://schemas.microsoft.com/office/drawing/2014/main" val="10001"/>
                  </a:ext>
                </a:extLst>
              </a:tr>
              <a:tr h="736970">
                <a:tc>
                  <a:txBody>
                    <a:bodyPr/>
                    <a:lstStyle/>
                    <a:p>
                      <a:pPr algn="ctr">
                        <a:lnSpc>
                          <a:spcPct val="107000"/>
                        </a:lnSpc>
                        <a:spcAft>
                          <a:spcPts val="0"/>
                        </a:spcAft>
                      </a:pPr>
                      <a:r>
                        <a:rPr lang="en-US" sz="1800" dirty="0">
                          <a:effectLst/>
                          <a:latin typeface="Aharoni" panose="02010803020104030203" pitchFamily="2" charset="-79"/>
                          <a:cs typeface="Aharoni" panose="02010803020104030203" pitchFamily="2" charset="-79"/>
                        </a:rPr>
                        <a:t>FRANKIE JOHN</a:t>
                      </a:r>
                      <a:endParaRPr lang="en-TT" sz="1800" dirty="0">
                        <a:effectLst/>
                        <a:latin typeface="Aharoni" panose="02010803020104030203" pitchFamily="2" charset="-79"/>
                        <a:ea typeface="Calibri" panose="020F0502020204030204" pitchFamily="34" charset="0"/>
                        <a:cs typeface="Aharoni" panose="02010803020104030203" pitchFamily="2" charset="-79"/>
                      </a:endParaRPr>
                    </a:p>
                  </a:txBody>
                  <a:tcPr marL="68580" marR="68580" marT="0" marB="0" anchor="ctr">
                    <a:cell3D prstMaterial="dkEdge">
                      <a:bevel/>
                      <a:lightRig rig="flood" dir="t"/>
                    </a:cell3D>
                    <a:solidFill>
                      <a:schemeClr val="accent1"/>
                    </a:solidFill>
                  </a:tcPr>
                </a:tc>
                <a:extLst>
                  <a:ext uri="{0D108BD9-81ED-4DB2-BD59-A6C34878D82A}">
                    <a16:rowId xmlns:a16="http://schemas.microsoft.com/office/drawing/2014/main" val="10002"/>
                  </a:ext>
                </a:extLst>
              </a:tr>
            </a:tbl>
          </a:graphicData>
        </a:graphic>
      </p:graphicFrame>
      <p:graphicFrame>
        <p:nvGraphicFramePr>
          <p:cNvPr id="5" name="Table 4">
            <a:extLst>
              <a:ext uri="{FF2B5EF4-FFF2-40B4-BE49-F238E27FC236}">
                <a16:creationId xmlns:a16="http://schemas.microsoft.com/office/drawing/2014/main" id="{5C15AEDC-A3AC-485B-AC37-6C028FDA6354}"/>
              </a:ext>
            </a:extLst>
          </p:cNvPr>
          <p:cNvGraphicFramePr>
            <a:graphicFrameLocks noGrp="1"/>
          </p:cNvGraphicFramePr>
          <p:nvPr>
            <p:extLst>
              <p:ext uri="{D42A27DB-BD31-4B8C-83A1-F6EECF244321}">
                <p14:modId xmlns:p14="http://schemas.microsoft.com/office/powerpoint/2010/main" val="2336343242"/>
              </p:ext>
            </p:extLst>
          </p:nvPr>
        </p:nvGraphicFramePr>
        <p:xfrm>
          <a:off x="6374566" y="3608192"/>
          <a:ext cx="5520690" cy="2903224"/>
        </p:xfrm>
        <a:graphic>
          <a:graphicData uri="http://schemas.openxmlformats.org/drawingml/2006/table">
            <a:tbl>
              <a:tblPr firstRow="1" firstCol="1" bandRow="1">
                <a:tableStyleId>{5C22544A-7EE6-4342-B048-85BDC9FD1C3A}</a:tableStyleId>
              </a:tblPr>
              <a:tblGrid>
                <a:gridCol w="5520690">
                  <a:extLst>
                    <a:ext uri="{9D8B030D-6E8A-4147-A177-3AD203B41FA5}">
                      <a16:colId xmlns:a16="http://schemas.microsoft.com/office/drawing/2014/main" val="20000"/>
                    </a:ext>
                  </a:extLst>
                </a:gridCol>
              </a:tblGrid>
              <a:tr h="725806">
                <a:tc>
                  <a:txBody>
                    <a:bodyPr/>
                    <a:lstStyle/>
                    <a:p>
                      <a:pPr algn="ctr">
                        <a:lnSpc>
                          <a:spcPct val="107000"/>
                        </a:lnSpc>
                        <a:spcAft>
                          <a:spcPts val="0"/>
                        </a:spcAft>
                      </a:pPr>
                      <a:r>
                        <a:rPr lang="en-US" sz="1800" dirty="0">
                          <a:effectLst/>
                          <a:latin typeface="Aharoni" panose="02010803020104030203" pitchFamily="2" charset="-79"/>
                          <a:cs typeface="Aharoni" panose="02010803020104030203" pitchFamily="2" charset="-79"/>
                        </a:rPr>
                        <a:t>CURTIS CALLENDER</a:t>
                      </a:r>
                      <a:endParaRPr lang="en-TT" sz="1800" dirty="0">
                        <a:effectLst/>
                        <a:latin typeface="Aharoni" panose="02010803020104030203" pitchFamily="2" charset="-79"/>
                        <a:ea typeface="Calibri" panose="020F0502020204030204" pitchFamily="34" charset="0"/>
                        <a:cs typeface="Aharoni" panose="02010803020104030203" pitchFamily="2" charset="-79"/>
                      </a:endParaRPr>
                    </a:p>
                  </a:txBody>
                  <a:tcPr marL="68580" marR="68580" marT="0" marB="0" anchor="ctr">
                    <a:cell3D prstMaterial="dkEdge">
                      <a:bevel/>
                      <a:lightRig rig="flood" dir="t"/>
                    </a:cell3D>
                    <a:solidFill>
                      <a:schemeClr val="accent1">
                        <a:lumMod val="75000"/>
                      </a:schemeClr>
                    </a:solidFill>
                  </a:tcPr>
                </a:tc>
                <a:extLst>
                  <a:ext uri="{0D108BD9-81ED-4DB2-BD59-A6C34878D82A}">
                    <a16:rowId xmlns:a16="http://schemas.microsoft.com/office/drawing/2014/main" val="10000"/>
                  </a:ext>
                </a:extLst>
              </a:tr>
              <a:tr h="725806">
                <a:tc>
                  <a:txBody>
                    <a:bodyPr/>
                    <a:lstStyle/>
                    <a:p>
                      <a:pPr algn="ctr">
                        <a:lnSpc>
                          <a:spcPct val="107000"/>
                        </a:lnSpc>
                        <a:spcAft>
                          <a:spcPts val="0"/>
                        </a:spcAft>
                      </a:pPr>
                      <a:r>
                        <a:rPr lang="en-US" sz="1800" dirty="0">
                          <a:effectLst/>
                          <a:latin typeface="Aharoni" panose="02010803020104030203" pitchFamily="2" charset="-79"/>
                          <a:cs typeface="Aharoni" panose="02010803020104030203" pitchFamily="2" charset="-79"/>
                        </a:rPr>
                        <a:t>KINGSLEY DYER </a:t>
                      </a:r>
                      <a:endParaRPr lang="en-TT" sz="1800" dirty="0">
                        <a:effectLst/>
                        <a:latin typeface="Aharoni" panose="02010803020104030203" pitchFamily="2" charset="-79"/>
                        <a:ea typeface="Calibri" panose="020F0502020204030204" pitchFamily="34" charset="0"/>
                        <a:cs typeface="Aharoni" panose="02010803020104030203" pitchFamily="2" charset="-79"/>
                      </a:endParaRPr>
                    </a:p>
                  </a:txBody>
                  <a:tcPr marL="68580" marR="68580" marT="0" marB="0" anchor="ctr">
                    <a:cell3D prstMaterial="dkEdge">
                      <a:bevel/>
                      <a:lightRig rig="flood" dir="t"/>
                    </a:cell3D>
                    <a:solidFill>
                      <a:schemeClr val="accent1">
                        <a:lumMod val="75000"/>
                      </a:schemeClr>
                    </a:solidFill>
                  </a:tcPr>
                </a:tc>
                <a:extLst>
                  <a:ext uri="{0D108BD9-81ED-4DB2-BD59-A6C34878D82A}">
                    <a16:rowId xmlns:a16="http://schemas.microsoft.com/office/drawing/2014/main" val="10001"/>
                  </a:ext>
                </a:extLst>
              </a:tr>
              <a:tr h="725806">
                <a:tc>
                  <a:txBody>
                    <a:bodyPr/>
                    <a:lstStyle/>
                    <a:p>
                      <a:pPr algn="ctr">
                        <a:lnSpc>
                          <a:spcPct val="107000"/>
                        </a:lnSpc>
                        <a:spcAft>
                          <a:spcPts val="0"/>
                        </a:spcAft>
                      </a:pPr>
                      <a:r>
                        <a:rPr lang="en-US" sz="1800" dirty="0">
                          <a:effectLst/>
                          <a:latin typeface="Aharoni" panose="02010803020104030203" pitchFamily="2" charset="-79"/>
                          <a:cs typeface="Aharoni" panose="02010803020104030203" pitchFamily="2" charset="-79"/>
                        </a:rPr>
                        <a:t>GYLBERT MUSSENDIJK</a:t>
                      </a:r>
                      <a:endParaRPr lang="en-TT" sz="1800" dirty="0">
                        <a:effectLst/>
                        <a:latin typeface="Aharoni" panose="02010803020104030203" pitchFamily="2" charset="-79"/>
                        <a:ea typeface="Calibri" panose="020F0502020204030204" pitchFamily="34" charset="0"/>
                        <a:cs typeface="Aharoni" panose="02010803020104030203" pitchFamily="2" charset="-79"/>
                      </a:endParaRPr>
                    </a:p>
                  </a:txBody>
                  <a:tcPr marL="68580" marR="68580" marT="0" marB="0" anchor="ctr">
                    <a:cell3D prstMaterial="dkEdge">
                      <a:bevel/>
                      <a:lightRig rig="flood" dir="t"/>
                    </a:cell3D>
                    <a:solidFill>
                      <a:schemeClr val="accent1">
                        <a:lumMod val="75000"/>
                      </a:schemeClr>
                    </a:solidFill>
                  </a:tcPr>
                </a:tc>
                <a:extLst>
                  <a:ext uri="{0D108BD9-81ED-4DB2-BD59-A6C34878D82A}">
                    <a16:rowId xmlns:a16="http://schemas.microsoft.com/office/drawing/2014/main" val="10002"/>
                  </a:ext>
                </a:extLst>
              </a:tr>
              <a:tr h="725806">
                <a:tc>
                  <a:txBody>
                    <a:bodyPr/>
                    <a:lstStyle/>
                    <a:p>
                      <a:pPr algn="ctr">
                        <a:lnSpc>
                          <a:spcPct val="107000"/>
                        </a:lnSpc>
                        <a:spcAft>
                          <a:spcPts val="0"/>
                        </a:spcAft>
                      </a:pPr>
                      <a:r>
                        <a:rPr lang="en-US" sz="1800" dirty="0">
                          <a:effectLst/>
                          <a:latin typeface="Aharoni" panose="02010803020104030203" pitchFamily="2" charset="-79"/>
                          <a:cs typeface="Aharoni" panose="02010803020104030203" pitchFamily="2" charset="-79"/>
                        </a:rPr>
                        <a:t>SHARONNA BROWN </a:t>
                      </a:r>
                      <a:endParaRPr lang="en-TT" sz="1800" dirty="0">
                        <a:effectLst/>
                        <a:latin typeface="Aharoni" panose="02010803020104030203" pitchFamily="2" charset="-79"/>
                        <a:ea typeface="Calibri" panose="020F0502020204030204" pitchFamily="34" charset="0"/>
                        <a:cs typeface="Aharoni" panose="02010803020104030203" pitchFamily="2" charset="-79"/>
                      </a:endParaRPr>
                    </a:p>
                  </a:txBody>
                  <a:tcPr marL="68580" marR="68580" marT="0" marB="0" anchor="ctr">
                    <a:cell3D prstMaterial="dkEdge">
                      <a:bevel/>
                      <a:lightRig rig="flood" dir="t"/>
                    </a:cell3D>
                    <a:solidFill>
                      <a:schemeClr val="accent1">
                        <a:lumMod val="75000"/>
                      </a:schemeClr>
                    </a:solidFill>
                  </a:tcPr>
                </a:tc>
                <a:extLst>
                  <a:ext uri="{0D108BD9-81ED-4DB2-BD59-A6C34878D82A}">
                    <a16:rowId xmlns:a16="http://schemas.microsoft.com/office/drawing/2014/main" val="10003"/>
                  </a:ext>
                </a:extLst>
              </a:tr>
            </a:tbl>
          </a:graphicData>
        </a:graphic>
      </p:graphicFrame>
      <p:sp>
        <p:nvSpPr>
          <p:cNvPr id="6" name="Title 1">
            <a:extLst>
              <a:ext uri="{FF2B5EF4-FFF2-40B4-BE49-F238E27FC236}">
                <a16:creationId xmlns:a16="http://schemas.microsoft.com/office/drawing/2014/main" id="{2876A1E3-32B6-453F-BBDC-1A956EBBA5F6}"/>
              </a:ext>
            </a:extLst>
          </p:cNvPr>
          <p:cNvSpPr txBox="1">
            <a:spLocks/>
          </p:cNvSpPr>
          <p:nvPr/>
        </p:nvSpPr>
        <p:spPr>
          <a:xfrm>
            <a:off x="1524000" y="443086"/>
            <a:ext cx="9144000" cy="595812"/>
          </a:xfrm>
          <a:prstGeom prst="rect">
            <a:avLst/>
          </a:prstGeom>
          <a:gradFill>
            <a:gsLst>
              <a:gs pos="0">
                <a:schemeClr val="accent1">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TT" b="1" dirty="0">
                <a:solidFill>
                  <a:schemeClr val="accent1">
                    <a:lumMod val="75000"/>
                  </a:schemeClr>
                </a:solidFill>
                <a:effectLst>
                  <a:outerShdw blurRad="38100" dist="38100" dir="2700000" algn="tl">
                    <a:srgbClr val="000000">
                      <a:alpha val="43137"/>
                    </a:srgbClr>
                  </a:outerShdw>
                </a:effectLst>
                <a:latin typeface="Maiandra GD" panose="020E0502030308020204" pitchFamily="34" charset="0"/>
              </a:rPr>
              <a:t>BLUE TEAM </a:t>
            </a:r>
          </a:p>
        </p:txBody>
      </p:sp>
    </p:spTree>
    <p:extLst>
      <p:ext uri="{BB962C8B-B14F-4D97-AF65-F5344CB8AC3E}">
        <p14:creationId xmlns:p14="http://schemas.microsoft.com/office/powerpoint/2010/main" val="2487027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7" name="Picture 2" descr="Image result for questions / discussions">
            <a:extLst>
              <a:ext uri="{FF2B5EF4-FFF2-40B4-BE49-F238E27FC236}">
                <a16:creationId xmlns:a16="http://schemas.microsoft.com/office/drawing/2014/main" id="{E57487DF-F04E-4275-9253-2F76C989009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306" r="-1" b="17693"/>
          <a:stretch/>
        </p:blipFill>
        <p:spPr bwMode="auto">
          <a:xfrm>
            <a:off x="838200" y="233807"/>
            <a:ext cx="10468866" cy="5888737"/>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360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E466B2-7003-410D-B1D7-32384C583C56}"/>
              </a:ext>
            </a:extLst>
          </p:cNvPr>
          <p:cNvSpPr>
            <a:spLocks noGrp="1"/>
          </p:cNvSpPr>
          <p:nvPr>
            <p:ph type="title"/>
          </p:nvPr>
        </p:nvSpPr>
        <p:spPr>
          <a:xfrm>
            <a:off x="0" y="-85879"/>
            <a:ext cx="7140347" cy="1528548"/>
          </a:xfrm>
        </p:spPr>
        <p:txBody>
          <a:bodyPr>
            <a:normAutofit/>
          </a:bodyPr>
          <a:lstStyle/>
          <a:p>
            <a:pPr algn="ctr"/>
            <a:r>
              <a:rPr lang="en-US" sz="2400" b="1" dirty="0">
                <a:effectLst>
                  <a:outerShdw blurRad="38100" dist="38100" dir="2700000" algn="tl">
                    <a:srgbClr val="000000">
                      <a:alpha val="43137"/>
                    </a:srgbClr>
                  </a:outerShdw>
                </a:effectLst>
                <a:latin typeface="Maiandra GD" panose="020E0502030308020204" pitchFamily="34" charset="0"/>
              </a:rPr>
              <a:t>Overview</a:t>
            </a:r>
            <a:br>
              <a:rPr lang="en-US" sz="2400" b="1" dirty="0">
                <a:effectLst>
                  <a:outerShdw blurRad="38100" dist="38100" dir="2700000" algn="tl">
                    <a:srgbClr val="000000">
                      <a:alpha val="43137"/>
                    </a:srgbClr>
                  </a:outerShdw>
                </a:effectLst>
                <a:latin typeface="Maiandra GD" panose="020E0502030308020204" pitchFamily="34" charset="0"/>
              </a:rPr>
            </a:br>
            <a:r>
              <a:rPr lang="en-US" sz="2400" b="1" dirty="0">
                <a:effectLst>
                  <a:outerShdw blurRad="38100" dist="38100" dir="2700000" algn="tl">
                    <a:srgbClr val="000000">
                      <a:alpha val="43137"/>
                    </a:srgbClr>
                  </a:outerShdw>
                </a:effectLst>
                <a:latin typeface="Maiandra GD" panose="020E0502030308020204" pitchFamily="34" charset="0"/>
              </a:rPr>
              <a:t>The Marine Transportation System (MTS) in the </a:t>
            </a:r>
            <a:br>
              <a:rPr lang="en-US" sz="2400" b="1" dirty="0">
                <a:effectLst>
                  <a:outerShdw blurRad="38100" dist="38100" dir="2700000" algn="tl">
                    <a:srgbClr val="000000">
                      <a:alpha val="43137"/>
                    </a:srgbClr>
                  </a:outerShdw>
                </a:effectLst>
                <a:latin typeface="Maiandra GD" panose="020E0502030308020204" pitchFamily="34" charset="0"/>
              </a:rPr>
            </a:br>
            <a:r>
              <a:rPr lang="en-US" sz="2400" b="1" dirty="0">
                <a:effectLst>
                  <a:outerShdw blurRad="38100" dist="38100" dir="2700000" algn="tl">
                    <a:srgbClr val="000000">
                      <a:alpha val="43137"/>
                    </a:srgbClr>
                  </a:outerShdw>
                </a:effectLst>
                <a:latin typeface="Maiandra GD" panose="020E0502030308020204" pitchFamily="34" charset="0"/>
              </a:rPr>
              <a:t>Port of San Juan </a:t>
            </a:r>
            <a:endParaRPr lang="en-US" sz="2400" dirty="0"/>
          </a:p>
        </p:txBody>
      </p:sp>
      <p:sp>
        <p:nvSpPr>
          <p:cNvPr id="9" name="Content Placeholder 8">
            <a:extLst>
              <a:ext uri="{FF2B5EF4-FFF2-40B4-BE49-F238E27FC236}">
                <a16:creationId xmlns:a16="http://schemas.microsoft.com/office/drawing/2014/main" id="{B2F3EAE1-623B-4872-85D8-A6FCC6DA0065}"/>
              </a:ext>
            </a:extLst>
          </p:cNvPr>
          <p:cNvSpPr>
            <a:spLocks noGrp="1"/>
          </p:cNvSpPr>
          <p:nvPr>
            <p:ph idx="1"/>
          </p:nvPr>
        </p:nvSpPr>
        <p:spPr>
          <a:xfrm>
            <a:off x="109183" y="1156997"/>
            <a:ext cx="4401174" cy="5462080"/>
          </a:xfrm>
        </p:spPr>
        <p:txBody>
          <a:bodyPr>
            <a:normAutofit fontScale="92500" lnSpcReduction="10000"/>
          </a:bodyPr>
          <a:lstStyle/>
          <a:p>
            <a:pPr>
              <a:lnSpc>
                <a:spcPct val="110000"/>
              </a:lnSpc>
            </a:pPr>
            <a:r>
              <a:rPr lang="en-US" sz="1900" b="0" i="0" dirty="0">
                <a:effectLst/>
                <a:latin typeface="Maiandra GD" panose="020E0502030308020204" pitchFamily="34" charset="0"/>
              </a:rPr>
              <a:t>Sixteen (16) piers: eight (8) are used for passenger ships and eight (8) for cargo ships</a:t>
            </a:r>
          </a:p>
          <a:p>
            <a:pPr>
              <a:lnSpc>
                <a:spcPct val="110000"/>
              </a:lnSpc>
            </a:pPr>
            <a:r>
              <a:rPr lang="en-US" sz="1900" b="0" i="0" dirty="0">
                <a:effectLst/>
                <a:latin typeface="Maiandra GD" panose="020E0502030308020204" pitchFamily="34" charset="0"/>
              </a:rPr>
              <a:t>6.9 kilometers (22.7 thousand feet) of berthing including 34 docks and 46 berths. 10.2 hectares of storage and 13.9 hectares of open space.</a:t>
            </a:r>
            <a:endParaRPr lang="en-US" sz="1900" dirty="0">
              <a:latin typeface="Maiandra GD" panose="020E0502030308020204" pitchFamily="34" charset="0"/>
            </a:endParaRPr>
          </a:p>
          <a:p>
            <a:pPr>
              <a:lnSpc>
                <a:spcPct val="110000"/>
              </a:lnSpc>
            </a:pPr>
            <a:r>
              <a:rPr lang="en-US" sz="1900" b="0" i="0" dirty="0">
                <a:effectLst/>
                <a:latin typeface="Maiandra GD" panose="020E0502030308020204" pitchFamily="34" charset="0"/>
              </a:rPr>
              <a:t>The port's facilities, in addition to, </a:t>
            </a:r>
            <a:r>
              <a:rPr lang="en-US" sz="1900" b="0" i="0" u="none" strike="noStrike" dirty="0">
                <a:effectLst/>
                <a:latin typeface="Maiandra GD" panose="020E0502030308020204" pitchFamily="34" charset="0"/>
              </a:rPr>
              <a:t>Luis Muñoz Marín International Airport</a:t>
            </a:r>
            <a:r>
              <a:rPr lang="en-US" sz="1900" b="0" i="0" dirty="0">
                <a:effectLst/>
                <a:latin typeface="Maiandra GD" panose="020E0502030308020204" pitchFamily="34" charset="0"/>
              </a:rPr>
              <a:t> and the </a:t>
            </a:r>
            <a:r>
              <a:rPr lang="en-US" sz="1900" b="0" i="0" u="none" strike="noStrike" dirty="0" err="1">
                <a:effectLst/>
                <a:latin typeface="Maiandra GD" panose="020E0502030308020204" pitchFamily="34" charset="0"/>
              </a:rPr>
              <a:t>Cataño</a:t>
            </a:r>
            <a:r>
              <a:rPr lang="en-US" sz="1900" b="0" i="0" u="none" strike="noStrike" dirty="0">
                <a:effectLst/>
                <a:latin typeface="Maiandra GD" panose="020E0502030308020204" pitchFamily="34" charset="0"/>
              </a:rPr>
              <a:t> Ferry</a:t>
            </a:r>
            <a:r>
              <a:rPr lang="en-US" sz="1900" b="0" i="0" dirty="0">
                <a:effectLst/>
                <a:latin typeface="Maiandra GD" panose="020E0502030308020204" pitchFamily="34" charset="0"/>
              </a:rPr>
              <a:t> "</a:t>
            </a:r>
            <a:r>
              <a:rPr lang="en-US" sz="1900" b="0" i="1" dirty="0">
                <a:effectLst/>
                <a:latin typeface="Maiandra GD" panose="020E0502030308020204" pitchFamily="34" charset="0"/>
              </a:rPr>
              <a:t>Lancha de </a:t>
            </a:r>
            <a:r>
              <a:rPr lang="en-US" sz="1900" b="0" i="1" dirty="0" err="1">
                <a:effectLst/>
                <a:latin typeface="Maiandra GD" panose="020E0502030308020204" pitchFamily="34" charset="0"/>
              </a:rPr>
              <a:t>Cataño</a:t>
            </a:r>
            <a:r>
              <a:rPr lang="en-US" sz="1900" b="0" i="0" dirty="0">
                <a:effectLst/>
                <a:latin typeface="Maiandra GD" panose="020E0502030308020204" pitchFamily="34" charset="0"/>
              </a:rPr>
              <a:t>" services, are property of the </a:t>
            </a:r>
            <a:r>
              <a:rPr lang="en-US" sz="1900" b="0" i="0" u="none" strike="noStrike" dirty="0">
                <a:effectLst/>
                <a:latin typeface="Maiandra GD" panose="020E0502030308020204" pitchFamily="34" charset="0"/>
              </a:rPr>
              <a:t>Puerto Rico Ports Authority</a:t>
            </a:r>
            <a:r>
              <a:rPr lang="en-US" sz="1900" b="0" i="0" dirty="0">
                <a:effectLst/>
                <a:latin typeface="Maiandra GD" panose="020E0502030308020204" pitchFamily="34" charset="0"/>
              </a:rPr>
              <a:t>.</a:t>
            </a:r>
          </a:p>
          <a:p>
            <a:pPr>
              <a:lnSpc>
                <a:spcPct val="110000"/>
              </a:lnSpc>
            </a:pPr>
            <a:r>
              <a:rPr lang="en-US" sz="1900" b="0" i="0" dirty="0">
                <a:effectLst/>
                <a:latin typeface="Maiandra GD" panose="020E0502030308020204" pitchFamily="34" charset="0"/>
              </a:rPr>
              <a:t>Immediate access to Puerto Rico's vast expressway system and several major local routes: this allows for the fast and efficient transportation of goods throughout the Metropolitan Area and the rest of the island.</a:t>
            </a:r>
          </a:p>
          <a:p>
            <a:endParaRPr lang="en-US" sz="1600" dirty="0"/>
          </a:p>
        </p:txBody>
      </p:sp>
      <p:grpSp>
        <p:nvGrpSpPr>
          <p:cNvPr id="21" name="Group 2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2" name="Isosceles Triangle 2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Content Placeholder 4">
            <a:extLst>
              <a:ext uri="{FF2B5EF4-FFF2-40B4-BE49-F238E27FC236}">
                <a16:creationId xmlns:a16="http://schemas.microsoft.com/office/drawing/2014/main" id="{42ACD83D-A1CA-46AD-B274-8A0BE3FF280F}"/>
              </a:ext>
            </a:extLst>
          </p:cNvPr>
          <p:cNvPicPr>
            <a:picLocks noChangeAspect="1"/>
          </p:cNvPicPr>
          <p:nvPr/>
        </p:nvPicPr>
        <p:blipFill>
          <a:blip r:embed="rId2">
            <a:extLst>
              <a:ext uri="{28A0092B-C50C-407E-A947-70E740481C1C}">
                <a14:useLocalDpi xmlns:a14="http://schemas.microsoft.com/office/drawing/2010/main" val="0"/>
              </a:ext>
            </a:extLst>
          </a:blip>
          <a:srcRect t="3357" b="3357"/>
          <a:stretch/>
        </p:blipFill>
        <p:spPr>
          <a:xfrm>
            <a:off x="4445003" y="1156997"/>
            <a:ext cx="7888493" cy="5157856"/>
          </a:xfrm>
          <a:prstGeom prst="rect">
            <a:avLst/>
          </a:prstGeom>
        </p:spPr>
      </p:pic>
      <p:grpSp>
        <p:nvGrpSpPr>
          <p:cNvPr id="25" name="Group 2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6" name="Rectangle 2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26030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DC14B3F1-8CC5-4623-94B0-4445E3775D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ECE70B53-0637-42CB-B34A-F9F5923F1412}"/>
              </a:ext>
            </a:extLst>
          </p:cNvPr>
          <p:cNvSpPr>
            <a:spLocks noGrp="1"/>
          </p:cNvSpPr>
          <p:nvPr>
            <p:ph type="title"/>
          </p:nvPr>
        </p:nvSpPr>
        <p:spPr>
          <a:xfrm>
            <a:off x="380794" y="676448"/>
            <a:ext cx="4929556" cy="882651"/>
          </a:xfrm>
        </p:spPr>
        <p:txBody>
          <a:bodyPr anchor="b">
            <a:normAutofit/>
          </a:bodyPr>
          <a:lstStyle/>
          <a:p>
            <a:pPr algn="ctr"/>
            <a:r>
              <a:rPr lang="en-US" sz="4000" b="1" dirty="0">
                <a:effectLst>
                  <a:outerShdw blurRad="38100" dist="38100" dir="2700000" algn="tl">
                    <a:srgbClr val="000000">
                      <a:alpha val="43137"/>
                    </a:srgbClr>
                  </a:outerShdw>
                </a:effectLst>
                <a:latin typeface="Maiandra GD" panose="020E0502030308020204" pitchFamily="34" charset="0"/>
              </a:rPr>
              <a:t>Situation </a:t>
            </a:r>
          </a:p>
        </p:txBody>
      </p:sp>
      <p:sp>
        <p:nvSpPr>
          <p:cNvPr id="3" name="Content Placeholder 2">
            <a:extLst>
              <a:ext uri="{FF2B5EF4-FFF2-40B4-BE49-F238E27FC236}">
                <a16:creationId xmlns:a16="http://schemas.microsoft.com/office/drawing/2014/main" id="{6FA17F37-1C17-4A7F-BDDE-65E1FA965AD1}"/>
              </a:ext>
            </a:extLst>
          </p:cNvPr>
          <p:cNvSpPr>
            <a:spLocks noGrp="1"/>
          </p:cNvSpPr>
          <p:nvPr>
            <p:ph idx="1"/>
          </p:nvPr>
        </p:nvSpPr>
        <p:spPr>
          <a:xfrm>
            <a:off x="177622" y="1902586"/>
            <a:ext cx="5466004" cy="3538094"/>
          </a:xfrm>
        </p:spPr>
        <p:txBody>
          <a:bodyPr>
            <a:normAutofit/>
          </a:bodyPr>
          <a:lstStyle/>
          <a:p>
            <a:r>
              <a:rPr lang="en-US" sz="1700" dirty="0">
                <a:latin typeface="Maiandra GD" panose="020E0502030308020204" pitchFamily="34" charset="0"/>
              </a:rPr>
              <a:t>Vessel affected</a:t>
            </a:r>
          </a:p>
          <a:p>
            <a:r>
              <a:rPr lang="en-US" sz="1700" dirty="0">
                <a:latin typeface="Maiandra GD" panose="020E0502030308020204" pitchFamily="34" charset="0"/>
              </a:rPr>
              <a:t>Location</a:t>
            </a:r>
          </a:p>
          <a:p>
            <a:r>
              <a:rPr lang="en-US" sz="1700" dirty="0">
                <a:latin typeface="Maiandra GD" panose="020E0502030308020204" pitchFamily="34" charset="0"/>
              </a:rPr>
              <a:t>Passengers</a:t>
            </a:r>
          </a:p>
          <a:p>
            <a:r>
              <a:rPr lang="en-US" sz="1700" dirty="0">
                <a:latin typeface="Maiandra GD" panose="020E0502030308020204" pitchFamily="34" charset="0"/>
              </a:rPr>
              <a:t>Other Situations resulting from incident</a:t>
            </a:r>
          </a:p>
          <a:p>
            <a:r>
              <a:rPr lang="en-US" sz="1700" dirty="0">
                <a:latin typeface="Maiandra GD" panose="020E0502030308020204" pitchFamily="34" charset="0"/>
              </a:rPr>
              <a:t>Status of Port Approaches and Channel</a:t>
            </a:r>
          </a:p>
          <a:p>
            <a:r>
              <a:rPr lang="en-US" sz="1700" dirty="0">
                <a:latin typeface="Maiandra GD" panose="020E0502030308020204" pitchFamily="34" charset="0"/>
              </a:rPr>
              <a:t>Status of port facilities and infrastructure </a:t>
            </a:r>
          </a:p>
          <a:p>
            <a:r>
              <a:rPr lang="en-US" sz="1700" dirty="0">
                <a:latin typeface="Maiandra GD" panose="020E0502030308020204" pitchFamily="34" charset="0"/>
              </a:rPr>
              <a:t>Current priorities and location of the Incident/Unified Command</a:t>
            </a:r>
          </a:p>
          <a:p>
            <a:r>
              <a:rPr lang="en-US" sz="1700" dirty="0">
                <a:latin typeface="Maiandra GD" panose="020E0502030308020204" pitchFamily="34" charset="0"/>
              </a:rPr>
              <a:t>Resources </a:t>
            </a:r>
            <a:r>
              <a:rPr lang="en-US" sz="1700" dirty="0" err="1">
                <a:latin typeface="Maiandra GD" panose="020E0502030308020204" pitchFamily="34" charset="0"/>
              </a:rPr>
              <a:t>enroute</a:t>
            </a:r>
            <a:r>
              <a:rPr lang="en-US" sz="1700" dirty="0">
                <a:latin typeface="Maiandra GD" panose="020E0502030308020204" pitchFamily="34" charset="0"/>
              </a:rPr>
              <a:t> and/or requested-ordered </a:t>
            </a:r>
          </a:p>
        </p:txBody>
      </p:sp>
      <p:cxnSp>
        <p:nvCxnSpPr>
          <p:cNvPr id="14" name="Straight Connector 13">
            <a:extLst>
              <a:ext uri="{FF2B5EF4-FFF2-40B4-BE49-F238E27FC236}">
                <a16:creationId xmlns:a16="http://schemas.microsoft.com/office/drawing/2014/main" id="{B8EC0F70-6AFD-45BE-8F70-52888FC304F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19763"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8A21F33-C156-4D46-A5F2-0ADC1801DBAD}"/>
              </a:ext>
            </a:extLst>
          </p:cNvPr>
          <p:cNvPicPr>
            <a:picLocks noChangeAspect="1"/>
          </p:cNvPicPr>
          <p:nvPr/>
        </p:nvPicPr>
        <p:blipFill rotWithShape="1">
          <a:blip r:embed="rId2"/>
          <a:srcRect l="6119" r="-1" b="-1"/>
          <a:stretch/>
        </p:blipFill>
        <p:spPr>
          <a:xfrm>
            <a:off x="6818278" y="343454"/>
            <a:ext cx="4853685" cy="2934000"/>
          </a:xfrm>
          <a:prstGeom prst="rect">
            <a:avLst/>
          </a:prstGeom>
        </p:spPr>
      </p:pic>
      <p:pic>
        <p:nvPicPr>
          <p:cNvPr id="7" name="Picture 6">
            <a:extLst>
              <a:ext uri="{FF2B5EF4-FFF2-40B4-BE49-F238E27FC236}">
                <a16:creationId xmlns:a16="http://schemas.microsoft.com/office/drawing/2014/main" id="{56DAF21A-012D-46C8-BCB4-C22B371BE93F}"/>
              </a:ext>
            </a:extLst>
          </p:cNvPr>
          <p:cNvPicPr>
            <a:picLocks noChangeAspect="1"/>
          </p:cNvPicPr>
          <p:nvPr/>
        </p:nvPicPr>
        <p:blipFill rotWithShape="1">
          <a:blip r:embed="rId3"/>
          <a:srcRect r="5790" b="-2"/>
          <a:stretch/>
        </p:blipFill>
        <p:spPr>
          <a:xfrm>
            <a:off x="6818278" y="3597883"/>
            <a:ext cx="4853685" cy="2936699"/>
          </a:xfrm>
          <a:prstGeom prst="rect">
            <a:avLst/>
          </a:prstGeom>
        </p:spPr>
      </p:pic>
    </p:spTree>
    <p:extLst>
      <p:ext uri="{BB962C8B-B14F-4D97-AF65-F5344CB8AC3E}">
        <p14:creationId xmlns:p14="http://schemas.microsoft.com/office/powerpoint/2010/main" val="27140771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23EBA5B-DC26-4675-9BAE-762830CE968E}"/>
              </a:ext>
            </a:extLst>
          </p:cNvPr>
          <p:cNvPicPr>
            <a:picLocks noChangeAspect="1"/>
          </p:cNvPicPr>
          <p:nvPr/>
        </p:nvPicPr>
        <p:blipFill rotWithShape="1">
          <a:blip r:embed="rId3"/>
          <a:srcRect t="16695" r="-1" b="29495"/>
          <a:stretch/>
        </p:blipFill>
        <p:spPr>
          <a:xfrm>
            <a:off x="320040" y="320040"/>
            <a:ext cx="11548872" cy="4303462"/>
          </a:xfrm>
          <a:prstGeom prst="rect">
            <a:avLst/>
          </a:prstGeom>
        </p:spPr>
      </p:pic>
      <p:sp>
        <p:nvSpPr>
          <p:cNvPr id="27" name="Rectangle 26">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6F6D3A-FED3-4844-8614-5A3B327353B9}"/>
              </a:ext>
            </a:extLst>
          </p:cNvPr>
          <p:cNvSpPr>
            <a:spLocks noGrp="1"/>
          </p:cNvSpPr>
          <p:nvPr>
            <p:ph type="title"/>
          </p:nvPr>
        </p:nvSpPr>
        <p:spPr>
          <a:xfrm>
            <a:off x="841248" y="5009083"/>
            <a:ext cx="2889504" cy="1345997"/>
          </a:xfrm>
        </p:spPr>
        <p:txBody>
          <a:bodyPr anchor="ctr">
            <a:normAutofit/>
          </a:bodyPr>
          <a:lstStyle/>
          <a:p>
            <a:r>
              <a:rPr lang="en-US" sz="2200" b="1">
                <a:solidFill>
                  <a:schemeClr val="bg1"/>
                </a:solidFill>
                <a:effectLst>
                  <a:outerShdw blurRad="38100" dist="38100" dir="2700000" algn="tl">
                    <a:srgbClr val="000000">
                      <a:alpha val="43137"/>
                    </a:srgbClr>
                  </a:outerShdw>
                </a:effectLst>
                <a:latin typeface="Maiandra GD" panose="020E0502030308020204" pitchFamily="34" charset="0"/>
              </a:rPr>
              <a:t>Category of MTSRP: Constrained by Response Operations </a:t>
            </a:r>
          </a:p>
        </p:txBody>
      </p:sp>
      <p:cxnSp>
        <p:nvCxnSpPr>
          <p:cNvPr id="29" name="Straight Connector 28">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052B72-D26E-4CE3-97AB-286660BE1B78}"/>
              </a:ext>
            </a:extLst>
          </p:cNvPr>
          <p:cNvSpPr>
            <a:spLocks noGrp="1"/>
          </p:cNvSpPr>
          <p:nvPr>
            <p:ph idx="1"/>
          </p:nvPr>
        </p:nvSpPr>
        <p:spPr>
          <a:xfrm>
            <a:off x="4379976" y="5009083"/>
            <a:ext cx="6976872" cy="1345997"/>
          </a:xfrm>
        </p:spPr>
        <p:txBody>
          <a:bodyPr anchor="ctr">
            <a:normAutofit/>
          </a:bodyPr>
          <a:lstStyle/>
          <a:p>
            <a:r>
              <a:rPr lang="en-US" sz="1400">
                <a:solidFill>
                  <a:schemeClr val="bg1"/>
                </a:solidFill>
                <a:latin typeface="Maiandra GD" panose="020E0502030308020204" pitchFamily="34" charset="0"/>
              </a:rPr>
              <a:t>An incident with response operations whose mitigation activities may disrupt the normal MTS operations beyond pre-determined steady state thresholds – </a:t>
            </a:r>
          </a:p>
          <a:p>
            <a:pPr lvl="1"/>
            <a:r>
              <a:rPr lang="en-US" sz="1400">
                <a:solidFill>
                  <a:schemeClr val="bg1"/>
                </a:solidFill>
                <a:latin typeface="Maiandra GD" panose="020E0502030308020204" pitchFamily="34" charset="0"/>
              </a:rPr>
              <a:t>Mass Rescue Operations</a:t>
            </a:r>
          </a:p>
          <a:p>
            <a:pPr lvl="1"/>
            <a:r>
              <a:rPr lang="en-US" sz="1400">
                <a:solidFill>
                  <a:schemeClr val="bg1"/>
                </a:solidFill>
                <a:latin typeface="Maiandra GD" panose="020E0502030308020204" pitchFamily="34" charset="0"/>
              </a:rPr>
              <a:t>Marine Casualty that may or may not involve infrastructure damage. </a:t>
            </a:r>
          </a:p>
          <a:p>
            <a:pPr lvl="1"/>
            <a:r>
              <a:rPr lang="en-US" sz="1400">
                <a:solidFill>
                  <a:schemeClr val="bg1"/>
                </a:solidFill>
                <a:latin typeface="Maiandra GD" panose="020E0502030308020204" pitchFamily="34" charset="0"/>
              </a:rPr>
              <a:t>Oil Discharge/Hazardous Substance Release</a:t>
            </a:r>
          </a:p>
        </p:txBody>
      </p:sp>
    </p:spTree>
    <p:extLst>
      <p:ext uri="{BB962C8B-B14F-4D97-AF65-F5344CB8AC3E}">
        <p14:creationId xmlns:p14="http://schemas.microsoft.com/office/powerpoint/2010/main" val="179363644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A155D-9A3F-45CD-B8E8-B4E80408CDB4}"/>
              </a:ext>
            </a:extLst>
          </p:cNvPr>
          <p:cNvSpPr>
            <a:spLocks noGrp="1"/>
          </p:cNvSpPr>
          <p:nvPr>
            <p:ph type="title"/>
          </p:nvPr>
        </p:nvSpPr>
        <p:spPr>
          <a:xfrm>
            <a:off x="838200" y="184150"/>
            <a:ext cx="10515600" cy="682625"/>
          </a:xfrm>
        </p:spPr>
        <p:txBody>
          <a:bodyPr>
            <a:normAutofit/>
          </a:bodyPr>
          <a:lstStyle/>
          <a:p>
            <a:pPr algn="ctr"/>
            <a:r>
              <a:rPr lang="en-US" sz="3200" b="1" dirty="0">
                <a:effectLst>
                  <a:outerShdw blurRad="38100" dist="38100" dir="2700000" algn="tl">
                    <a:srgbClr val="000000">
                      <a:alpha val="43137"/>
                    </a:srgbClr>
                  </a:outerShdw>
                </a:effectLst>
                <a:latin typeface="Maiandra GD" panose="020E0502030308020204" pitchFamily="34" charset="0"/>
              </a:rPr>
              <a:t>Caribbean Fantasy - Top Priorities for the First 24 Hours</a:t>
            </a:r>
          </a:p>
        </p:txBody>
      </p:sp>
      <p:graphicFrame>
        <p:nvGraphicFramePr>
          <p:cNvPr id="4" name="Table 4">
            <a:extLst>
              <a:ext uri="{FF2B5EF4-FFF2-40B4-BE49-F238E27FC236}">
                <a16:creationId xmlns:a16="http://schemas.microsoft.com/office/drawing/2014/main" id="{0B5018F4-2667-4C07-8EF7-5B4D1512C666}"/>
              </a:ext>
            </a:extLst>
          </p:cNvPr>
          <p:cNvGraphicFramePr>
            <a:graphicFrameLocks noGrp="1"/>
          </p:cNvGraphicFramePr>
          <p:nvPr>
            <p:ph idx="1"/>
            <p:extLst>
              <p:ext uri="{D42A27DB-BD31-4B8C-83A1-F6EECF244321}">
                <p14:modId xmlns:p14="http://schemas.microsoft.com/office/powerpoint/2010/main" val="2698144404"/>
              </p:ext>
            </p:extLst>
          </p:nvPr>
        </p:nvGraphicFramePr>
        <p:xfrm>
          <a:off x="95250" y="768667"/>
          <a:ext cx="12001500" cy="6106795"/>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547504">
                  <a:extLst>
                    <a:ext uri="{9D8B030D-6E8A-4147-A177-3AD203B41FA5}">
                      <a16:colId xmlns:a16="http://schemas.microsoft.com/office/drawing/2014/main" val="2444660316"/>
                    </a:ext>
                  </a:extLst>
                </a:gridCol>
                <a:gridCol w="2186171">
                  <a:extLst>
                    <a:ext uri="{9D8B030D-6E8A-4147-A177-3AD203B41FA5}">
                      <a16:colId xmlns:a16="http://schemas.microsoft.com/office/drawing/2014/main" val="511104856"/>
                    </a:ext>
                  </a:extLst>
                </a:gridCol>
                <a:gridCol w="4067175">
                  <a:extLst>
                    <a:ext uri="{9D8B030D-6E8A-4147-A177-3AD203B41FA5}">
                      <a16:colId xmlns:a16="http://schemas.microsoft.com/office/drawing/2014/main" val="211795951"/>
                    </a:ext>
                  </a:extLst>
                </a:gridCol>
                <a:gridCol w="5200650">
                  <a:extLst>
                    <a:ext uri="{9D8B030D-6E8A-4147-A177-3AD203B41FA5}">
                      <a16:colId xmlns:a16="http://schemas.microsoft.com/office/drawing/2014/main" val="2979854254"/>
                    </a:ext>
                  </a:extLst>
                </a:gridCol>
              </a:tblGrid>
              <a:tr h="340995">
                <a:tc>
                  <a:txBody>
                    <a:bodyPr/>
                    <a:lstStyle/>
                    <a:p>
                      <a:pPr algn="ctr"/>
                      <a:r>
                        <a:rPr lang="en-US" sz="1200" dirty="0" err="1">
                          <a:solidFill>
                            <a:schemeClr val="tx1"/>
                          </a:solidFill>
                          <a:effectLst>
                            <a:outerShdw blurRad="38100" dist="38100" dir="2700000" algn="tl">
                              <a:srgbClr val="000000">
                                <a:alpha val="43137"/>
                              </a:srgbClr>
                            </a:outerShdw>
                          </a:effectLst>
                          <a:latin typeface="Maiandra GD" panose="020E0502030308020204" pitchFamily="34" charset="0"/>
                        </a:rPr>
                        <a:t>Srl</a:t>
                      </a:r>
                      <a:r>
                        <a:rPr lang="en-US" sz="1200" dirty="0">
                          <a:solidFill>
                            <a:schemeClr val="tx1"/>
                          </a:solidFill>
                          <a:effectLst>
                            <a:outerShdw blurRad="38100" dist="38100" dir="2700000" algn="tl">
                              <a:srgbClr val="000000">
                                <a:alpha val="43137"/>
                              </a:srgbClr>
                            </a:outerShdw>
                          </a:effectLst>
                          <a:latin typeface="Maiandra GD" panose="020E0502030308020204" pitchFamily="34" charset="0"/>
                        </a:rPr>
                        <a:t> </a:t>
                      </a:r>
                    </a:p>
                  </a:txBody>
                  <a:tcPr>
                    <a:cell3D prstMaterial="dkEdge">
                      <a:bevel prst="coolSlant"/>
                      <a:lightRig rig="flood" dir="t"/>
                    </a:cell3D>
                    <a:solidFill>
                      <a:schemeClr val="accent6">
                        <a:lumMod val="60000"/>
                        <a:lumOff val="40000"/>
                      </a:schemeClr>
                    </a:solidFill>
                  </a:tcPr>
                </a:tc>
                <a:tc>
                  <a:txBody>
                    <a:bodyPr/>
                    <a:lstStyle/>
                    <a:p>
                      <a:pPr algn="ctr"/>
                      <a:r>
                        <a:rPr lang="en-US" sz="1200" dirty="0">
                          <a:solidFill>
                            <a:schemeClr val="tx1"/>
                          </a:solidFill>
                          <a:effectLst>
                            <a:outerShdw blurRad="38100" dist="38100" dir="2700000" algn="tl">
                              <a:srgbClr val="000000">
                                <a:alpha val="43137"/>
                              </a:srgbClr>
                            </a:outerShdw>
                          </a:effectLst>
                          <a:latin typeface="Maiandra GD" panose="020E0502030308020204" pitchFamily="34" charset="0"/>
                        </a:rPr>
                        <a:t>Priorities</a:t>
                      </a:r>
                    </a:p>
                  </a:txBody>
                  <a:tcPr>
                    <a:cell3D prstMaterial="dkEdge">
                      <a:bevel prst="coolSlant"/>
                      <a:lightRig rig="flood" dir="t"/>
                    </a:cell3D>
                    <a:solidFill>
                      <a:srgbClr val="92D050"/>
                    </a:solidFill>
                  </a:tcPr>
                </a:tc>
                <a:tc>
                  <a:txBody>
                    <a:bodyPr/>
                    <a:lstStyle/>
                    <a:p>
                      <a:pPr algn="ctr"/>
                      <a:r>
                        <a:rPr lang="en-US" sz="1200" dirty="0">
                          <a:solidFill>
                            <a:schemeClr val="tx1"/>
                          </a:solidFill>
                          <a:effectLst>
                            <a:outerShdw blurRad="38100" dist="38100" dir="2700000" algn="tl">
                              <a:srgbClr val="000000">
                                <a:alpha val="43137"/>
                              </a:srgbClr>
                            </a:outerShdw>
                          </a:effectLst>
                          <a:latin typeface="Maiandra GD" panose="020E0502030308020204" pitchFamily="34" charset="0"/>
                        </a:rPr>
                        <a:t>Considerations</a:t>
                      </a:r>
                    </a:p>
                  </a:txBody>
                  <a:tcPr>
                    <a:cell3D prstMaterial="dkEdge">
                      <a:bevel prst="coolSlant"/>
                      <a:lightRig rig="flood" dir="t"/>
                    </a:cell3D>
                    <a:solidFill>
                      <a:srgbClr val="92D050"/>
                    </a:solidFill>
                  </a:tcPr>
                </a:tc>
                <a:tc>
                  <a:txBody>
                    <a:bodyPr/>
                    <a:lstStyle/>
                    <a:p>
                      <a:pPr algn="ctr"/>
                      <a:r>
                        <a:rPr lang="en-US" sz="1200" dirty="0">
                          <a:solidFill>
                            <a:schemeClr val="tx1"/>
                          </a:solidFill>
                          <a:effectLst>
                            <a:outerShdw blurRad="38100" dist="38100" dir="2700000" algn="tl">
                              <a:srgbClr val="000000">
                                <a:alpha val="43137"/>
                              </a:srgbClr>
                            </a:outerShdw>
                          </a:effectLst>
                          <a:latin typeface="Maiandra GD" panose="020E0502030308020204" pitchFamily="34" charset="0"/>
                        </a:rPr>
                        <a:t>Actions</a:t>
                      </a:r>
                    </a:p>
                  </a:txBody>
                  <a:tcPr>
                    <a:cell3D prstMaterial="dkEdge">
                      <a:bevel prst="coolSlant"/>
                      <a:lightRig rig="flood" dir="t"/>
                    </a:cell3D>
                    <a:solidFill>
                      <a:srgbClr val="92D050"/>
                    </a:solidFill>
                  </a:tcPr>
                </a:tc>
                <a:extLst>
                  <a:ext uri="{0D108BD9-81ED-4DB2-BD59-A6C34878D82A}">
                    <a16:rowId xmlns:a16="http://schemas.microsoft.com/office/drawing/2014/main" val="2683100492"/>
                  </a:ext>
                </a:extLst>
              </a:tr>
              <a:tr h="370840">
                <a:tc>
                  <a:txBody>
                    <a:bodyPr/>
                    <a:lstStyle/>
                    <a:p>
                      <a:pPr algn="ctr"/>
                      <a:r>
                        <a:rPr lang="en-US" sz="1200" dirty="0">
                          <a:effectLst>
                            <a:outerShdw blurRad="38100" dist="38100" dir="2700000" algn="tl">
                              <a:srgbClr val="000000">
                                <a:alpha val="43137"/>
                              </a:srgbClr>
                            </a:outerShdw>
                          </a:effectLst>
                          <a:latin typeface="Maiandra GD" panose="020E0502030308020204" pitchFamily="34" charset="0"/>
                        </a:rPr>
                        <a:t>1</a:t>
                      </a:r>
                    </a:p>
                  </a:txBody>
                  <a:tcPr anchor="ctr">
                    <a:cell3D prstMaterial="dkEdge">
                      <a:bevel prst="coolSlant"/>
                      <a:lightRig rig="flood" dir="t"/>
                    </a:cell3D>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Safety of Responders, Safety of the Passengers, and the public:</a:t>
                      </a:r>
                    </a:p>
                  </a:txBody>
                  <a:tcPr anchor="ctr">
                    <a:cell3D prstMaterial="dkEdge">
                      <a:bevel prst="coolSlant"/>
                      <a:lightRig rig="flood" dir="t"/>
                    </a:cell3D>
                    <a:solidFill>
                      <a:srgbClr val="FFC000"/>
                    </a:solidFill>
                  </a:tcPr>
                </a:tc>
                <a:tc>
                  <a:txBody>
                    <a:bodyPr/>
                    <a:lstStyle/>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SITREP of/on the Caribbean Fantasy: Location, number of passengers, status of the fire onboard.</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Status of flammable liquids in the vicinity of the vessel.</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Safety Cordon around the Caribbean Fantasy</a:t>
                      </a:r>
                    </a:p>
                    <a:p>
                      <a:pPr marL="0" lvl="0" indent="171450">
                        <a:buFont typeface="Arial" panose="020B0604020202020204" pitchFamily="34" charset="0"/>
                        <a:buChar char="•"/>
                        <a:tabLst>
                          <a:tab pos="57150" algn="l"/>
                        </a:tabLst>
                      </a:pPr>
                      <a:r>
                        <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Determine safety zone so the public is unable to interfere with activities such as EMS, flow of emergency vehicles movements of law enforcement personnel.</a:t>
                      </a:r>
                    </a:p>
                    <a:p>
                      <a:pPr marL="0" lvl="0" indent="171450">
                        <a:buFont typeface="Arial" panose="020B0604020202020204" pitchFamily="34" charset="0"/>
                        <a:buChar char="•"/>
                        <a:tabLst>
                          <a:tab pos="57150" algn="l"/>
                        </a:tabLst>
                      </a:pPr>
                      <a:r>
                        <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Identify staging area for responders.</a:t>
                      </a:r>
                    </a:p>
                    <a:p>
                      <a:pPr marL="0" lvl="0" indent="171450">
                        <a:buFont typeface="Arial" panose="020B0604020202020204" pitchFamily="34" charset="0"/>
                        <a:buChar char="•"/>
                        <a:tabLst>
                          <a:tab pos="57150" algn="l"/>
                        </a:tabLst>
                      </a:pPr>
                      <a:r>
                        <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Transportation for the responders to the vessel.</a:t>
                      </a:r>
                    </a:p>
                  </a:txBody>
                  <a:tcPr anchor="ctr">
                    <a:cell3D prstMaterial="dkEdge">
                      <a:bevel prst="coolSlant"/>
                      <a:lightRig rig="flood" dir="t"/>
                    </a:cell3D>
                    <a:solidFill>
                      <a:srgbClr val="FFC000"/>
                    </a:solidFill>
                  </a:tcPr>
                </a:tc>
                <a:tc>
                  <a:txBody>
                    <a:bodyPr/>
                    <a:lstStyle/>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Get a completed incident brief form 201 with an accurate description of the situation.</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Establish smart objectives along with strategies and tact with the safety of the persons on board as well as responders being the priority</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Ensure that all passengers and crew are safely removed from the vessel and accounted for</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Engage stakeholders and staff unified command structure</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Establish an IMT that can meet the initial challenges required for incident mitigation, including all assisting and coordinating organizations such as Police, Coast Guard and Hospitals. </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 Inform the public, stakeholders such as the port and homeowners along the beach, as well as the media of response activities.</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Develop and implement an evacuation plan.</a:t>
                      </a:r>
                    </a:p>
                  </a:txBody>
                  <a:tcPr anchor="ctr">
                    <a:cell3D prstMaterial="dkEdge">
                      <a:bevel prst="coolSlant"/>
                      <a:lightRig rig="flood" dir="t"/>
                    </a:cell3D>
                    <a:solidFill>
                      <a:srgbClr val="FFC000"/>
                    </a:solidFill>
                  </a:tcPr>
                </a:tc>
                <a:extLst>
                  <a:ext uri="{0D108BD9-81ED-4DB2-BD59-A6C34878D82A}">
                    <a16:rowId xmlns:a16="http://schemas.microsoft.com/office/drawing/2014/main" val="3985587628"/>
                  </a:ext>
                </a:extLst>
              </a:tr>
              <a:tr h="370840">
                <a:tc>
                  <a:txBody>
                    <a:bodyPr/>
                    <a:lstStyle/>
                    <a:p>
                      <a:pPr algn="ctr"/>
                      <a:r>
                        <a:rPr lang="en-US" sz="1200" dirty="0">
                          <a:effectLst>
                            <a:outerShdw blurRad="38100" dist="38100" dir="2700000" algn="tl">
                              <a:srgbClr val="000000">
                                <a:alpha val="43137"/>
                              </a:srgbClr>
                            </a:outerShdw>
                          </a:effectLst>
                          <a:latin typeface="Maiandra GD" panose="020E0502030308020204" pitchFamily="34" charset="0"/>
                        </a:rPr>
                        <a:t>2</a:t>
                      </a:r>
                    </a:p>
                  </a:txBody>
                  <a:tcPr anchor="ctr">
                    <a:cell3D prstMaterial="dkEdge">
                      <a:bevel prst="coolSlant"/>
                      <a:lightRig rig="flood" dir="t"/>
                    </a:cell3D>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Incident Stabilization:</a:t>
                      </a:r>
                    </a:p>
                  </a:txBody>
                  <a:tcPr anchor="ctr">
                    <a:cell3D prstMaterial="dkEdge">
                      <a:bevel prst="coolSlant"/>
                      <a:lightRig rig="flood" dir="t"/>
                    </a:cell3D>
                    <a:solidFill>
                      <a:schemeClr val="accent4">
                        <a:lumMod val="40000"/>
                        <a:lumOff val="60000"/>
                      </a:schemeClr>
                    </a:solidFill>
                  </a:tcPr>
                </a:tc>
                <a:tc>
                  <a:txBody>
                    <a:bodyPr/>
                    <a:lstStyle/>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Establish Incident Command Post.</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Establish Communications and Reporting Procedures. </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Determine Resources Needed.</a:t>
                      </a:r>
                    </a:p>
                  </a:txBody>
                  <a:tcPr anchor="ctr">
                    <a:cell3D prstMaterial="dkEdge">
                      <a:bevel prst="coolSlant"/>
                      <a:lightRig rig="flood" dir="t"/>
                    </a:cell3D>
                    <a:solidFill>
                      <a:schemeClr val="accent4">
                        <a:lumMod val="40000"/>
                        <a:lumOff val="60000"/>
                      </a:schemeClr>
                    </a:solidFill>
                  </a:tcPr>
                </a:tc>
                <a:tc>
                  <a:txBody>
                    <a:bodyPr/>
                    <a:lstStyle/>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Mobilize all available assets to assist in evacuation of vessel</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Identify central drop off point for passengers and crew to enable proper triage and accounting</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Manage the incident scene and mitigate against further vessel damage</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Engage stakeholders and staff unified command structure</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Commence firefighting operations to contain, extinguish, and overhaul fire.</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Provide life-saving assistance to all persons in distress including evacuation of survivors to a place of safety for further medical treatment.</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Complete survivor accountability</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Complete triage of injured survivors and transport to hospital.</a:t>
                      </a:r>
                    </a:p>
                  </a:txBody>
                  <a:tcPr anchor="ctr">
                    <a:cell3D prstMaterial="dkEdge">
                      <a:bevel prst="coolSlant"/>
                      <a:lightRig rig="flood" dir="t"/>
                    </a:cell3D>
                    <a:solidFill>
                      <a:schemeClr val="accent4">
                        <a:lumMod val="40000"/>
                        <a:lumOff val="60000"/>
                      </a:schemeClr>
                    </a:solidFill>
                  </a:tcPr>
                </a:tc>
                <a:extLst>
                  <a:ext uri="{0D108BD9-81ED-4DB2-BD59-A6C34878D82A}">
                    <a16:rowId xmlns:a16="http://schemas.microsoft.com/office/drawing/2014/main" val="3956237363"/>
                  </a:ext>
                </a:extLst>
              </a:tr>
              <a:tr h="370840">
                <a:tc>
                  <a:txBody>
                    <a:bodyPr/>
                    <a:lstStyle/>
                    <a:p>
                      <a:pPr algn="ctr"/>
                      <a:r>
                        <a:rPr lang="en-US" sz="1200" dirty="0">
                          <a:effectLst>
                            <a:outerShdw blurRad="38100" dist="38100" dir="2700000" algn="tl">
                              <a:srgbClr val="000000">
                                <a:alpha val="43137"/>
                              </a:srgbClr>
                            </a:outerShdw>
                          </a:effectLst>
                          <a:latin typeface="Maiandra GD" panose="020E0502030308020204" pitchFamily="34" charset="0"/>
                        </a:rPr>
                        <a:t>3</a:t>
                      </a:r>
                    </a:p>
                  </a:txBody>
                  <a:tcPr anchor="ctr">
                    <a:cell3D prstMaterial="dkEdge">
                      <a:bevel prst="coolSlant"/>
                      <a:lightRig rig="flood" dir="t"/>
                    </a:cell3D>
                    <a:solidFill>
                      <a:schemeClr val="accent6">
                        <a:lumMod val="60000"/>
                        <a:lumOff val="40000"/>
                      </a:schemeClr>
                    </a:solidFill>
                  </a:tcPr>
                </a:tc>
                <a:tc>
                  <a:txBody>
                    <a:bodyPr/>
                    <a:lstStyle/>
                    <a:p>
                      <a:r>
                        <a:rPr lang="en-US" sz="1200" dirty="0">
                          <a:effectLst>
                            <a:outerShdw blurRad="38100" dist="38100" dir="2700000" algn="tl">
                              <a:srgbClr val="000000">
                                <a:alpha val="43137"/>
                              </a:srgbClr>
                            </a:outerShdw>
                          </a:effectLst>
                          <a:latin typeface="Maiandra GD" panose="020E0502030308020204" pitchFamily="34" charset="0"/>
                        </a:rPr>
                        <a:t>Property Preservation</a:t>
                      </a:r>
                    </a:p>
                  </a:txBody>
                  <a:tcPr anchor="ctr">
                    <a:cell3D prstMaterial="dkEdge">
                      <a:bevel prst="coolSlant"/>
                      <a:lightRig rig="flood" dir="t"/>
                    </a:cell3D>
                    <a:solidFill>
                      <a:schemeClr val="accent4">
                        <a:lumMod val="20000"/>
                        <a:lumOff val="80000"/>
                      </a:schemeClr>
                    </a:solidFill>
                  </a:tcPr>
                </a:tc>
                <a:tc>
                  <a:txBody>
                    <a:bodyPr/>
                    <a:lstStyle/>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Identify environmental issues to address.</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Install slit bars for hazardous liquids.</a:t>
                      </a:r>
                    </a:p>
                    <a:p>
                      <a:pPr lvl="0"/>
                      <a:endParaRPr lang="en-US" sz="1200" kern="1200" dirty="0">
                        <a:solidFill>
                          <a:schemeClr val="dk1"/>
                        </a:solidFill>
                        <a:effectLst>
                          <a:outerShdw blurRad="38100" dist="38100" dir="2700000" algn="tl">
                            <a:srgbClr val="000000">
                              <a:alpha val="43137"/>
                            </a:srgbClr>
                          </a:outerShdw>
                        </a:effectLst>
                        <a:latin typeface="+mn-lt"/>
                        <a:ea typeface="+mn-ea"/>
                        <a:cs typeface="+mn-cs"/>
                      </a:endParaRPr>
                    </a:p>
                  </a:txBody>
                  <a:tcPr anchor="ctr">
                    <a:cell3D prstMaterial="dkEdge">
                      <a:bevel prst="coolSlant"/>
                      <a:lightRig rig="flood" dir="t"/>
                    </a:cell3D>
                    <a:solidFill>
                      <a:schemeClr val="accent4">
                        <a:lumMod val="20000"/>
                        <a:lumOff val="80000"/>
                      </a:schemeClr>
                    </a:solidFill>
                  </a:tcPr>
                </a:tc>
                <a:tc>
                  <a:txBody>
                    <a:bodyPr/>
                    <a:lstStyle/>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200" kern="1200" dirty="0">
                          <a:solidFill>
                            <a:schemeClr val="dk1"/>
                          </a:solidFill>
                          <a:effectLst>
                            <a:outerShdw blurRad="38100" dist="38100" dir="2700000" algn="tl">
                              <a:srgbClr val="000000">
                                <a:alpha val="43137"/>
                              </a:srgbClr>
                            </a:outerShdw>
                          </a:effectLst>
                          <a:latin typeface="+mn-lt"/>
                          <a:ea typeface="+mn-ea"/>
                          <a:cs typeface="+mn-cs"/>
                        </a:rPr>
                        <a:t>Vessel, Waterways, Beach </a:t>
                      </a:r>
                      <a:r>
                        <a:rPr lang="en-US" sz="1200" kern="1200" dirty="0" err="1">
                          <a:solidFill>
                            <a:schemeClr val="dk1"/>
                          </a:solidFill>
                          <a:effectLst>
                            <a:outerShdw blurRad="38100" dist="38100" dir="2700000" algn="tl">
                              <a:srgbClr val="000000">
                                <a:alpha val="43137"/>
                              </a:srgbClr>
                            </a:outerShdw>
                          </a:effectLst>
                          <a:latin typeface="+mn-lt"/>
                          <a:ea typeface="+mn-ea"/>
                          <a:cs typeface="+mn-cs"/>
                        </a:rPr>
                        <a:t>etc</a:t>
                      </a:r>
                      <a:endParaRPr lang="en-US" sz="1200" kern="1200" dirty="0">
                        <a:solidFill>
                          <a:schemeClr val="dk1"/>
                        </a:solidFill>
                        <a:effectLst>
                          <a:outerShdw blurRad="38100" dist="38100" dir="2700000" algn="tl">
                            <a:srgbClr val="000000">
                              <a:alpha val="43137"/>
                            </a:srgbClr>
                          </a:outerShdw>
                        </a:effectLst>
                        <a:latin typeface="+mn-lt"/>
                        <a:ea typeface="+mn-ea"/>
                        <a:cs typeface="+mn-cs"/>
                      </a:endParaRP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200" kern="1200" dirty="0">
                          <a:solidFill>
                            <a:schemeClr val="dk1"/>
                          </a:solidFill>
                          <a:effectLst>
                            <a:outerShdw blurRad="38100" dist="38100" dir="2700000" algn="tl">
                              <a:srgbClr val="000000">
                                <a:alpha val="43137"/>
                              </a:srgbClr>
                            </a:outerShdw>
                          </a:effectLst>
                          <a:latin typeface="+mn-lt"/>
                          <a:ea typeface="+mn-ea"/>
                          <a:cs typeface="+mn-cs"/>
                        </a:rPr>
                        <a:t>Identify impacts to MTS infrastructure and cargo flow.</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200" kern="1200" dirty="0">
                          <a:solidFill>
                            <a:schemeClr val="dk1"/>
                          </a:solidFill>
                          <a:effectLst>
                            <a:outerShdw blurRad="38100" dist="38100" dir="2700000" algn="tl">
                              <a:srgbClr val="000000">
                                <a:alpha val="43137"/>
                              </a:srgbClr>
                            </a:outerShdw>
                          </a:effectLst>
                          <a:latin typeface="+mn-lt"/>
                          <a:ea typeface="+mn-ea"/>
                          <a:cs typeface="+mn-cs"/>
                        </a:rPr>
                        <a:t>A</a:t>
                      </a:r>
                      <a:r>
                        <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ssessment for possible or imminent environmental damage</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Engage stakeholders and staff unified command structure</a:t>
                      </a:r>
                    </a:p>
                  </a:txBody>
                  <a:tcPr anchor="ctr">
                    <a:cell3D prstMaterial="dkEdge">
                      <a:bevel prst="coolSlant"/>
                      <a:lightRig rig="flood" dir="t"/>
                    </a:cell3D>
                    <a:solidFill>
                      <a:schemeClr val="accent4">
                        <a:lumMod val="20000"/>
                        <a:lumOff val="80000"/>
                      </a:schemeClr>
                    </a:solidFill>
                  </a:tcPr>
                </a:tc>
                <a:extLst>
                  <a:ext uri="{0D108BD9-81ED-4DB2-BD59-A6C34878D82A}">
                    <a16:rowId xmlns:a16="http://schemas.microsoft.com/office/drawing/2014/main" val="1771946449"/>
                  </a:ext>
                </a:extLst>
              </a:tr>
              <a:tr h="370840">
                <a:tc>
                  <a:txBody>
                    <a:bodyPr/>
                    <a:lstStyle/>
                    <a:p>
                      <a:pPr algn="ctr"/>
                      <a:endParaRPr lang="en-US" sz="1200" dirty="0">
                        <a:effectLst>
                          <a:outerShdw blurRad="38100" dist="38100" dir="2700000" algn="tl">
                            <a:srgbClr val="000000">
                              <a:alpha val="43137"/>
                            </a:srgbClr>
                          </a:outerShdw>
                        </a:effectLst>
                        <a:latin typeface="Maiandra GD" panose="020E0502030308020204" pitchFamily="34" charset="0"/>
                      </a:endParaRPr>
                    </a:p>
                  </a:txBody>
                  <a:tcPr anchor="ctr">
                    <a:cell3D prstMaterial="dkEdge">
                      <a:bevel prst="coolSlant"/>
                      <a:lightRig rig="flood" dir="t"/>
                    </a:cell3D>
                    <a:solidFill>
                      <a:schemeClr val="accent6">
                        <a:lumMod val="60000"/>
                        <a:lumOff val="40000"/>
                      </a:schemeClr>
                    </a:solidFill>
                  </a:tcPr>
                </a:tc>
                <a:tc>
                  <a:txBody>
                    <a:bodyPr/>
                    <a:lstStyle/>
                    <a:p>
                      <a:endParaRPr lang="en-US" sz="1200" dirty="0">
                        <a:effectLst>
                          <a:outerShdw blurRad="38100" dist="38100" dir="2700000" algn="tl">
                            <a:srgbClr val="000000">
                              <a:alpha val="43137"/>
                            </a:srgbClr>
                          </a:outerShdw>
                        </a:effectLst>
                        <a:latin typeface="Maiandra GD" panose="020E0502030308020204" pitchFamily="34" charset="0"/>
                      </a:endParaRPr>
                    </a:p>
                  </a:txBody>
                  <a:tcPr anchor="ctr">
                    <a:cell3D prstMaterial="dkEdge">
                      <a:bevel prst="coolSlant"/>
                      <a:lightRig rig="flood" dir="t"/>
                    </a:cell3D>
                    <a:solidFill>
                      <a:schemeClr val="accent4">
                        <a:lumMod val="60000"/>
                        <a:lumOff val="40000"/>
                      </a:schemeClr>
                    </a:solidFill>
                  </a:tcPr>
                </a:tc>
                <a:tc>
                  <a:txBody>
                    <a:bodyPr/>
                    <a:lstStyle/>
                    <a:p>
                      <a:pPr lvl="0"/>
                      <a:endParaRPr lang="en-US" sz="1200" kern="1200" dirty="0">
                        <a:solidFill>
                          <a:schemeClr val="dk1"/>
                        </a:solidFill>
                        <a:effectLst>
                          <a:outerShdw blurRad="38100" dist="38100" dir="2700000" algn="tl">
                            <a:srgbClr val="000000">
                              <a:alpha val="43137"/>
                            </a:srgbClr>
                          </a:outerShdw>
                        </a:effectLst>
                        <a:latin typeface="+mn-lt"/>
                        <a:ea typeface="+mn-ea"/>
                        <a:cs typeface="+mn-cs"/>
                      </a:endParaRPr>
                    </a:p>
                  </a:txBody>
                  <a:tcPr anchor="ctr">
                    <a:cell3D prstMaterial="dkEdge">
                      <a:bevel prst="coolSlant"/>
                      <a:lightRig rig="flood" dir="t"/>
                    </a:cell3D>
                    <a:solidFill>
                      <a:schemeClr val="accent4">
                        <a:lumMod val="60000"/>
                        <a:lumOff val="40000"/>
                      </a:schemeClr>
                    </a:solidFill>
                  </a:tcPr>
                </a:tc>
                <a:tc>
                  <a:txBody>
                    <a:bodyPr/>
                    <a:lstStyle/>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endPar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txBody>
                  <a:tcPr anchor="ctr">
                    <a:cell3D prstMaterial="dkEdge">
                      <a:bevel prst="coolSlant"/>
                      <a:lightRig rig="flood" dir="t"/>
                    </a:cell3D>
                    <a:solidFill>
                      <a:schemeClr val="accent4">
                        <a:lumMod val="60000"/>
                        <a:lumOff val="40000"/>
                      </a:schemeClr>
                    </a:solidFill>
                  </a:tcPr>
                </a:tc>
                <a:extLst>
                  <a:ext uri="{0D108BD9-81ED-4DB2-BD59-A6C34878D82A}">
                    <a16:rowId xmlns:a16="http://schemas.microsoft.com/office/drawing/2014/main" val="1736923929"/>
                  </a:ext>
                </a:extLst>
              </a:tr>
            </a:tbl>
          </a:graphicData>
        </a:graphic>
      </p:graphicFrame>
    </p:spTree>
    <p:extLst>
      <p:ext uri="{BB962C8B-B14F-4D97-AF65-F5344CB8AC3E}">
        <p14:creationId xmlns:p14="http://schemas.microsoft.com/office/powerpoint/2010/main" val="796325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DDEF810-FBAE-4C80-B905-316331395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6">
            <a:extLst>
              <a:ext uri="{FF2B5EF4-FFF2-40B4-BE49-F238E27FC236}">
                <a16:creationId xmlns:a16="http://schemas.microsoft.com/office/drawing/2014/main" id="{FD8C7A0F-D774-4978-AA9C-7E703C2F4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7">
            <a:extLst>
              <a:ext uri="{FF2B5EF4-FFF2-40B4-BE49-F238E27FC236}">
                <a16:creationId xmlns:a16="http://schemas.microsoft.com/office/drawing/2014/main" id="{61C7310A-3A42-4F75-8058-7F39E52B1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27D88313-56C7-45D8-8D97-2F5CCBF99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1544897"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5953EAB-C0CE-41E2-B1F1-139770C35EFD}"/>
              </a:ext>
            </a:extLst>
          </p:cNvPr>
          <p:cNvSpPr>
            <a:spLocks noGrp="1"/>
          </p:cNvSpPr>
          <p:nvPr>
            <p:ph type="title"/>
          </p:nvPr>
        </p:nvSpPr>
        <p:spPr>
          <a:xfrm>
            <a:off x="1240820" y="755869"/>
            <a:ext cx="10306520" cy="880730"/>
          </a:xfrm>
        </p:spPr>
        <p:txBody>
          <a:bodyPr>
            <a:normAutofit/>
          </a:bodyPr>
          <a:lstStyle/>
          <a:p>
            <a:r>
              <a:rPr lang="en-US" sz="4000" b="1" dirty="0">
                <a:solidFill>
                  <a:srgbClr val="FFFFFF"/>
                </a:solidFill>
                <a:effectLst>
                  <a:outerShdw blurRad="38100" dist="38100" dir="2700000" algn="tl">
                    <a:srgbClr val="000000">
                      <a:alpha val="43137"/>
                    </a:srgbClr>
                  </a:outerShdw>
                </a:effectLst>
                <a:latin typeface="Maiandra GD" panose="020E0502030308020204" pitchFamily="34" charset="0"/>
              </a:rPr>
              <a:t>Caribbean Fantasy “Best Response” Goals</a:t>
            </a:r>
            <a:r>
              <a:rPr lang="en-US" sz="4000" dirty="0">
                <a:solidFill>
                  <a:srgbClr val="FFFFFF"/>
                </a:solidFill>
              </a:rPr>
              <a:t> </a:t>
            </a:r>
          </a:p>
        </p:txBody>
      </p:sp>
      <p:graphicFrame>
        <p:nvGraphicFramePr>
          <p:cNvPr id="17" name="Content Placeholder 2">
            <a:extLst>
              <a:ext uri="{FF2B5EF4-FFF2-40B4-BE49-F238E27FC236}">
                <a16:creationId xmlns:a16="http://schemas.microsoft.com/office/drawing/2014/main" id="{16A7C8CF-EDEA-44B6-9809-89ADF75D9236}"/>
              </a:ext>
            </a:extLst>
          </p:cNvPr>
          <p:cNvGraphicFramePr/>
          <p:nvPr>
            <p:extLst>
              <p:ext uri="{D42A27DB-BD31-4B8C-83A1-F6EECF244321}">
                <p14:modId xmlns:p14="http://schemas.microsoft.com/office/powerpoint/2010/main" val="3851668411"/>
              </p:ext>
            </p:extLst>
          </p:nvPr>
        </p:nvGraphicFramePr>
        <p:xfrm>
          <a:off x="166639" y="1669624"/>
          <a:ext cx="11869851" cy="5385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6417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DC8ABF-0446-4E85-844B-650EB9355482}"/>
              </a:ext>
            </a:extLst>
          </p:cNvPr>
          <p:cNvPicPr>
            <a:picLocks noChangeAspect="1"/>
          </p:cNvPicPr>
          <p:nvPr/>
        </p:nvPicPr>
        <p:blipFill>
          <a:blip r:embed="rId3">
            <a:alphaModFix amt="21000"/>
          </a:blip>
          <a:stretch>
            <a:fillRect/>
          </a:stretch>
        </p:blipFill>
        <p:spPr>
          <a:xfrm>
            <a:off x="938347" y="0"/>
            <a:ext cx="10539547" cy="6895032"/>
          </a:xfrm>
          <a:prstGeom prst="rect">
            <a:avLst/>
          </a:prstGeom>
        </p:spPr>
      </p:pic>
      <p:sp>
        <p:nvSpPr>
          <p:cNvPr id="2" name="Title 1">
            <a:extLst>
              <a:ext uri="{FF2B5EF4-FFF2-40B4-BE49-F238E27FC236}">
                <a16:creationId xmlns:a16="http://schemas.microsoft.com/office/drawing/2014/main" id="{15BA155D-9A3F-45CD-B8E8-B4E80408CDB4}"/>
              </a:ext>
            </a:extLst>
          </p:cNvPr>
          <p:cNvSpPr>
            <a:spLocks noGrp="1"/>
          </p:cNvSpPr>
          <p:nvPr>
            <p:ph type="title"/>
          </p:nvPr>
        </p:nvSpPr>
        <p:spPr>
          <a:xfrm>
            <a:off x="838199" y="276542"/>
            <a:ext cx="10515600" cy="682625"/>
          </a:xfrm>
        </p:spPr>
        <p:txBody>
          <a:bodyPr>
            <a:normAutofit/>
          </a:bodyPr>
          <a:lstStyle/>
          <a:p>
            <a:pPr algn="ctr"/>
            <a:r>
              <a:rPr lang="en-US" sz="3200" b="1" dirty="0">
                <a:effectLst>
                  <a:outerShdw blurRad="38100" dist="38100" dir="2700000" algn="tl">
                    <a:srgbClr val="000000">
                      <a:alpha val="43137"/>
                    </a:srgbClr>
                  </a:outerShdw>
                </a:effectLst>
                <a:latin typeface="Maiandra GD" panose="020E0502030308020204" pitchFamily="34" charset="0"/>
              </a:rPr>
              <a:t>Caribbean Fantasy – ‘Best Response’ Action</a:t>
            </a:r>
          </a:p>
        </p:txBody>
      </p:sp>
      <p:graphicFrame>
        <p:nvGraphicFramePr>
          <p:cNvPr id="4" name="Table 4">
            <a:extLst>
              <a:ext uri="{FF2B5EF4-FFF2-40B4-BE49-F238E27FC236}">
                <a16:creationId xmlns:a16="http://schemas.microsoft.com/office/drawing/2014/main" id="{0B5018F4-2667-4C07-8EF7-5B4D1512C666}"/>
              </a:ext>
            </a:extLst>
          </p:cNvPr>
          <p:cNvGraphicFramePr>
            <a:graphicFrameLocks noGrp="1"/>
          </p:cNvGraphicFramePr>
          <p:nvPr>
            <p:ph idx="1"/>
            <p:extLst>
              <p:ext uri="{D42A27DB-BD31-4B8C-83A1-F6EECF244321}">
                <p14:modId xmlns:p14="http://schemas.microsoft.com/office/powerpoint/2010/main" val="476562661"/>
              </p:ext>
            </p:extLst>
          </p:nvPr>
        </p:nvGraphicFramePr>
        <p:xfrm>
          <a:off x="127317" y="1200150"/>
          <a:ext cx="11937365" cy="5039995"/>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423863">
                  <a:extLst>
                    <a:ext uri="{9D8B030D-6E8A-4147-A177-3AD203B41FA5}">
                      <a16:colId xmlns:a16="http://schemas.microsoft.com/office/drawing/2014/main" val="2444660316"/>
                    </a:ext>
                  </a:extLst>
                </a:gridCol>
                <a:gridCol w="2247900">
                  <a:extLst>
                    <a:ext uri="{9D8B030D-6E8A-4147-A177-3AD203B41FA5}">
                      <a16:colId xmlns:a16="http://schemas.microsoft.com/office/drawing/2014/main" val="511104856"/>
                    </a:ext>
                  </a:extLst>
                </a:gridCol>
                <a:gridCol w="5324475">
                  <a:extLst>
                    <a:ext uri="{9D8B030D-6E8A-4147-A177-3AD203B41FA5}">
                      <a16:colId xmlns:a16="http://schemas.microsoft.com/office/drawing/2014/main" val="3705469035"/>
                    </a:ext>
                  </a:extLst>
                </a:gridCol>
                <a:gridCol w="3941127">
                  <a:extLst>
                    <a:ext uri="{9D8B030D-6E8A-4147-A177-3AD203B41FA5}">
                      <a16:colId xmlns:a16="http://schemas.microsoft.com/office/drawing/2014/main" val="782927192"/>
                    </a:ext>
                  </a:extLst>
                </a:gridCol>
              </a:tblGrid>
              <a:tr h="340995">
                <a:tc>
                  <a:txBody>
                    <a:bodyPr/>
                    <a:lstStyle/>
                    <a:p>
                      <a:pPr algn="ctr"/>
                      <a:r>
                        <a:rPr lang="en-US" sz="1400" dirty="0" err="1">
                          <a:solidFill>
                            <a:schemeClr val="tx1"/>
                          </a:solidFill>
                          <a:effectLst>
                            <a:outerShdw blurRad="38100" dist="38100" dir="2700000" algn="tl">
                              <a:srgbClr val="000000">
                                <a:alpha val="43137"/>
                              </a:srgbClr>
                            </a:outerShdw>
                          </a:effectLst>
                          <a:latin typeface="Maiandra GD" panose="020E0502030308020204" pitchFamily="34" charset="0"/>
                        </a:rPr>
                        <a:t>Srl</a:t>
                      </a:r>
                      <a:r>
                        <a:rPr lang="en-US" sz="1400" dirty="0">
                          <a:solidFill>
                            <a:schemeClr val="tx1"/>
                          </a:solidFill>
                          <a:effectLst>
                            <a:outerShdw blurRad="38100" dist="38100" dir="2700000" algn="tl">
                              <a:srgbClr val="000000">
                                <a:alpha val="43137"/>
                              </a:srgbClr>
                            </a:outerShdw>
                          </a:effectLst>
                          <a:latin typeface="Maiandra GD" panose="020E0502030308020204" pitchFamily="34" charset="0"/>
                        </a:rPr>
                        <a:t> </a:t>
                      </a:r>
                    </a:p>
                  </a:txBody>
                  <a:tcPr>
                    <a:cell3D prstMaterial="dkEdge">
                      <a:bevel prst="coolSlant"/>
                      <a:lightRig rig="flood" dir="t"/>
                    </a:cell3D>
                    <a:noFill/>
                  </a:tcPr>
                </a:tc>
                <a:tc>
                  <a:txBody>
                    <a:bodyPr/>
                    <a:lstStyle/>
                    <a:p>
                      <a:pPr algn="ctr"/>
                      <a:r>
                        <a:rPr lang="en-US" sz="1400" dirty="0">
                          <a:solidFill>
                            <a:schemeClr val="tx1"/>
                          </a:solidFill>
                          <a:effectLst>
                            <a:outerShdw blurRad="38100" dist="38100" dir="2700000" algn="tl">
                              <a:srgbClr val="000000">
                                <a:alpha val="43137"/>
                              </a:srgbClr>
                            </a:outerShdw>
                          </a:effectLst>
                          <a:latin typeface="Maiandra GD" panose="020E0502030308020204" pitchFamily="34" charset="0"/>
                        </a:rPr>
                        <a:t>Priorities</a:t>
                      </a:r>
                    </a:p>
                  </a:txBody>
                  <a:tcPr>
                    <a:cell3D prstMaterial="dkEdge">
                      <a:bevel prst="coolSlant"/>
                      <a:lightRig rig="flood" dir="t"/>
                    </a:cell3D>
                    <a:noFill/>
                  </a:tcPr>
                </a:tc>
                <a:tc>
                  <a:txBody>
                    <a:bodyPr/>
                    <a:lstStyle/>
                    <a:p>
                      <a:pPr algn="ctr"/>
                      <a:r>
                        <a:rPr lang="en-US" sz="1400">
                          <a:solidFill>
                            <a:schemeClr val="tx1"/>
                          </a:solidFill>
                          <a:effectLst>
                            <a:outerShdw blurRad="38100" dist="38100" dir="2700000" algn="tl">
                              <a:srgbClr val="000000">
                                <a:alpha val="43137"/>
                              </a:srgbClr>
                            </a:outerShdw>
                          </a:effectLst>
                          <a:latin typeface="Maiandra GD" panose="020E0502030308020204" pitchFamily="34" charset="0"/>
                        </a:rPr>
                        <a:t>Considerations</a:t>
                      </a:r>
                      <a:endParaRPr lang="en-US" sz="1400" dirty="0">
                        <a:solidFill>
                          <a:schemeClr val="tx1"/>
                        </a:solidFill>
                        <a:effectLst>
                          <a:outerShdw blurRad="38100" dist="38100" dir="2700000" algn="tl">
                            <a:srgbClr val="000000">
                              <a:alpha val="43137"/>
                            </a:srgbClr>
                          </a:outerShdw>
                        </a:effectLst>
                        <a:latin typeface="Maiandra GD" panose="020E0502030308020204" pitchFamily="34" charset="0"/>
                      </a:endParaRPr>
                    </a:p>
                  </a:txBody>
                  <a:tcPr>
                    <a:cell3D prstMaterial="dkEdge">
                      <a:bevel prst="coolSlant"/>
                      <a:lightRig rig="flood" dir="t"/>
                    </a:cell3D>
                    <a:noFill/>
                  </a:tcPr>
                </a:tc>
                <a:tc>
                  <a:txBody>
                    <a:bodyPr/>
                    <a:lstStyle/>
                    <a:p>
                      <a:pPr algn="ctr"/>
                      <a:r>
                        <a:rPr lang="en-US" sz="1400">
                          <a:solidFill>
                            <a:schemeClr val="tx1"/>
                          </a:solidFill>
                          <a:effectLst>
                            <a:outerShdw blurRad="38100" dist="38100" dir="2700000" algn="tl">
                              <a:srgbClr val="000000">
                                <a:alpha val="43137"/>
                              </a:srgbClr>
                            </a:outerShdw>
                          </a:effectLst>
                          <a:latin typeface="Maiandra GD" panose="020E0502030308020204" pitchFamily="34" charset="0"/>
                        </a:rPr>
                        <a:t>Actions</a:t>
                      </a:r>
                      <a:endParaRPr lang="en-US" sz="1400" dirty="0">
                        <a:solidFill>
                          <a:schemeClr val="tx1"/>
                        </a:solidFill>
                        <a:effectLst>
                          <a:outerShdw blurRad="38100" dist="38100" dir="2700000" algn="tl">
                            <a:srgbClr val="000000">
                              <a:alpha val="43137"/>
                            </a:srgbClr>
                          </a:outerShdw>
                        </a:effectLst>
                        <a:latin typeface="Maiandra GD" panose="020E0502030308020204" pitchFamily="34" charset="0"/>
                      </a:endParaRPr>
                    </a:p>
                  </a:txBody>
                  <a:tcPr>
                    <a:cell3D prstMaterial="dkEdge">
                      <a:bevel prst="coolSlant"/>
                      <a:lightRig rig="flood" dir="t"/>
                    </a:cell3D>
                    <a:noFill/>
                  </a:tcPr>
                </a:tc>
                <a:extLst>
                  <a:ext uri="{0D108BD9-81ED-4DB2-BD59-A6C34878D82A}">
                    <a16:rowId xmlns:a16="http://schemas.microsoft.com/office/drawing/2014/main" val="2683100492"/>
                  </a:ext>
                </a:extLst>
              </a:tr>
              <a:tr h="370840">
                <a:tc>
                  <a:txBody>
                    <a:bodyPr/>
                    <a:lstStyle/>
                    <a:p>
                      <a:pPr algn="ctr"/>
                      <a:r>
                        <a:rPr lang="en-US" sz="1400" dirty="0">
                          <a:effectLst>
                            <a:outerShdw blurRad="38100" dist="38100" dir="2700000" algn="tl">
                              <a:srgbClr val="000000">
                                <a:alpha val="43137"/>
                              </a:srgbClr>
                            </a:outerShdw>
                          </a:effectLst>
                          <a:latin typeface="Maiandra GD" panose="020E0502030308020204" pitchFamily="34" charset="0"/>
                        </a:rPr>
                        <a:t>1</a:t>
                      </a:r>
                    </a:p>
                  </a:txBody>
                  <a:tcPr anchor="ctr">
                    <a:cell3D prstMaterial="dkEdge">
                      <a:bevel prst="coolSlant"/>
                      <a:lightRig rig="flood" dir="t"/>
                    </a:cell3D>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57150" algn="l"/>
                        </a:tabLst>
                        <a:defRPr/>
                      </a:pPr>
                      <a:r>
                        <a:rPr lang="en-US" sz="1400" b="1" u="sng"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Command and Control</a:t>
                      </a:r>
                    </a:p>
                  </a:txBody>
                  <a:tcPr anchor="ctr">
                    <a:cell3D prstMaterial="dkEdge">
                      <a:bevel prst="coolSlant"/>
                      <a:lightRig rig="flood" dir="t"/>
                    </a:cell3D>
                    <a:noFill/>
                  </a:tcPr>
                </a:tc>
                <a:tc>
                  <a:txBody>
                    <a:bodyPr/>
                    <a:lstStyle/>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TT"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Establishment of a fully-staffed incident</a:t>
                      </a:r>
                      <a:endParaRPr lang="en-US"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TT"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Command post. </a:t>
                      </a:r>
                      <a:endParaRPr lang="en-US"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TT"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Self-preservation and by extension members of the responding team </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TT"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Analyse and assess the magnitude of the situation </a:t>
                      </a:r>
                      <a:endParaRPr lang="en-US"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TT"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Organize responders at the</a:t>
                      </a:r>
                      <a:endParaRPr lang="en-US"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TT"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Site to ensure proper accountability, security, and interagency</a:t>
                      </a:r>
                      <a:endParaRPr lang="en-US"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TT"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Coordination as response</a:t>
                      </a:r>
                      <a:endParaRPr lang="en-US" sz="1400" b="1" u="sng"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txBody>
                  <a:tcPr anchor="ctr">
                    <a:cell3D prstMaterial="dkEdge">
                      <a:bevel prst="coolSlant"/>
                      <a:lightRig rig="flood" dir="t"/>
                    </a:cell3D>
                    <a:noFill/>
                  </a:tcPr>
                </a:tc>
                <a:tc>
                  <a:txBody>
                    <a:bodyPr/>
                    <a:lstStyle/>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Ensure the implementation of an effective and efficient ICS organization. </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endParaRPr lang="en-US" sz="1400" b="1" u="sng"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txBody>
                  <a:tcPr anchor="ctr">
                    <a:cell3D prstMaterial="dkEdge">
                      <a:bevel prst="coolSlant"/>
                      <a:lightRig rig="flood" dir="t"/>
                    </a:cell3D>
                    <a:noFill/>
                  </a:tcPr>
                </a:tc>
                <a:extLst>
                  <a:ext uri="{0D108BD9-81ED-4DB2-BD59-A6C34878D82A}">
                    <a16:rowId xmlns:a16="http://schemas.microsoft.com/office/drawing/2014/main" val="3985587628"/>
                  </a:ext>
                </a:extLst>
              </a:tr>
              <a:tr h="370840">
                <a:tc>
                  <a:txBody>
                    <a:bodyPr/>
                    <a:lstStyle/>
                    <a:p>
                      <a:pPr algn="ctr"/>
                      <a:endParaRPr lang="en-US" sz="1400" dirty="0">
                        <a:effectLst>
                          <a:outerShdw blurRad="38100" dist="38100" dir="2700000" algn="tl">
                            <a:srgbClr val="000000">
                              <a:alpha val="43137"/>
                            </a:srgbClr>
                          </a:outerShdw>
                        </a:effectLst>
                        <a:latin typeface="Maiandra GD" panose="020E0502030308020204" pitchFamily="34" charset="0"/>
                      </a:endParaRPr>
                    </a:p>
                  </a:txBody>
                  <a:tcPr anchor="ctr">
                    <a:cell3D prstMaterial="dkEdge">
                      <a:bevel prst="coolSlant"/>
                      <a:lightRig rig="flood" dir="t"/>
                    </a:cell3D>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sng"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Factors for a Successful Response</a:t>
                      </a:r>
                    </a:p>
                  </a:txBody>
                  <a:tcPr anchor="ctr">
                    <a:cell3D prstMaterial="dkEdge">
                      <a:bevel prst="coolSlant"/>
                      <a:lightRig rig="flood" dir="t"/>
                    </a:cell3D>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68822581"/>
                  </a:ext>
                </a:extLst>
              </a:tr>
              <a:tr h="152400">
                <a:tc>
                  <a:txBody>
                    <a:bodyPr/>
                    <a:lstStyle/>
                    <a:p>
                      <a:pPr algn="ctr"/>
                      <a:r>
                        <a:rPr lang="en-US" sz="1400" dirty="0">
                          <a:effectLst>
                            <a:outerShdw blurRad="38100" dist="38100" dir="2700000" algn="tl">
                              <a:srgbClr val="000000">
                                <a:alpha val="43137"/>
                              </a:srgbClr>
                            </a:outerShdw>
                          </a:effectLst>
                          <a:latin typeface="Maiandra GD" panose="020E0502030308020204" pitchFamily="34" charset="0"/>
                        </a:rPr>
                        <a:t>2</a:t>
                      </a:r>
                    </a:p>
                  </a:txBody>
                  <a:tcPr anchor="ctr">
                    <a:cell3D prstMaterial="dkEdge">
                      <a:bevel prst="coolSlant"/>
                      <a:lightRig rig="flood" dir="t"/>
                    </a:cell3D>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57150" algn="l"/>
                        </a:tabLst>
                        <a:defRPr/>
                      </a:pPr>
                      <a:r>
                        <a:rPr lang="en-TT" sz="1400" b="1" u="sng"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Human and Animal Health &amp; Safety</a:t>
                      </a:r>
                      <a:endParaRPr lang="en-US" sz="1400" b="1" u="sng"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57150" algn="l"/>
                        </a:tabLst>
                        <a:defRPr/>
                      </a:pPr>
                      <a:endParaRPr lang="en-US" sz="1400" b="1" u="sng"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txBody>
                  <a:tcPr anchor="ctr">
                    <a:cell3D prstMaterial="dkEdge">
                      <a:bevel prst="coolSlant"/>
                      <a:lightRig rig="flood" dir="t"/>
                    </a:cell3D>
                    <a:noFill/>
                  </a:tcPr>
                </a:tc>
                <a:tc>
                  <a:txBody>
                    <a:bodyPr/>
                    <a:lstStyle/>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TT" sz="1400" kern="120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Ensure there are no public injuries or</a:t>
                      </a:r>
                      <a:endParaRPr lang="en-US" sz="1400" kern="120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TT" sz="1400" kern="120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Hazardous exposures.</a:t>
                      </a:r>
                      <a:endParaRPr lang="en-US" sz="1400" kern="120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TT" sz="1400" kern="120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Pets are found and taken care of. </a:t>
                      </a:r>
                      <a:endParaRPr lang="en-US" sz="1400" b="1" u="sng"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txBody>
                  <a:tcPr anchor="ctr">
                    <a:cell3D prstMaterial="dkEdge">
                      <a:bevel prst="coolSlant"/>
                      <a:lightRig rig="flood" dir="t"/>
                    </a:cell3D>
                    <a:noFill/>
                  </a:tcPr>
                </a:tc>
                <a:tc>
                  <a:txBody>
                    <a:bodyPr/>
                    <a:lstStyle/>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400" kern="120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Ensure emergency response and fire fighting has unrestricted access to vessel to ensure search and rescue can be done quickly. </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400" kern="120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Mobilize resources to locate, rescue and/or evacuate, transport, and support all personnel involved in the incident.</a:t>
                      </a:r>
                      <a:endParaRPr lang="en-US" sz="1400" b="1" u="sng"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txBody>
                  <a:tcPr anchor="ctr">
                    <a:cell3D prstMaterial="dkEdge">
                      <a:bevel prst="coolSlant"/>
                      <a:lightRig rig="flood" dir="t"/>
                    </a:cell3D>
                    <a:noFill/>
                  </a:tcPr>
                </a:tc>
                <a:extLst>
                  <a:ext uri="{0D108BD9-81ED-4DB2-BD59-A6C34878D82A}">
                    <a16:rowId xmlns:a16="http://schemas.microsoft.com/office/drawing/2014/main" val="1554785676"/>
                  </a:ext>
                </a:extLst>
              </a:tr>
              <a:tr h="370840">
                <a:tc>
                  <a:txBody>
                    <a:bodyPr/>
                    <a:lstStyle/>
                    <a:p>
                      <a:pPr algn="ctr"/>
                      <a:r>
                        <a:rPr lang="en-US" sz="1400" dirty="0">
                          <a:effectLst>
                            <a:outerShdw blurRad="38100" dist="38100" dir="2700000" algn="tl">
                              <a:srgbClr val="000000">
                                <a:alpha val="43137"/>
                              </a:srgbClr>
                            </a:outerShdw>
                          </a:effectLst>
                          <a:latin typeface="Maiandra GD" panose="020E0502030308020204" pitchFamily="34" charset="0"/>
                        </a:rPr>
                        <a:t>3</a:t>
                      </a:r>
                    </a:p>
                  </a:txBody>
                  <a:tcPr anchor="ctr">
                    <a:cell3D prstMaterial="dkEdge">
                      <a:bevel prst="coolSlant"/>
                      <a:lightRig rig="flood" dir="t"/>
                    </a:cell3D>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57150" algn="l"/>
                        </a:tabLst>
                        <a:defRPr/>
                      </a:pPr>
                      <a:r>
                        <a:rPr lang="en-TT" sz="1400" b="1" u="sng"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Natural Environment</a:t>
                      </a:r>
                      <a:endParaRPr lang="en-US" sz="1400" b="1" u="sng"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txBody>
                  <a:tcPr anchor="ctr">
                    <a:cell3D prstMaterial="dkEdge">
                      <a:bevel prst="coolSlant"/>
                      <a:lightRig rig="flood" dir="t"/>
                    </a:cell3D>
                    <a:noFill/>
                  </a:tcPr>
                </a:tc>
                <a:tc>
                  <a:txBody>
                    <a:bodyPr/>
                    <a:lstStyle/>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TT" sz="1400" kern="120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Source of discharge secured</a:t>
                      </a:r>
                      <a:endParaRPr lang="en-US" sz="1400" kern="120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TT" sz="1400" kern="120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Product contained</a:t>
                      </a:r>
                      <a:endParaRPr lang="en-US" sz="1400" kern="120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TT" sz="1400" kern="120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Sensitive areas protected</a:t>
                      </a:r>
                      <a:endParaRPr lang="en-US" sz="1400" kern="120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TT" sz="1400" kern="120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Resource damage minimized</a:t>
                      </a:r>
                      <a:endParaRPr lang="en-US" sz="1400" b="1" u="sng"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txBody>
                  <a:tcPr anchor="ctr">
                    <a:cell3D prstMaterial="dkEdge">
                      <a:bevel prst="coolSlant"/>
                      <a:lightRig rig="flood" dir="t"/>
                    </a:cell3D>
                    <a:noFill/>
                  </a:tcPr>
                </a:tc>
                <a:tc>
                  <a:txBody>
                    <a:bodyPr/>
                    <a:lstStyle/>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Access incident to determine impact on natural environment and to minimize damage. Ensure source of damage is secured, sensitive areas protected, and product contained.</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Investigate cause of incident</a:t>
                      </a:r>
                    </a:p>
                  </a:txBody>
                  <a:tcPr anchor="ctr">
                    <a:cell3D prstMaterial="dkEdge">
                      <a:bevel prst="coolSlant"/>
                      <a:lightRig rig="flood" dir="t"/>
                    </a:cell3D>
                    <a:noFill/>
                  </a:tcPr>
                </a:tc>
                <a:extLst>
                  <a:ext uri="{0D108BD9-81ED-4DB2-BD59-A6C34878D82A}">
                    <a16:rowId xmlns:a16="http://schemas.microsoft.com/office/drawing/2014/main" val="611366702"/>
                  </a:ext>
                </a:extLst>
              </a:tr>
            </a:tbl>
          </a:graphicData>
        </a:graphic>
      </p:graphicFrame>
    </p:spTree>
    <p:extLst>
      <p:ext uri="{BB962C8B-B14F-4D97-AF65-F5344CB8AC3E}">
        <p14:creationId xmlns:p14="http://schemas.microsoft.com/office/powerpoint/2010/main" val="3662936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A155D-9A3F-45CD-B8E8-B4E80408CDB4}"/>
              </a:ext>
            </a:extLst>
          </p:cNvPr>
          <p:cNvSpPr>
            <a:spLocks noGrp="1"/>
          </p:cNvSpPr>
          <p:nvPr>
            <p:ph type="title"/>
          </p:nvPr>
        </p:nvSpPr>
        <p:spPr>
          <a:xfrm>
            <a:off x="838200" y="279400"/>
            <a:ext cx="10515600" cy="682625"/>
          </a:xfrm>
        </p:spPr>
        <p:txBody>
          <a:bodyPr>
            <a:normAutofit/>
          </a:bodyPr>
          <a:lstStyle/>
          <a:p>
            <a:pPr algn="ctr"/>
            <a:r>
              <a:rPr lang="en-US" sz="3200" b="1" dirty="0">
                <a:effectLst>
                  <a:outerShdw blurRad="38100" dist="38100" dir="2700000" algn="tl">
                    <a:srgbClr val="000000">
                      <a:alpha val="43137"/>
                    </a:srgbClr>
                  </a:outerShdw>
                </a:effectLst>
                <a:latin typeface="Maiandra GD" panose="020E0502030308020204" pitchFamily="34" charset="0"/>
              </a:rPr>
              <a:t>Caribbean Fantasy – ‘Best Response’ Action</a:t>
            </a:r>
          </a:p>
        </p:txBody>
      </p:sp>
      <p:graphicFrame>
        <p:nvGraphicFramePr>
          <p:cNvPr id="4" name="Table 4">
            <a:extLst>
              <a:ext uri="{FF2B5EF4-FFF2-40B4-BE49-F238E27FC236}">
                <a16:creationId xmlns:a16="http://schemas.microsoft.com/office/drawing/2014/main" id="{0B5018F4-2667-4C07-8EF7-5B4D1512C666}"/>
              </a:ext>
            </a:extLst>
          </p:cNvPr>
          <p:cNvGraphicFramePr>
            <a:graphicFrameLocks noGrp="1"/>
          </p:cNvGraphicFramePr>
          <p:nvPr>
            <p:ph idx="1"/>
            <p:extLst>
              <p:ext uri="{D42A27DB-BD31-4B8C-83A1-F6EECF244321}">
                <p14:modId xmlns:p14="http://schemas.microsoft.com/office/powerpoint/2010/main" val="2974234347"/>
              </p:ext>
            </p:extLst>
          </p:nvPr>
        </p:nvGraphicFramePr>
        <p:xfrm>
          <a:off x="150019" y="962025"/>
          <a:ext cx="11891962" cy="5705475"/>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478123">
                  <a:extLst>
                    <a:ext uri="{9D8B030D-6E8A-4147-A177-3AD203B41FA5}">
                      <a16:colId xmlns:a16="http://schemas.microsoft.com/office/drawing/2014/main" val="2444660316"/>
                    </a:ext>
                  </a:extLst>
                </a:gridCol>
                <a:gridCol w="2603214">
                  <a:extLst>
                    <a:ext uri="{9D8B030D-6E8A-4147-A177-3AD203B41FA5}">
                      <a16:colId xmlns:a16="http://schemas.microsoft.com/office/drawing/2014/main" val="511104856"/>
                    </a:ext>
                  </a:extLst>
                </a:gridCol>
                <a:gridCol w="5409665">
                  <a:extLst>
                    <a:ext uri="{9D8B030D-6E8A-4147-A177-3AD203B41FA5}">
                      <a16:colId xmlns:a16="http://schemas.microsoft.com/office/drawing/2014/main" val="1564981545"/>
                    </a:ext>
                  </a:extLst>
                </a:gridCol>
                <a:gridCol w="3400960">
                  <a:extLst>
                    <a:ext uri="{9D8B030D-6E8A-4147-A177-3AD203B41FA5}">
                      <a16:colId xmlns:a16="http://schemas.microsoft.com/office/drawing/2014/main" val="2596677659"/>
                    </a:ext>
                  </a:extLst>
                </a:gridCol>
              </a:tblGrid>
              <a:tr h="340995">
                <a:tc>
                  <a:txBody>
                    <a:bodyPr/>
                    <a:lstStyle/>
                    <a:p>
                      <a:pPr algn="ctr"/>
                      <a:r>
                        <a:rPr lang="en-US" sz="1400" dirty="0" err="1">
                          <a:solidFill>
                            <a:schemeClr val="tx1"/>
                          </a:solidFill>
                          <a:effectLst>
                            <a:outerShdw blurRad="38100" dist="38100" dir="2700000" algn="tl">
                              <a:srgbClr val="000000">
                                <a:alpha val="43137"/>
                              </a:srgbClr>
                            </a:outerShdw>
                          </a:effectLst>
                          <a:latin typeface="Maiandra GD" panose="020E0502030308020204" pitchFamily="34" charset="0"/>
                        </a:rPr>
                        <a:t>Srl</a:t>
                      </a:r>
                      <a:r>
                        <a:rPr lang="en-US" sz="1400" dirty="0">
                          <a:solidFill>
                            <a:schemeClr val="tx1"/>
                          </a:solidFill>
                          <a:effectLst>
                            <a:outerShdw blurRad="38100" dist="38100" dir="2700000" algn="tl">
                              <a:srgbClr val="000000">
                                <a:alpha val="43137"/>
                              </a:srgbClr>
                            </a:outerShdw>
                          </a:effectLst>
                          <a:latin typeface="Maiandra GD" panose="020E0502030308020204" pitchFamily="34" charset="0"/>
                        </a:rPr>
                        <a:t> </a:t>
                      </a:r>
                    </a:p>
                  </a:txBody>
                  <a:tcPr>
                    <a:cell3D prstMaterial="dkEdge">
                      <a:bevel prst="coolSlant"/>
                      <a:lightRig rig="flood" dir="t"/>
                    </a:cell3D>
                    <a:solidFill>
                      <a:schemeClr val="accent6">
                        <a:lumMod val="40000"/>
                        <a:lumOff val="60000"/>
                      </a:schemeClr>
                    </a:solidFill>
                  </a:tcPr>
                </a:tc>
                <a:tc>
                  <a:txBody>
                    <a:bodyPr/>
                    <a:lstStyle/>
                    <a:p>
                      <a:pPr algn="ctr"/>
                      <a:r>
                        <a:rPr lang="en-US" sz="1400" dirty="0">
                          <a:solidFill>
                            <a:schemeClr val="tx1"/>
                          </a:solidFill>
                          <a:effectLst>
                            <a:outerShdw blurRad="38100" dist="38100" dir="2700000" algn="tl">
                              <a:srgbClr val="000000">
                                <a:alpha val="43137"/>
                              </a:srgbClr>
                            </a:outerShdw>
                          </a:effectLst>
                          <a:latin typeface="Maiandra GD" panose="020E0502030308020204" pitchFamily="34" charset="0"/>
                        </a:rPr>
                        <a:t>Priorities</a:t>
                      </a:r>
                    </a:p>
                  </a:txBody>
                  <a:tcPr>
                    <a:cell3D prstMaterial="dkEdge">
                      <a:bevel prst="coolSlant"/>
                      <a:lightRig rig="flood" dir="t"/>
                    </a:cell3D>
                    <a:solidFill>
                      <a:schemeClr val="accent6">
                        <a:lumMod val="40000"/>
                        <a:lumOff val="60000"/>
                      </a:schemeClr>
                    </a:solidFill>
                  </a:tcPr>
                </a:tc>
                <a:tc>
                  <a:txBody>
                    <a:bodyPr/>
                    <a:lstStyle/>
                    <a:p>
                      <a:pPr algn="ctr"/>
                      <a:r>
                        <a:rPr lang="en-US" sz="1400" dirty="0">
                          <a:solidFill>
                            <a:schemeClr val="tx1"/>
                          </a:solidFill>
                          <a:effectLst>
                            <a:outerShdw blurRad="38100" dist="38100" dir="2700000" algn="tl">
                              <a:srgbClr val="000000">
                                <a:alpha val="43137"/>
                              </a:srgbClr>
                            </a:outerShdw>
                          </a:effectLst>
                          <a:latin typeface="Maiandra GD" panose="020E0502030308020204" pitchFamily="34" charset="0"/>
                        </a:rPr>
                        <a:t>Considerations</a:t>
                      </a:r>
                    </a:p>
                  </a:txBody>
                  <a:tcPr>
                    <a:cell3D prstMaterial="dkEdge">
                      <a:bevel prst="coolSlant"/>
                      <a:lightRig rig="flood" dir="t"/>
                    </a:cell3D>
                    <a:solidFill>
                      <a:schemeClr val="accent6">
                        <a:lumMod val="40000"/>
                        <a:lumOff val="60000"/>
                      </a:schemeClr>
                    </a:solidFill>
                  </a:tcPr>
                </a:tc>
                <a:tc>
                  <a:txBody>
                    <a:bodyPr/>
                    <a:lstStyle/>
                    <a:p>
                      <a:pPr algn="ctr"/>
                      <a:r>
                        <a:rPr lang="en-US" sz="1400" dirty="0">
                          <a:solidFill>
                            <a:schemeClr val="tx1"/>
                          </a:solidFill>
                          <a:effectLst>
                            <a:outerShdw blurRad="38100" dist="38100" dir="2700000" algn="tl">
                              <a:srgbClr val="000000">
                                <a:alpha val="43137"/>
                              </a:srgbClr>
                            </a:outerShdw>
                          </a:effectLst>
                          <a:latin typeface="Maiandra GD" panose="020E0502030308020204" pitchFamily="34" charset="0"/>
                        </a:rPr>
                        <a:t>Actions</a:t>
                      </a:r>
                    </a:p>
                  </a:txBody>
                  <a:tcPr>
                    <a:cell3D prstMaterial="dkEdge">
                      <a:bevel prst="coolSlant"/>
                      <a:lightRig rig="flood" dir="t"/>
                    </a:cell3D>
                    <a:solidFill>
                      <a:schemeClr val="accent6">
                        <a:lumMod val="40000"/>
                        <a:lumOff val="60000"/>
                      </a:schemeClr>
                    </a:solidFill>
                  </a:tcPr>
                </a:tc>
                <a:extLst>
                  <a:ext uri="{0D108BD9-81ED-4DB2-BD59-A6C34878D82A}">
                    <a16:rowId xmlns:a16="http://schemas.microsoft.com/office/drawing/2014/main" val="2683100492"/>
                  </a:ext>
                </a:extLst>
              </a:tr>
              <a:tr h="370840">
                <a:tc>
                  <a:txBody>
                    <a:bodyPr/>
                    <a:lstStyle/>
                    <a:p>
                      <a:pPr algn="ctr"/>
                      <a:r>
                        <a:rPr lang="en-US" sz="1400" dirty="0">
                          <a:effectLst>
                            <a:outerShdw blurRad="38100" dist="38100" dir="2700000" algn="tl">
                              <a:srgbClr val="000000">
                                <a:alpha val="43137"/>
                              </a:srgbClr>
                            </a:outerShdw>
                          </a:effectLst>
                          <a:latin typeface="Maiandra GD" panose="020E0502030308020204" pitchFamily="34" charset="0"/>
                        </a:rPr>
                        <a:t>4</a:t>
                      </a:r>
                    </a:p>
                  </a:txBody>
                  <a:tcPr anchor="ctr">
                    <a:cell3D prstMaterial="dkEdge">
                      <a:bevel prst="coolSlant"/>
                      <a:lightRig rig="flood" dir="t"/>
                    </a:cell3D>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57150" algn="l"/>
                        </a:tabLst>
                        <a:defRPr/>
                      </a:pPr>
                      <a:r>
                        <a:rPr lang="en-TT" sz="1300" b="1" u="sng"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Public Communication</a:t>
                      </a:r>
                      <a:endParaRPr lang="en-US" sz="1300" b="1" u="sng"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txBody>
                  <a:tcPr anchor="ctr">
                    <a:cell3D prstMaterial="dkEdge">
                      <a:bevel prst="coolSlant"/>
                      <a:lightRig rig="flood" dir="t"/>
                    </a:cell3D>
                    <a:solidFill>
                      <a:schemeClr val="accent6">
                        <a:lumMod val="20000"/>
                        <a:lumOff val="80000"/>
                      </a:schemeClr>
                    </a:solidFill>
                  </a:tcPr>
                </a:tc>
                <a:tc>
                  <a:txBody>
                    <a:bodyPr/>
                    <a:lstStyle/>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TT" sz="13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Positive media coverage</a:t>
                      </a:r>
                      <a:endParaRPr lang="en-US" sz="13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TT" sz="13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Positive public perception</a:t>
                      </a:r>
                      <a:endParaRPr lang="en-US" sz="13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TT" sz="13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Accurate and timely</a:t>
                      </a:r>
                      <a:endParaRPr lang="en-US" sz="13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TT" sz="13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Information provided to the Public</a:t>
                      </a:r>
                      <a:endParaRPr lang="en-US" sz="13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TT" sz="13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Stakeholder Service &amp;Support</a:t>
                      </a:r>
                      <a:endParaRPr lang="en-US" sz="13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TT" sz="13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Minimize impact</a:t>
                      </a:r>
                      <a:endParaRPr lang="en-US" sz="13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TT" sz="13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Stakeholders well informed</a:t>
                      </a:r>
                      <a:endParaRPr lang="en-US" sz="13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TT" sz="13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Positive meetings</a:t>
                      </a:r>
                      <a:endParaRPr lang="en-US" sz="1300" b="1" u="sng"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txBody>
                  <a:tcPr anchor="ctr">
                    <a:cell3D prstMaterial="dkEdge">
                      <a:bevel prst="coolSlant"/>
                      <a:lightRig rig="flood" dir="t"/>
                    </a:cell3D>
                    <a:solidFill>
                      <a:schemeClr val="accent6">
                        <a:lumMod val="20000"/>
                        <a:lumOff val="80000"/>
                      </a:schemeClr>
                    </a:solidFill>
                  </a:tcPr>
                </a:tc>
                <a:tc>
                  <a:txBody>
                    <a:bodyPr/>
                    <a:lstStyle/>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2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Provide accurate and timely information to the media, encouraging positive public perception.</a:t>
                      </a:r>
                    </a:p>
                  </a:txBody>
                  <a:tcPr anchor="ctr">
                    <a:cell3D prstMaterial="dkEdge">
                      <a:bevel prst="coolSlant"/>
                      <a:lightRig rig="flood" dir="t"/>
                    </a:cell3D>
                    <a:solidFill>
                      <a:schemeClr val="accent6">
                        <a:lumMod val="20000"/>
                        <a:lumOff val="80000"/>
                      </a:schemeClr>
                    </a:solidFill>
                  </a:tcPr>
                </a:tc>
                <a:extLst>
                  <a:ext uri="{0D108BD9-81ED-4DB2-BD59-A6C34878D82A}">
                    <a16:rowId xmlns:a16="http://schemas.microsoft.com/office/drawing/2014/main" val="1598014575"/>
                  </a:ext>
                </a:extLst>
              </a:tr>
              <a:tr h="370840">
                <a:tc>
                  <a:txBody>
                    <a:bodyPr/>
                    <a:lstStyle/>
                    <a:p>
                      <a:pPr algn="ctr"/>
                      <a:r>
                        <a:rPr lang="en-US" sz="1400" dirty="0">
                          <a:effectLst>
                            <a:outerShdw blurRad="38100" dist="38100" dir="2700000" algn="tl">
                              <a:srgbClr val="000000">
                                <a:alpha val="43137"/>
                              </a:srgbClr>
                            </a:outerShdw>
                          </a:effectLst>
                          <a:latin typeface="Maiandra GD" panose="020E0502030308020204" pitchFamily="34" charset="0"/>
                        </a:rPr>
                        <a:t>5</a:t>
                      </a:r>
                    </a:p>
                  </a:txBody>
                  <a:tcPr anchor="ctr">
                    <a:cell3D prstMaterial="dkEdge">
                      <a:bevel prst="coolSlant"/>
                      <a:lightRig rig="flood" dir="t"/>
                    </a:cell3D>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57150" algn="l"/>
                        </a:tabLst>
                        <a:defRPr/>
                      </a:pPr>
                      <a:r>
                        <a:rPr lang="en-TT" sz="1400" b="1" u="sng"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Efficient ICS Organization</a:t>
                      </a:r>
                      <a:endParaRPr lang="en-US" sz="1400" b="1" u="sng"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txBody>
                  <a:tcPr anchor="ctr">
                    <a:cell3D prstMaterial="dkEdge">
                      <a:bevel prst="coolSlant"/>
                      <a:lightRig rig="flood" dir="t"/>
                    </a:cell3D>
                    <a:solidFill>
                      <a:schemeClr val="accent6">
                        <a:lumMod val="20000"/>
                        <a:lumOff val="80000"/>
                      </a:schemeClr>
                    </a:solidFill>
                  </a:tcPr>
                </a:tc>
                <a:tc>
                  <a:txBody>
                    <a:bodyPr/>
                    <a:lstStyle/>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Mobilize and effectively use</a:t>
                      </a:r>
                      <a:endParaRPr lang="en-US" sz="1400" b="1" u="sng"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txBody>
                  <a:tcPr anchor="ctr">
                    <a:cell3D prstMaterial="dkEdge">
                      <a:bevel prst="coolSlant"/>
                      <a:lightRig rig="flood" dir="t"/>
                    </a:cell3D>
                    <a:solidFill>
                      <a:schemeClr val="accent6">
                        <a:lumMod val="20000"/>
                        <a:lumOff val="80000"/>
                      </a:schemeClr>
                    </a:solidFill>
                  </a:tcPr>
                </a:tc>
                <a:tc>
                  <a:txBody>
                    <a:bodyPr/>
                    <a:lstStyle/>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Implement scene integrity and evidence preservation procedures.</a:t>
                      </a:r>
                    </a:p>
                  </a:txBody>
                  <a:tcPr anchor="ctr">
                    <a:cell3D prstMaterial="dkEdge">
                      <a:bevel prst="coolSlant"/>
                      <a:lightRig rig="flood" dir="t"/>
                    </a:cell3D>
                    <a:solidFill>
                      <a:schemeClr val="accent6">
                        <a:lumMod val="20000"/>
                        <a:lumOff val="80000"/>
                      </a:schemeClr>
                    </a:solidFill>
                  </a:tcPr>
                </a:tc>
                <a:extLst>
                  <a:ext uri="{0D108BD9-81ED-4DB2-BD59-A6C34878D82A}">
                    <a16:rowId xmlns:a16="http://schemas.microsoft.com/office/drawing/2014/main" val="2525810265"/>
                  </a:ext>
                </a:extLst>
              </a:tr>
              <a:tr h="370840">
                <a:tc>
                  <a:txBody>
                    <a:bodyPr/>
                    <a:lstStyle/>
                    <a:p>
                      <a:pPr algn="ctr"/>
                      <a:r>
                        <a:rPr lang="en-US" sz="1400" dirty="0">
                          <a:effectLst>
                            <a:outerShdw blurRad="38100" dist="38100" dir="2700000" algn="tl">
                              <a:srgbClr val="000000">
                                <a:alpha val="43137"/>
                              </a:srgbClr>
                            </a:outerShdw>
                          </a:effectLst>
                          <a:latin typeface="Maiandra GD" panose="020E0502030308020204" pitchFamily="34" charset="0"/>
                        </a:rPr>
                        <a:t>6</a:t>
                      </a:r>
                    </a:p>
                  </a:txBody>
                  <a:tcPr anchor="ctr">
                    <a:cell3D prstMaterial="dkEdge">
                      <a:bevel prst="coolSlant"/>
                      <a:lightRig rig="flood" dir="t"/>
                    </a:cell3D>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57150" algn="l"/>
                        </a:tabLst>
                        <a:defRPr/>
                      </a:pPr>
                      <a:r>
                        <a:rPr lang="en-US" sz="1400" b="1" u="sng"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Response Resources</a:t>
                      </a:r>
                    </a:p>
                  </a:txBody>
                  <a:tcPr anchor="ctr">
                    <a:cell3D prstMaterial="dkEdge">
                      <a:bevel prst="coolSlant"/>
                      <a:lightRig rig="flood" dir="t"/>
                    </a:cell3D>
                    <a:solidFill>
                      <a:schemeClr val="accent6">
                        <a:lumMod val="20000"/>
                        <a:lumOff val="80000"/>
                      </a:schemeClr>
                    </a:solidFill>
                  </a:tcPr>
                </a:tc>
                <a:tc>
                  <a:txBody>
                    <a:bodyPr/>
                    <a:lstStyle/>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TT"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Delegate accordingly to areas of most critical and urgent attention </a:t>
                      </a:r>
                      <a:endParaRPr lang="en-US"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TT"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Ensure that the external agencies are contacted to address the situations at hand that is wounded injured persons, environmental damage, source of the incident is contained. </a:t>
                      </a:r>
                      <a:endParaRPr lang="en-US"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TT"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The teams, in coordination with Customs and Border Protection, local</a:t>
                      </a:r>
                      <a:r>
                        <a:rPr lang="en-US"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 </a:t>
                      </a:r>
                      <a:r>
                        <a:rPr lang="en-TT"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Fire, EMS, and other support Agencies, to synchronize</a:t>
                      </a:r>
                      <a:r>
                        <a:rPr lang="en-US"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 medical</a:t>
                      </a:r>
                      <a:r>
                        <a:rPr lang="en-TT"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 triage and transport of the victims to the passenger</a:t>
                      </a:r>
                      <a:r>
                        <a:rPr lang="en-US"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 </a:t>
                      </a:r>
                      <a:r>
                        <a:rPr lang="en-TT"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reception centre or designated medical facilities as appropriate.</a:t>
                      </a:r>
                      <a:endParaRPr lang="en-US"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txBody>
                  <a:tcPr anchor="ctr">
                    <a:cell3D prstMaterial="dkEdge">
                      <a:bevel prst="coolSlant"/>
                      <a:lightRig rig="flood" dir="t"/>
                    </a:cell3D>
                    <a:solidFill>
                      <a:schemeClr val="accent6">
                        <a:lumMod val="20000"/>
                        <a:lumOff val="80000"/>
                      </a:schemeClr>
                    </a:solidFill>
                  </a:tcPr>
                </a:tc>
                <a:tc>
                  <a:txBody>
                    <a:bodyPr/>
                    <a:lstStyle/>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Commence firefighting operations to contain, extinguish, and overhaul fire.</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Implement measures to isolate, contain, and stabilize the incident including the establishment and adjustment of security perimeters both on land and water</a:t>
                      </a:r>
                    </a:p>
                    <a:p>
                      <a:endParaRPr lang="en-US" sz="1400" kern="1200" dirty="0">
                        <a:solidFill>
                          <a:schemeClr val="dk1"/>
                        </a:solidFill>
                        <a:effectLst/>
                        <a:latin typeface="+mn-lt"/>
                        <a:ea typeface="+mn-ea"/>
                        <a:cs typeface="+mn-cs"/>
                      </a:endParaRPr>
                    </a:p>
                  </a:txBody>
                  <a:tcPr anchor="ctr">
                    <a:cell3D prstMaterial="dkEdge">
                      <a:bevel prst="coolSlant"/>
                      <a:lightRig rig="flood" dir="t"/>
                    </a:cell3D>
                    <a:solidFill>
                      <a:schemeClr val="accent6">
                        <a:lumMod val="20000"/>
                        <a:lumOff val="80000"/>
                      </a:schemeClr>
                    </a:solidFill>
                  </a:tcPr>
                </a:tc>
                <a:extLst>
                  <a:ext uri="{0D108BD9-81ED-4DB2-BD59-A6C34878D82A}">
                    <a16:rowId xmlns:a16="http://schemas.microsoft.com/office/drawing/2014/main" val="3985587628"/>
                  </a:ext>
                </a:extLst>
              </a:tr>
              <a:tr h="370840">
                <a:tc>
                  <a:txBody>
                    <a:bodyPr/>
                    <a:lstStyle/>
                    <a:p>
                      <a:pPr algn="ctr"/>
                      <a:r>
                        <a:rPr lang="en-US" sz="1400" dirty="0">
                          <a:effectLst>
                            <a:outerShdw blurRad="38100" dist="38100" dir="2700000" algn="tl">
                              <a:srgbClr val="000000">
                                <a:alpha val="43137"/>
                              </a:srgbClr>
                            </a:outerShdw>
                          </a:effectLst>
                          <a:latin typeface="Maiandra GD" panose="020E0502030308020204" pitchFamily="34" charset="0"/>
                        </a:rPr>
                        <a:t>7</a:t>
                      </a:r>
                    </a:p>
                  </a:txBody>
                  <a:tcPr anchor="ctr">
                    <a:cell3D prstMaterial="dkEdge">
                      <a:bevel prst="coolSlant"/>
                      <a:lightRig rig="flood" dir="t"/>
                    </a:cell3D>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57150" algn="l"/>
                        </a:tabLst>
                        <a:defRPr/>
                      </a:pPr>
                      <a:r>
                        <a:rPr lang="en-TT" sz="1400" b="1" u="sng"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Ensure all members</a:t>
                      </a:r>
                      <a:endParaRPr lang="en-US" sz="1400" b="1" u="sng"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txBody>
                  <a:tcPr anchor="ctr">
                    <a:cell3D prstMaterial="dkEdge">
                      <a:bevel prst="coolSlant"/>
                      <a:lightRig rig="flood" dir="t"/>
                    </a:cell3D>
                    <a:solidFill>
                      <a:schemeClr val="accent6">
                        <a:lumMod val="60000"/>
                        <a:lumOff val="40000"/>
                      </a:schemeClr>
                    </a:solidFill>
                  </a:tcPr>
                </a:tc>
                <a:tc>
                  <a:txBody>
                    <a:bodyPr/>
                    <a:lstStyle/>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TT"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Brought ashore are accurately processed, accounted for and medically triaged.</a:t>
                      </a:r>
                      <a:endParaRPr lang="en-US"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TT"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Formulate and put into effect a progressive checklist</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TT"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Evidence is secured </a:t>
                      </a:r>
                      <a:endParaRPr lang="en-US"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endParaRPr lang="en-US" sz="1400" b="1" u="sng"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txBody>
                  <a:tcPr anchor="ctr">
                    <a:cell3D prstMaterial="dkEdge">
                      <a:bevel prst="coolSlant"/>
                      <a:lightRig rig="flood" dir="t"/>
                    </a:cell3D>
                    <a:solidFill>
                      <a:schemeClr val="accent6">
                        <a:lumMod val="60000"/>
                        <a:lumOff val="40000"/>
                      </a:schemeClr>
                    </a:solidFill>
                  </a:tcPr>
                </a:tc>
                <a:tc>
                  <a:txBody>
                    <a:bodyPr/>
                    <a:lstStyle/>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r>
                        <a:rPr lang="en-US"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rPr>
                        <a:t>Locate and evacuate all passengers and crew. Account for all passengers and crew.</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7150" algn="l"/>
                        </a:tabLst>
                        <a:defRPr/>
                      </a:pPr>
                      <a:endParaRPr lang="en-US" sz="1400" kern="1200" dirty="0">
                        <a:solidFill>
                          <a:schemeClr val="dk1"/>
                        </a:solidFill>
                        <a:effectLst>
                          <a:outerShdw blurRad="38100" dist="38100" dir="2700000" algn="tl">
                            <a:srgbClr val="000000">
                              <a:alpha val="43137"/>
                            </a:srgbClr>
                          </a:outerShdw>
                        </a:effectLst>
                        <a:latin typeface="Maiandra GD" panose="020E0502030308020204" pitchFamily="34" charset="0"/>
                        <a:ea typeface="+mn-ea"/>
                        <a:cs typeface="+mn-cs"/>
                      </a:endParaRPr>
                    </a:p>
                  </a:txBody>
                  <a:tcPr anchor="ctr">
                    <a:cell3D prstMaterial="dkEdge">
                      <a:bevel prst="coolSlant"/>
                      <a:lightRig rig="flood" dir="t"/>
                    </a:cell3D>
                    <a:solidFill>
                      <a:schemeClr val="accent6">
                        <a:lumMod val="60000"/>
                        <a:lumOff val="40000"/>
                      </a:schemeClr>
                    </a:solidFill>
                  </a:tcPr>
                </a:tc>
                <a:extLst>
                  <a:ext uri="{0D108BD9-81ED-4DB2-BD59-A6C34878D82A}">
                    <a16:rowId xmlns:a16="http://schemas.microsoft.com/office/drawing/2014/main" val="1554785676"/>
                  </a:ext>
                </a:extLst>
              </a:tr>
            </a:tbl>
          </a:graphicData>
        </a:graphic>
      </p:graphicFrame>
    </p:spTree>
    <p:extLst>
      <p:ext uri="{BB962C8B-B14F-4D97-AF65-F5344CB8AC3E}">
        <p14:creationId xmlns:p14="http://schemas.microsoft.com/office/powerpoint/2010/main" val="466791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circuit, electronics&#10;&#10;Description automatically generated">
            <a:extLst>
              <a:ext uri="{FF2B5EF4-FFF2-40B4-BE49-F238E27FC236}">
                <a16:creationId xmlns:a16="http://schemas.microsoft.com/office/drawing/2014/main" id="{14FB1312-1D21-4797-B7B7-6584CFB4709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093" r="1" b="1"/>
          <a:stretch/>
        </p:blipFill>
        <p:spPr>
          <a:xfrm>
            <a:off x="20" y="0"/>
            <a:ext cx="12191980" cy="6856718"/>
          </a:xfrm>
          <a:prstGeom prst="rect">
            <a:avLst/>
          </a:prstGeom>
        </p:spPr>
      </p:pic>
      <p:sp>
        <p:nvSpPr>
          <p:cNvPr id="8" name="TextBox 7">
            <a:extLst>
              <a:ext uri="{FF2B5EF4-FFF2-40B4-BE49-F238E27FC236}">
                <a16:creationId xmlns:a16="http://schemas.microsoft.com/office/drawing/2014/main" id="{F8A42B30-60C3-4027-B4E9-4E16080B1E75}"/>
              </a:ext>
            </a:extLst>
          </p:cNvPr>
          <p:cNvSpPr txBox="1"/>
          <p:nvPr/>
        </p:nvSpPr>
        <p:spPr>
          <a:xfrm>
            <a:off x="9496927" y="1034717"/>
            <a:ext cx="1588168"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200" b="1" dirty="0">
                <a:effectLst>
                  <a:outerShdw blurRad="38100" dist="38100" dir="2700000" algn="tl">
                    <a:srgbClr val="000000">
                      <a:alpha val="43137"/>
                    </a:srgbClr>
                  </a:outerShdw>
                </a:effectLst>
                <a:latin typeface="Maiandra GD" panose="020E0502030308020204" pitchFamily="34" charset="0"/>
              </a:rPr>
              <a:t>St George Children’s Hospital</a:t>
            </a:r>
          </a:p>
        </p:txBody>
      </p:sp>
      <p:sp>
        <p:nvSpPr>
          <p:cNvPr id="11" name="TextBox 10">
            <a:extLst>
              <a:ext uri="{FF2B5EF4-FFF2-40B4-BE49-F238E27FC236}">
                <a16:creationId xmlns:a16="http://schemas.microsoft.com/office/drawing/2014/main" id="{13C2BFA7-1CDD-4304-805D-1F21ADB04AAC}"/>
              </a:ext>
            </a:extLst>
          </p:cNvPr>
          <p:cNvSpPr txBox="1"/>
          <p:nvPr/>
        </p:nvSpPr>
        <p:spPr>
          <a:xfrm rot="167310">
            <a:off x="3543302" y="1519681"/>
            <a:ext cx="1147011" cy="830997"/>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200" b="1" dirty="0">
                <a:effectLst>
                  <a:outerShdw blurRad="38100" dist="38100" dir="2700000" algn="tl">
                    <a:srgbClr val="000000">
                      <a:alpha val="43137"/>
                    </a:srgbClr>
                  </a:outerShdw>
                </a:effectLst>
                <a:latin typeface="Maiandra GD" panose="020E0502030308020204" pitchFamily="34" charset="0"/>
              </a:rPr>
              <a:t>Multistorey </a:t>
            </a:r>
          </a:p>
          <a:p>
            <a:pPr algn="ctr"/>
            <a:r>
              <a:rPr lang="en-US" sz="1200" b="1" dirty="0">
                <a:effectLst>
                  <a:outerShdw blurRad="38100" dist="38100" dir="2700000" algn="tl">
                    <a:srgbClr val="000000">
                      <a:alpha val="43137"/>
                    </a:srgbClr>
                  </a:outerShdw>
                </a:effectLst>
                <a:latin typeface="Maiandra GD" panose="020E0502030308020204" pitchFamily="34" charset="0"/>
              </a:rPr>
              <a:t>Parking</a:t>
            </a:r>
          </a:p>
          <a:p>
            <a:pPr algn="ctr"/>
            <a:r>
              <a:rPr lang="en-US" sz="1200" b="1" dirty="0">
                <a:effectLst>
                  <a:outerShdw blurRad="38100" dist="38100" dir="2700000" algn="tl">
                    <a:srgbClr val="000000">
                      <a:alpha val="43137"/>
                    </a:srgbClr>
                  </a:outerShdw>
                </a:effectLst>
                <a:latin typeface="Maiandra GD" panose="020E0502030308020204" pitchFamily="34" charset="0"/>
              </a:rPr>
              <a:t>Incident Command</a:t>
            </a:r>
          </a:p>
        </p:txBody>
      </p:sp>
      <p:sp>
        <p:nvSpPr>
          <p:cNvPr id="12" name="TextBox 11">
            <a:extLst>
              <a:ext uri="{FF2B5EF4-FFF2-40B4-BE49-F238E27FC236}">
                <a16:creationId xmlns:a16="http://schemas.microsoft.com/office/drawing/2014/main" id="{7309C7CF-599C-4126-944F-1BBE504054CF}"/>
              </a:ext>
            </a:extLst>
          </p:cNvPr>
          <p:cNvSpPr txBox="1"/>
          <p:nvPr/>
        </p:nvSpPr>
        <p:spPr>
          <a:xfrm rot="16515596">
            <a:off x="657724" y="3573379"/>
            <a:ext cx="1147011" cy="27699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200" b="1" dirty="0">
                <a:effectLst>
                  <a:outerShdw blurRad="38100" dist="38100" dir="2700000" algn="tl">
                    <a:srgbClr val="000000">
                      <a:alpha val="43137"/>
                    </a:srgbClr>
                  </a:outerShdw>
                </a:effectLst>
                <a:latin typeface="Maiandra GD" panose="020E0502030308020204" pitchFamily="34" charset="0"/>
              </a:rPr>
              <a:t>Landing Zone</a:t>
            </a:r>
          </a:p>
        </p:txBody>
      </p:sp>
      <p:sp>
        <p:nvSpPr>
          <p:cNvPr id="13" name="TextBox 12">
            <a:extLst>
              <a:ext uri="{FF2B5EF4-FFF2-40B4-BE49-F238E27FC236}">
                <a16:creationId xmlns:a16="http://schemas.microsoft.com/office/drawing/2014/main" id="{EAAB32AB-EA8B-494F-A5BD-C3C796B1D2C0}"/>
              </a:ext>
            </a:extLst>
          </p:cNvPr>
          <p:cNvSpPr txBox="1"/>
          <p:nvPr/>
        </p:nvSpPr>
        <p:spPr>
          <a:xfrm>
            <a:off x="5522494" y="5847348"/>
            <a:ext cx="1147011" cy="276999"/>
          </a:xfrm>
          <a:prstGeom prst="rect">
            <a:avLst/>
          </a:prstGeom>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200" b="1" dirty="0">
                <a:solidFill>
                  <a:schemeClr val="bg1">
                    <a:lumMod val="95000"/>
                  </a:schemeClr>
                </a:solidFill>
                <a:effectLst>
                  <a:outerShdw blurRad="38100" dist="38100" dir="2700000" algn="tl">
                    <a:srgbClr val="000000">
                      <a:alpha val="43137"/>
                    </a:srgbClr>
                  </a:outerShdw>
                </a:effectLst>
                <a:latin typeface="Maiandra GD" panose="020E0502030308020204" pitchFamily="34" charset="0"/>
              </a:rPr>
              <a:t>Landing Site</a:t>
            </a:r>
          </a:p>
        </p:txBody>
      </p:sp>
      <p:sp>
        <p:nvSpPr>
          <p:cNvPr id="14" name="Rectangle 13">
            <a:extLst>
              <a:ext uri="{FF2B5EF4-FFF2-40B4-BE49-F238E27FC236}">
                <a16:creationId xmlns:a16="http://schemas.microsoft.com/office/drawing/2014/main" id="{F30A6088-02F7-4AB6-B510-D150783621CB}"/>
              </a:ext>
            </a:extLst>
          </p:cNvPr>
          <p:cNvSpPr/>
          <p:nvPr/>
        </p:nvSpPr>
        <p:spPr>
          <a:xfrm rot="189419">
            <a:off x="3852006" y="3290427"/>
            <a:ext cx="1032594" cy="127534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Maiandra GD" panose="020E0502030308020204" pitchFamily="34" charset="0"/>
              </a:rPr>
              <a:t>Staging Area</a:t>
            </a:r>
          </a:p>
        </p:txBody>
      </p:sp>
      <p:sp>
        <p:nvSpPr>
          <p:cNvPr id="15" name="TextBox 14">
            <a:extLst>
              <a:ext uri="{FF2B5EF4-FFF2-40B4-BE49-F238E27FC236}">
                <a16:creationId xmlns:a16="http://schemas.microsoft.com/office/drawing/2014/main" id="{949BE594-BB0B-4403-A99F-32B83B5D4B10}"/>
              </a:ext>
            </a:extLst>
          </p:cNvPr>
          <p:cNvSpPr txBox="1"/>
          <p:nvPr/>
        </p:nvSpPr>
        <p:spPr>
          <a:xfrm rot="263653">
            <a:off x="5234881" y="5188758"/>
            <a:ext cx="1569908" cy="461665"/>
          </a:xfrm>
          <a:prstGeom prst="rect">
            <a:avLst/>
          </a:prstGeom>
          <a:noFill/>
          <a:ln w="28575">
            <a:solidFill>
              <a:srgbClr val="00B0F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200" b="1" dirty="0">
                <a:solidFill>
                  <a:schemeClr val="bg1"/>
                </a:solidFill>
                <a:effectLst>
                  <a:outerShdw blurRad="38100" dist="38100" dir="2700000" algn="tl">
                    <a:srgbClr val="000000">
                      <a:alpha val="43137"/>
                    </a:srgbClr>
                  </a:outerShdw>
                </a:effectLst>
                <a:latin typeface="Maiandra GD" panose="020E0502030308020204" pitchFamily="34" charset="0"/>
              </a:rPr>
              <a:t>EMS Triage</a:t>
            </a:r>
          </a:p>
          <a:p>
            <a:pPr algn="ctr"/>
            <a:r>
              <a:rPr lang="en-US" sz="1200" b="1" dirty="0">
                <a:solidFill>
                  <a:schemeClr val="bg1"/>
                </a:solidFill>
                <a:effectLst>
                  <a:outerShdw blurRad="38100" dist="38100" dir="2700000" algn="tl">
                    <a:srgbClr val="000000">
                      <a:alpha val="43137"/>
                    </a:srgbClr>
                  </a:outerShdw>
                </a:effectLst>
                <a:latin typeface="Maiandra GD" panose="020E0502030308020204" pitchFamily="34" charset="0"/>
              </a:rPr>
              <a:t>TENT</a:t>
            </a:r>
          </a:p>
        </p:txBody>
      </p:sp>
      <p:sp>
        <p:nvSpPr>
          <p:cNvPr id="16" name="TextBox 15">
            <a:extLst>
              <a:ext uri="{FF2B5EF4-FFF2-40B4-BE49-F238E27FC236}">
                <a16:creationId xmlns:a16="http://schemas.microsoft.com/office/drawing/2014/main" id="{854AD7A1-6020-4538-AC4C-4AC5A88C60F8}"/>
              </a:ext>
            </a:extLst>
          </p:cNvPr>
          <p:cNvSpPr txBox="1"/>
          <p:nvPr/>
        </p:nvSpPr>
        <p:spPr>
          <a:xfrm rot="263653">
            <a:off x="4204404" y="5086091"/>
            <a:ext cx="951107" cy="461665"/>
          </a:xfrm>
          <a:prstGeom prst="rect">
            <a:avLst/>
          </a:prstGeom>
          <a:noFill/>
          <a:ln w="28575">
            <a:solidFill>
              <a:srgbClr val="C0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200" b="1" dirty="0">
                <a:solidFill>
                  <a:schemeClr val="bg1"/>
                </a:solidFill>
                <a:effectLst>
                  <a:outerShdw blurRad="38100" dist="38100" dir="2700000" algn="tl">
                    <a:srgbClr val="000000">
                      <a:alpha val="43137"/>
                    </a:srgbClr>
                  </a:outerShdw>
                </a:effectLst>
                <a:latin typeface="Maiandra GD" panose="020E0502030308020204" pitchFamily="34" charset="0"/>
              </a:rPr>
              <a:t>MEDEVAC Cases</a:t>
            </a:r>
          </a:p>
        </p:txBody>
      </p:sp>
      <p:sp>
        <p:nvSpPr>
          <p:cNvPr id="17" name="Arrow: Left 16">
            <a:extLst>
              <a:ext uri="{FF2B5EF4-FFF2-40B4-BE49-F238E27FC236}">
                <a16:creationId xmlns:a16="http://schemas.microsoft.com/office/drawing/2014/main" id="{AC7EF0C0-38FB-44D3-8037-EEDB789B6EB6}"/>
              </a:ext>
            </a:extLst>
          </p:cNvPr>
          <p:cNvSpPr/>
          <p:nvPr/>
        </p:nvSpPr>
        <p:spPr>
          <a:xfrm>
            <a:off x="3963802" y="4757618"/>
            <a:ext cx="317671" cy="12833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Left 17">
            <a:extLst>
              <a:ext uri="{FF2B5EF4-FFF2-40B4-BE49-F238E27FC236}">
                <a16:creationId xmlns:a16="http://schemas.microsoft.com/office/drawing/2014/main" id="{24A648C6-6114-4077-8E0E-E07CF6D07A57}"/>
              </a:ext>
            </a:extLst>
          </p:cNvPr>
          <p:cNvSpPr/>
          <p:nvPr/>
        </p:nvSpPr>
        <p:spPr>
          <a:xfrm rot="360515">
            <a:off x="3251771" y="4716349"/>
            <a:ext cx="317671" cy="12833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Left 18">
            <a:extLst>
              <a:ext uri="{FF2B5EF4-FFF2-40B4-BE49-F238E27FC236}">
                <a16:creationId xmlns:a16="http://schemas.microsoft.com/office/drawing/2014/main" id="{80D419D9-D9E0-4FDC-987A-3041261AF273}"/>
              </a:ext>
            </a:extLst>
          </p:cNvPr>
          <p:cNvSpPr/>
          <p:nvPr/>
        </p:nvSpPr>
        <p:spPr>
          <a:xfrm rot="360515">
            <a:off x="2508670" y="4106002"/>
            <a:ext cx="317671" cy="12833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Circular 19">
            <a:extLst>
              <a:ext uri="{FF2B5EF4-FFF2-40B4-BE49-F238E27FC236}">
                <a16:creationId xmlns:a16="http://schemas.microsoft.com/office/drawing/2014/main" id="{E7B7EF61-999A-42C6-8659-F23D61EF6D01}"/>
              </a:ext>
            </a:extLst>
          </p:cNvPr>
          <p:cNvSpPr/>
          <p:nvPr/>
        </p:nvSpPr>
        <p:spPr>
          <a:xfrm rot="15246133">
            <a:off x="2680367" y="4283332"/>
            <a:ext cx="500548" cy="513085"/>
          </a:xfrm>
          <a:prstGeom prst="circular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Left 20">
            <a:extLst>
              <a:ext uri="{FF2B5EF4-FFF2-40B4-BE49-F238E27FC236}">
                <a16:creationId xmlns:a16="http://schemas.microsoft.com/office/drawing/2014/main" id="{109BD409-F574-4B17-8AB3-E17B35A4D93D}"/>
              </a:ext>
            </a:extLst>
          </p:cNvPr>
          <p:cNvSpPr/>
          <p:nvPr/>
        </p:nvSpPr>
        <p:spPr>
          <a:xfrm rot="360515">
            <a:off x="1957423" y="4075490"/>
            <a:ext cx="317671" cy="12833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Left 21">
            <a:extLst>
              <a:ext uri="{FF2B5EF4-FFF2-40B4-BE49-F238E27FC236}">
                <a16:creationId xmlns:a16="http://schemas.microsoft.com/office/drawing/2014/main" id="{D8CBF4F1-B143-4A68-84EF-4CCC30C4D1D3}"/>
              </a:ext>
            </a:extLst>
          </p:cNvPr>
          <p:cNvSpPr/>
          <p:nvPr/>
        </p:nvSpPr>
        <p:spPr>
          <a:xfrm rot="11072263">
            <a:off x="5773749" y="4916431"/>
            <a:ext cx="317671" cy="128337"/>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Left 22">
            <a:extLst>
              <a:ext uri="{FF2B5EF4-FFF2-40B4-BE49-F238E27FC236}">
                <a16:creationId xmlns:a16="http://schemas.microsoft.com/office/drawing/2014/main" id="{E374EECC-1844-4357-812A-635AB0CCE088}"/>
              </a:ext>
            </a:extLst>
          </p:cNvPr>
          <p:cNvSpPr/>
          <p:nvPr/>
        </p:nvSpPr>
        <p:spPr>
          <a:xfrm rot="7699762">
            <a:off x="6619212" y="4800302"/>
            <a:ext cx="317671" cy="128337"/>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Left 23">
            <a:extLst>
              <a:ext uri="{FF2B5EF4-FFF2-40B4-BE49-F238E27FC236}">
                <a16:creationId xmlns:a16="http://schemas.microsoft.com/office/drawing/2014/main" id="{A6C3FD1C-0522-4AF7-84D5-44787A506285}"/>
              </a:ext>
            </a:extLst>
          </p:cNvPr>
          <p:cNvSpPr/>
          <p:nvPr/>
        </p:nvSpPr>
        <p:spPr>
          <a:xfrm rot="7294274">
            <a:off x="7018219" y="4106001"/>
            <a:ext cx="317671" cy="128337"/>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Left 24">
            <a:extLst>
              <a:ext uri="{FF2B5EF4-FFF2-40B4-BE49-F238E27FC236}">
                <a16:creationId xmlns:a16="http://schemas.microsoft.com/office/drawing/2014/main" id="{0F693E35-1167-426D-9B6B-C5A1E16F8944}"/>
              </a:ext>
            </a:extLst>
          </p:cNvPr>
          <p:cNvSpPr/>
          <p:nvPr/>
        </p:nvSpPr>
        <p:spPr>
          <a:xfrm rot="7294274">
            <a:off x="7412722" y="3533755"/>
            <a:ext cx="317671" cy="128337"/>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Left 25">
            <a:extLst>
              <a:ext uri="{FF2B5EF4-FFF2-40B4-BE49-F238E27FC236}">
                <a16:creationId xmlns:a16="http://schemas.microsoft.com/office/drawing/2014/main" id="{88499D16-7FF6-4BDD-8F0F-0E36AC20C315}"/>
              </a:ext>
            </a:extLst>
          </p:cNvPr>
          <p:cNvSpPr/>
          <p:nvPr/>
        </p:nvSpPr>
        <p:spPr>
          <a:xfrm rot="7294274">
            <a:off x="7877943" y="2685521"/>
            <a:ext cx="317671" cy="128337"/>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Left 26">
            <a:extLst>
              <a:ext uri="{FF2B5EF4-FFF2-40B4-BE49-F238E27FC236}">
                <a16:creationId xmlns:a16="http://schemas.microsoft.com/office/drawing/2014/main" id="{8345DF40-66E7-4B64-ADED-0500DD649FC7}"/>
              </a:ext>
            </a:extLst>
          </p:cNvPr>
          <p:cNvSpPr/>
          <p:nvPr/>
        </p:nvSpPr>
        <p:spPr>
          <a:xfrm rot="8952284">
            <a:off x="8351186" y="2236342"/>
            <a:ext cx="317671" cy="128337"/>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Left 27">
            <a:extLst>
              <a:ext uri="{FF2B5EF4-FFF2-40B4-BE49-F238E27FC236}">
                <a16:creationId xmlns:a16="http://schemas.microsoft.com/office/drawing/2014/main" id="{95410836-6CCB-4387-95C5-41D6027357D9}"/>
              </a:ext>
            </a:extLst>
          </p:cNvPr>
          <p:cNvSpPr/>
          <p:nvPr/>
        </p:nvSpPr>
        <p:spPr>
          <a:xfrm rot="11603845">
            <a:off x="8922380" y="2199127"/>
            <a:ext cx="317671" cy="128337"/>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Left 28">
            <a:extLst>
              <a:ext uri="{FF2B5EF4-FFF2-40B4-BE49-F238E27FC236}">
                <a16:creationId xmlns:a16="http://schemas.microsoft.com/office/drawing/2014/main" id="{A3B90ED3-2088-4000-9AEF-E8BD746D0655}"/>
              </a:ext>
            </a:extLst>
          </p:cNvPr>
          <p:cNvSpPr/>
          <p:nvPr/>
        </p:nvSpPr>
        <p:spPr>
          <a:xfrm rot="994275">
            <a:off x="8922013" y="2007525"/>
            <a:ext cx="317671" cy="128337"/>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Left 29">
            <a:extLst>
              <a:ext uri="{FF2B5EF4-FFF2-40B4-BE49-F238E27FC236}">
                <a16:creationId xmlns:a16="http://schemas.microsoft.com/office/drawing/2014/main" id="{94CD2A50-7744-4BBD-BCB4-912D1A805F2D}"/>
              </a:ext>
            </a:extLst>
          </p:cNvPr>
          <p:cNvSpPr/>
          <p:nvPr/>
        </p:nvSpPr>
        <p:spPr>
          <a:xfrm rot="21170962">
            <a:off x="7599766" y="1893060"/>
            <a:ext cx="317671" cy="128337"/>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Left 30">
            <a:extLst>
              <a:ext uri="{FF2B5EF4-FFF2-40B4-BE49-F238E27FC236}">
                <a16:creationId xmlns:a16="http://schemas.microsoft.com/office/drawing/2014/main" id="{FCBB32CE-AF88-413F-9B05-CE56C4177D31}"/>
              </a:ext>
            </a:extLst>
          </p:cNvPr>
          <p:cNvSpPr/>
          <p:nvPr/>
        </p:nvSpPr>
        <p:spPr>
          <a:xfrm rot="21391275">
            <a:off x="6036436" y="1827028"/>
            <a:ext cx="317671" cy="128337"/>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Left 31">
            <a:extLst>
              <a:ext uri="{FF2B5EF4-FFF2-40B4-BE49-F238E27FC236}">
                <a16:creationId xmlns:a16="http://schemas.microsoft.com/office/drawing/2014/main" id="{165FBE89-7FFB-466D-8012-57BF3275F54B}"/>
              </a:ext>
            </a:extLst>
          </p:cNvPr>
          <p:cNvSpPr/>
          <p:nvPr/>
        </p:nvSpPr>
        <p:spPr>
          <a:xfrm rot="544334">
            <a:off x="6880386" y="1919113"/>
            <a:ext cx="317671" cy="128337"/>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Left 32">
            <a:extLst>
              <a:ext uri="{FF2B5EF4-FFF2-40B4-BE49-F238E27FC236}">
                <a16:creationId xmlns:a16="http://schemas.microsoft.com/office/drawing/2014/main" id="{71CF5D9A-AAE4-4F79-B23C-D3462FC2E15D}"/>
              </a:ext>
            </a:extLst>
          </p:cNvPr>
          <p:cNvSpPr/>
          <p:nvPr/>
        </p:nvSpPr>
        <p:spPr>
          <a:xfrm>
            <a:off x="8311015" y="1828892"/>
            <a:ext cx="317671" cy="128337"/>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Left 33">
            <a:extLst>
              <a:ext uri="{FF2B5EF4-FFF2-40B4-BE49-F238E27FC236}">
                <a16:creationId xmlns:a16="http://schemas.microsoft.com/office/drawing/2014/main" id="{16C18E72-38AA-419B-BC11-46507566AC68}"/>
              </a:ext>
            </a:extLst>
          </p:cNvPr>
          <p:cNvSpPr/>
          <p:nvPr/>
        </p:nvSpPr>
        <p:spPr>
          <a:xfrm rot="21391275">
            <a:off x="5355714" y="1893059"/>
            <a:ext cx="317671" cy="128337"/>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Left 34">
            <a:extLst>
              <a:ext uri="{FF2B5EF4-FFF2-40B4-BE49-F238E27FC236}">
                <a16:creationId xmlns:a16="http://schemas.microsoft.com/office/drawing/2014/main" id="{2BF698FC-5633-40B6-B04A-8663E8FC20D5}"/>
              </a:ext>
            </a:extLst>
          </p:cNvPr>
          <p:cNvSpPr/>
          <p:nvPr/>
        </p:nvSpPr>
        <p:spPr>
          <a:xfrm rot="16425117">
            <a:off x="4209468" y="3372606"/>
            <a:ext cx="317671" cy="128337"/>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Left 35">
            <a:extLst>
              <a:ext uri="{FF2B5EF4-FFF2-40B4-BE49-F238E27FC236}">
                <a16:creationId xmlns:a16="http://schemas.microsoft.com/office/drawing/2014/main" id="{44A045D5-1BD2-494D-8229-238CC3D84D2D}"/>
              </a:ext>
            </a:extLst>
          </p:cNvPr>
          <p:cNvSpPr/>
          <p:nvPr/>
        </p:nvSpPr>
        <p:spPr>
          <a:xfrm rot="21391275">
            <a:off x="4573783" y="3125105"/>
            <a:ext cx="317671" cy="128337"/>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Left 36">
            <a:extLst>
              <a:ext uri="{FF2B5EF4-FFF2-40B4-BE49-F238E27FC236}">
                <a16:creationId xmlns:a16="http://schemas.microsoft.com/office/drawing/2014/main" id="{0C172E56-61A8-4B0C-A2D0-CC2803683028}"/>
              </a:ext>
            </a:extLst>
          </p:cNvPr>
          <p:cNvSpPr/>
          <p:nvPr/>
        </p:nvSpPr>
        <p:spPr>
          <a:xfrm rot="16449766">
            <a:off x="4940223" y="2461427"/>
            <a:ext cx="317671" cy="128337"/>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Left 38">
            <a:extLst>
              <a:ext uri="{FF2B5EF4-FFF2-40B4-BE49-F238E27FC236}">
                <a16:creationId xmlns:a16="http://schemas.microsoft.com/office/drawing/2014/main" id="{88C16B8C-61FE-4D88-9844-B3F4B39A5B3D}"/>
              </a:ext>
            </a:extLst>
          </p:cNvPr>
          <p:cNvSpPr/>
          <p:nvPr/>
        </p:nvSpPr>
        <p:spPr>
          <a:xfrm rot="16200000">
            <a:off x="4824268" y="4401105"/>
            <a:ext cx="317671" cy="128337"/>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Left 39">
            <a:extLst>
              <a:ext uri="{FF2B5EF4-FFF2-40B4-BE49-F238E27FC236}">
                <a16:creationId xmlns:a16="http://schemas.microsoft.com/office/drawing/2014/main" id="{C75B49C9-AA4C-49B2-B78C-C8429E8BC7FD}"/>
              </a:ext>
            </a:extLst>
          </p:cNvPr>
          <p:cNvSpPr/>
          <p:nvPr/>
        </p:nvSpPr>
        <p:spPr>
          <a:xfrm rot="11051401">
            <a:off x="4640583" y="4141016"/>
            <a:ext cx="317671" cy="128337"/>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Left 40">
            <a:extLst>
              <a:ext uri="{FF2B5EF4-FFF2-40B4-BE49-F238E27FC236}">
                <a16:creationId xmlns:a16="http://schemas.microsoft.com/office/drawing/2014/main" id="{61A5AE4B-54E1-4C89-9374-0C7C9F1D5FD9}"/>
              </a:ext>
            </a:extLst>
          </p:cNvPr>
          <p:cNvSpPr/>
          <p:nvPr/>
        </p:nvSpPr>
        <p:spPr>
          <a:xfrm rot="20643954">
            <a:off x="4567422" y="4757617"/>
            <a:ext cx="317671" cy="12833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Left 41">
            <a:extLst>
              <a:ext uri="{FF2B5EF4-FFF2-40B4-BE49-F238E27FC236}">
                <a16:creationId xmlns:a16="http://schemas.microsoft.com/office/drawing/2014/main" id="{11559ED3-7980-4A20-9724-4AEE1A256655}"/>
              </a:ext>
            </a:extLst>
          </p:cNvPr>
          <p:cNvSpPr/>
          <p:nvPr/>
        </p:nvSpPr>
        <p:spPr>
          <a:xfrm rot="13360718">
            <a:off x="4995201" y="4846711"/>
            <a:ext cx="317671" cy="128337"/>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Left 42">
            <a:extLst>
              <a:ext uri="{FF2B5EF4-FFF2-40B4-BE49-F238E27FC236}">
                <a16:creationId xmlns:a16="http://schemas.microsoft.com/office/drawing/2014/main" id="{96C953A9-15BA-4F59-AA73-1AF3F80889CD}"/>
              </a:ext>
            </a:extLst>
          </p:cNvPr>
          <p:cNvSpPr/>
          <p:nvPr/>
        </p:nvSpPr>
        <p:spPr>
          <a:xfrm>
            <a:off x="7356034" y="684041"/>
            <a:ext cx="317671" cy="128337"/>
          </a:xfrm>
          <a:prstGeom prst="leftArrow">
            <a:avLst/>
          </a:prstGeom>
          <a:solidFill>
            <a:schemeClr val="tx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Left 43">
            <a:extLst>
              <a:ext uri="{FF2B5EF4-FFF2-40B4-BE49-F238E27FC236}">
                <a16:creationId xmlns:a16="http://schemas.microsoft.com/office/drawing/2014/main" id="{DB4BAE63-4B01-4723-AAC6-3CCB78B6FBC7}"/>
              </a:ext>
            </a:extLst>
          </p:cNvPr>
          <p:cNvSpPr/>
          <p:nvPr/>
        </p:nvSpPr>
        <p:spPr>
          <a:xfrm>
            <a:off x="8433085" y="653463"/>
            <a:ext cx="317671" cy="128337"/>
          </a:xfrm>
          <a:prstGeom prst="leftArrow">
            <a:avLst/>
          </a:prstGeom>
          <a:solidFill>
            <a:schemeClr val="tx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Left 44">
            <a:extLst>
              <a:ext uri="{FF2B5EF4-FFF2-40B4-BE49-F238E27FC236}">
                <a16:creationId xmlns:a16="http://schemas.microsoft.com/office/drawing/2014/main" id="{35D8EFD5-9F53-40AB-832B-9A7C665363E4}"/>
              </a:ext>
            </a:extLst>
          </p:cNvPr>
          <p:cNvSpPr/>
          <p:nvPr/>
        </p:nvSpPr>
        <p:spPr>
          <a:xfrm rot="16200000">
            <a:off x="3417436" y="1017595"/>
            <a:ext cx="317671" cy="128337"/>
          </a:xfrm>
          <a:prstGeom prst="leftArrow">
            <a:avLst/>
          </a:prstGeom>
          <a:solidFill>
            <a:schemeClr val="tx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Left 45">
            <a:extLst>
              <a:ext uri="{FF2B5EF4-FFF2-40B4-BE49-F238E27FC236}">
                <a16:creationId xmlns:a16="http://schemas.microsoft.com/office/drawing/2014/main" id="{652C51CA-45D4-40ED-AE4A-F3F107FDACD3}"/>
              </a:ext>
            </a:extLst>
          </p:cNvPr>
          <p:cNvSpPr/>
          <p:nvPr/>
        </p:nvSpPr>
        <p:spPr>
          <a:xfrm>
            <a:off x="6195271" y="684041"/>
            <a:ext cx="317671" cy="128337"/>
          </a:xfrm>
          <a:prstGeom prst="leftArrow">
            <a:avLst/>
          </a:prstGeom>
          <a:solidFill>
            <a:schemeClr val="tx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Left 46">
            <a:extLst>
              <a:ext uri="{FF2B5EF4-FFF2-40B4-BE49-F238E27FC236}">
                <a16:creationId xmlns:a16="http://schemas.microsoft.com/office/drawing/2014/main" id="{3D45E7CA-8807-46CE-B0BE-F6288CAEE763}"/>
              </a:ext>
            </a:extLst>
          </p:cNvPr>
          <p:cNvSpPr/>
          <p:nvPr/>
        </p:nvSpPr>
        <p:spPr>
          <a:xfrm>
            <a:off x="4940222" y="718023"/>
            <a:ext cx="317671" cy="128337"/>
          </a:xfrm>
          <a:prstGeom prst="leftArrow">
            <a:avLst/>
          </a:prstGeom>
          <a:solidFill>
            <a:schemeClr val="tx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Left 47">
            <a:extLst>
              <a:ext uri="{FF2B5EF4-FFF2-40B4-BE49-F238E27FC236}">
                <a16:creationId xmlns:a16="http://schemas.microsoft.com/office/drawing/2014/main" id="{D00C0215-BDE4-4FA4-9941-E77FA5813136}"/>
              </a:ext>
            </a:extLst>
          </p:cNvPr>
          <p:cNvSpPr/>
          <p:nvPr/>
        </p:nvSpPr>
        <p:spPr>
          <a:xfrm rot="5400000">
            <a:off x="3105326" y="619872"/>
            <a:ext cx="317671" cy="128337"/>
          </a:xfrm>
          <a:prstGeom prst="leftArrow">
            <a:avLst/>
          </a:prstGeom>
          <a:solidFill>
            <a:schemeClr val="tx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Left 48">
            <a:extLst>
              <a:ext uri="{FF2B5EF4-FFF2-40B4-BE49-F238E27FC236}">
                <a16:creationId xmlns:a16="http://schemas.microsoft.com/office/drawing/2014/main" id="{7E2C5EAD-AA40-4E74-BC2A-45C876BD4A38}"/>
              </a:ext>
            </a:extLst>
          </p:cNvPr>
          <p:cNvSpPr/>
          <p:nvPr/>
        </p:nvSpPr>
        <p:spPr>
          <a:xfrm rot="10239588">
            <a:off x="3520412" y="267110"/>
            <a:ext cx="317671" cy="128337"/>
          </a:xfrm>
          <a:prstGeom prst="leftArrow">
            <a:avLst/>
          </a:prstGeom>
          <a:solidFill>
            <a:schemeClr val="tx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row: Left 49">
            <a:extLst>
              <a:ext uri="{FF2B5EF4-FFF2-40B4-BE49-F238E27FC236}">
                <a16:creationId xmlns:a16="http://schemas.microsoft.com/office/drawing/2014/main" id="{8F6BB7E7-7309-4A19-B827-643D3BA80951}"/>
              </a:ext>
            </a:extLst>
          </p:cNvPr>
          <p:cNvSpPr/>
          <p:nvPr/>
        </p:nvSpPr>
        <p:spPr>
          <a:xfrm>
            <a:off x="3779459" y="766343"/>
            <a:ext cx="317671" cy="128337"/>
          </a:xfrm>
          <a:prstGeom prst="leftArrow">
            <a:avLst/>
          </a:prstGeom>
          <a:solidFill>
            <a:schemeClr val="tx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ultiplication Sign 50">
            <a:extLst>
              <a:ext uri="{FF2B5EF4-FFF2-40B4-BE49-F238E27FC236}">
                <a16:creationId xmlns:a16="http://schemas.microsoft.com/office/drawing/2014/main" id="{245604B2-3B97-4607-9F13-3ADCC31D4A2A}"/>
              </a:ext>
            </a:extLst>
          </p:cNvPr>
          <p:cNvSpPr/>
          <p:nvPr/>
        </p:nvSpPr>
        <p:spPr>
          <a:xfrm>
            <a:off x="2846420" y="153085"/>
            <a:ext cx="168442" cy="17819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ultiplication Sign 53">
            <a:extLst>
              <a:ext uri="{FF2B5EF4-FFF2-40B4-BE49-F238E27FC236}">
                <a16:creationId xmlns:a16="http://schemas.microsoft.com/office/drawing/2014/main" id="{3B2DCF4E-63F8-452A-9AEE-F3268485874F}"/>
              </a:ext>
            </a:extLst>
          </p:cNvPr>
          <p:cNvSpPr/>
          <p:nvPr/>
        </p:nvSpPr>
        <p:spPr>
          <a:xfrm>
            <a:off x="2780720" y="296217"/>
            <a:ext cx="168442" cy="17819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ultiplication Sign 54">
            <a:extLst>
              <a:ext uri="{FF2B5EF4-FFF2-40B4-BE49-F238E27FC236}">
                <a16:creationId xmlns:a16="http://schemas.microsoft.com/office/drawing/2014/main" id="{377FFE2B-4BC9-4CAC-8589-67F3376B1F5E}"/>
              </a:ext>
            </a:extLst>
          </p:cNvPr>
          <p:cNvSpPr/>
          <p:nvPr/>
        </p:nvSpPr>
        <p:spPr>
          <a:xfrm>
            <a:off x="2753720" y="452435"/>
            <a:ext cx="168442" cy="17819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ultiplication Sign 55">
            <a:extLst>
              <a:ext uri="{FF2B5EF4-FFF2-40B4-BE49-F238E27FC236}">
                <a16:creationId xmlns:a16="http://schemas.microsoft.com/office/drawing/2014/main" id="{0895316E-83AA-4CFA-AAF4-5430A06C352D}"/>
              </a:ext>
            </a:extLst>
          </p:cNvPr>
          <p:cNvSpPr/>
          <p:nvPr/>
        </p:nvSpPr>
        <p:spPr>
          <a:xfrm>
            <a:off x="2725165" y="589386"/>
            <a:ext cx="168442" cy="17819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ultiplication Sign 56">
            <a:extLst>
              <a:ext uri="{FF2B5EF4-FFF2-40B4-BE49-F238E27FC236}">
                <a16:creationId xmlns:a16="http://schemas.microsoft.com/office/drawing/2014/main" id="{59BF01C5-13E9-4B4B-B4FC-02F3E0195AD1}"/>
              </a:ext>
            </a:extLst>
          </p:cNvPr>
          <p:cNvSpPr/>
          <p:nvPr/>
        </p:nvSpPr>
        <p:spPr>
          <a:xfrm>
            <a:off x="103825" y="4339092"/>
            <a:ext cx="168442" cy="17819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ultiplication Sign 57">
            <a:extLst>
              <a:ext uri="{FF2B5EF4-FFF2-40B4-BE49-F238E27FC236}">
                <a16:creationId xmlns:a16="http://schemas.microsoft.com/office/drawing/2014/main" id="{1B802D87-8517-4FC2-A1B6-1C794521647A}"/>
              </a:ext>
            </a:extLst>
          </p:cNvPr>
          <p:cNvSpPr/>
          <p:nvPr/>
        </p:nvSpPr>
        <p:spPr>
          <a:xfrm>
            <a:off x="2720362" y="945620"/>
            <a:ext cx="168442" cy="17819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ultiplication Sign 58">
            <a:extLst>
              <a:ext uri="{FF2B5EF4-FFF2-40B4-BE49-F238E27FC236}">
                <a16:creationId xmlns:a16="http://schemas.microsoft.com/office/drawing/2014/main" id="{F4AAF059-05F4-430E-8A1F-1ED9B6A15E28}"/>
              </a:ext>
            </a:extLst>
          </p:cNvPr>
          <p:cNvSpPr/>
          <p:nvPr/>
        </p:nvSpPr>
        <p:spPr>
          <a:xfrm>
            <a:off x="2718444" y="726556"/>
            <a:ext cx="168442" cy="17819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ultiplication Sign 59">
            <a:extLst>
              <a:ext uri="{FF2B5EF4-FFF2-40B4-BE49-F238E27FC236}">
                <a16:creationId xmlns:a16="http://schemas.microsoft.com/office/drawing/2014/main" id="{29207279-74D5-4EEF-B21F-2A240C85235B}"/>
              </a:ext>
            </a:extLst>
          </p:cNvPr>
          <p:cNvSpPr/>
          <p:nvPr/>
        </p:nvSpPr>
        <p:spPr>
          <a:xfrm>
            <a:off x="194338" y="5028867"/>
            <a:ext cx="168442" cy="17819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ultiplication Sign 60">
            <a:extLst>
              <a:ext uri="{FF2B5EF4-FFF2-40B4-BE49-F238E27FC236}">
                <a16:creationId xmlns:a16="http://schemas.microsoft.com/office/drawing/2014/main" id="{050B1E25-7DAC-4A1D-981D-8545214B6BEC}"/>
              </a:ext>
            </a:extLst>
          </p:cNvPr>
          <p:cNvSpPr/>
          <p:nvPr/>
        </p:nvSpPr>
        <p:spPr>
          <a:xfrm>
            <a:off x="169721" y="4802406"/>
            <a:ext cx="168442" cy="17819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ultiplication Sign 61">
            <a:extLst>
              <a:ext uri="{FF2B5EF4-FFF2-40B4-BE49-F238E27FC236}">
                <a16:creationId xmlns:a16="http://schemas.microsoft.com/office/drawing/2014/main" id="{DE4DB5AB-C66C-4EAF-B288-B4A38499A7A0}"/>
              </a:ext>
            </a:extLst>
          </p:cNvPr>
          <p:cNvSpPr/>
          <p:nvPr/>
        </p:nvSpPr>
        <p:spPr>
          <a:xfrm>
            <a:off x="103825" y="4539874"/>
            <a:ext cx="168442" cy="17819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ultiplication Sign 62">
            <a:extLst>
              <a:ext uri="{FF2B5EF4-FFF2-40B4-BE49-F238E27FC236}">
                <a16:creationId xmlns:a16="http://schemas.microsoft.com/office/drawing/2014/main" id="{51907861-41E3-4982-9246-545AD7670FA8}"/>
              </a:ext>
            </a:extLst>
          </p:cNvPr>
          <p:cNvSpPr/>
          <p:nvPr/>
        </p:nvSpPr>
        <p:spPr>
          <a:xfrm>
            <a:off x="2725165" y="1158354"/>
            <a:ext cx="168442" cy="17819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ultiplication Sign 63">
            <a:extLst>
              <a:ext uri="{FF2B5EF4-FFF2-40B4-BE49-F238E27FC236}">
                <a16:creationId xmlns:a16="http://schemas.microsoft.com/office/drawing/2014/main" id="{62324B67-4ADF-4B80-839D-7C5C1960B19E}"/>
              </a:ext>
            </a:extLst>
          </p:cNvPr>
          <p:cNvSpPr/>
          <p:nvPr/>
        </p:nvSpPr>
        <p:spPr>
          <a:xfrm>
            <a:off x="2766972" y="1432810"/>
            <a:ext cx="168442" cy="17819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ultiplication Sign 64">
            <a:extLst>
              <a:ext uri="{FF2B5EF4-FFF2-40B4-BE49-F238E27FC236}">
                <a16:creationId xmlns:a16="http://schemas.microsoft.com/office/drawing/2014/main" id="{6164BA7B-991F-4FE7-A8B3-9F1B91F0DE06}"/>
              </a:ext>
            </a:extLst>
          </p:cNvPr>
          <p:cNvSpPr/>
          <p:nvPr/>
        </p:nvSpPr>
        <p:spPr>
          <a:xfrm>
            <a:off x="2797281" y="1664167"/>
            <a:ext cx="168442" cy="17819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ultiplication Sign 65">
            <a:extLst>
              <a:ext uri="{FF2B5EF4-FFF2-40B4-BE49-F238E27FC236}">
                <a16:creationId xmlns:a16="http://schemas.microsoft.com/office/drawing/2014/main" id="{B55DFE44-8D5E-439A-A841-42EFC1BE1AAB}"/>
              </a:ext>
            </a:extLst>
          </p:cNvPr>
          <p:cNvSpPr/>
          <p:nvPr/>
        </p:nvSpPr>
        <p:spPr>
          <a:xfrm>
            <a:off x="2841912" y="1945652"/>
            <a:ext cx="168442" cy="17819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5041ECB5-3485-48D3-B630-8D99D4D45CDC}"/>
              </a:ext>
            </a:extLst>
          </p:cNvPr>
          <p:cNvSpPr/>
          <p:nvPr/>
        </p:nvSpPr>
        <p:spPr>
          <a:xfrm rot="207718">
            <a:off x="2957606" y="940719"/>
            <a:ext cx="96234" cy="218740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CBD212E2-E39E-421F-9CD8-CE7DDC12A593}"/>
              </a:ext>
            </a:extLst>
          </p:cNvPr>
          <p:cNvSpPr/>
          <p:nvPr/>
        </p:nvSpPr>
        <p:spPr>
          <a:xfrm rot="16386884">
            <a:off x="1495868" y="1608298"/>
            <a:ext cx="83723" cy="285466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ED011B24-44A7-41EE-AEFD-907715AFEED0}"/>
              </a:ext>
            </a:extLst>
          </p:cNvPr>
          <p:cNvSpPr/>
          <p:nvPr/>
        </p:nvSpPr>
        <p:spPr>
          <a:xfrm rot="207718">
            <a:off x="91018" y="2918215"/>
            <a:ext cx="110672" cy="153538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A5737CDB-EB3B-40B1-8BC3-C77EF12F60BB}"/>
              </a:ext>
            </a:extLst>
          </p:cNvPr>
          <p:cNvSpPr txBox="1"/>
          <p:nvPr/>
        </p:nvSpPr>
        <p:spPr>
          <a:xfrm rot="167310">
            <a:off x="24743" y="243872"/>
            <a:ext cx="1147011"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200" b="1" dirty="0">
                <a:effectLst>
                  <a:outerShdw blurRad="38100" dist="38100" dir="2700000" algn="tl">
                    <a:srgbClr val="000000">
                      <a:alpha val="43137"/>
                    </a:srgbClr>
                  </a:outerShdw>
                </a:effectLst>
                <a:latin typeface="Maiandra GD" panose="020E0502030308020204" pitchFamily="34" charset="0"/>
              </a:rPr>
              <a:t>Reception for Families &amp; Friends</a:t>
            </a:r>
          </a:p>
        </p:txBody>
      </p:sp>
      <p:sp>
        <p:nvSpPr>
          <p:cNvPr id="71" name="TextBox 70">
            <a:extLst>
              <a:ext uri="{FF2B5EF4-FFF2-40B4-BE49-F238E27FC236}">
                <a16:creationId xmlns:a16="http://schemas.microsoft.com/office/drawing/2014/main" id="{E63BAED2-7F89-433C-82BB-4FC637E2E928}"/>
              </a:ext>
            </a:extLst>
          </p:cNvPr>
          <p:cNvSpPr txBox="1"/>
          <p:nvPr/>
        </p:nvSpPr>
        <p:spPr>
          <a:xfrm rot="16200000">
            <a:off x="-332973" y="1992159"/>
            <a:ext cx="1147011"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200" b="1" dirty="0">
                <a:effectLst>
                  <a:outerShdw blurRad="38100" dist="38100" dir="2700000" algn="tl">
                    <a:srgbClr val="000000">
                      <a:alpha val="43137"/>
                    </a:srgbClr>
                  </a:outerShdw>
                </a:effectLst>
                <a:latin typeface="Maiandra GD" panose="020E0502030308020204" pitchFamily="34" charset="0"/>
              </a:rPr>
              <a:t>Municipal Police Station</a:t>
            </a:r>
          </a:p>
        </p:txBody>
      </p:sp>
      <p:sp>
        <p:nvSpPr>
          <p:cNvPr id="72" name="TextBox 71">
            <a:extLst>
              <a:ext uri="{FF2B5EF4-FFF2-40B4-BE49-F238E27FC236}">
                <a16:creationId xmlns:a16="http://schemas.microsoft.com/office/drawing/2014/main" id="{2BF99881-65AC-4116-B6F1-39C4AE14BB2B}"/>
              </a:ext>
            </a:extLst>
          </p:cNvPr>
          <p:cNvSpPr txBox="1"/>
          <p:nvPr/>
        </p:nvSpPr>
        <p:spPr>
          <a:xfrm rot="253108">
            <a:off x="920339" y="2169873"/>
            <a:ext cx="1147011" cy="27699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200" b="1" dirty="0">
                <a:effectLst>
                  <a:outerShdw blurRad="38100" dist="38100" dir="2700000" algn="tl">
                    <a:srgbClr val="000000">
                      <a:alpha val="43137"/>
                    </a:srgbClr>
                  </a:outerShdw>
                </a:effectLst>
                <a:latin typeface="Maiandra GD" panose="020E0502030308020204" pitchFamily="34" charset="0"/>
              </a:rPr>
              <a:t>Press</a:t>
            </a:r>
          </a:p>
        </p:txBody>
      </p:sp>
    </p:spTree>
    <p:extLst>
      <p:ext uri="{BB962C8B-B14F-4D97-AF65-F5344CB8AC3E}">
        <p14:creationId xmlns:p14="http://schemas.microsoft.com/office/powerpoint/2010/main" val="3544914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TotalTime>
  <Words>1877</Words>
  <Application>Microsoft Office PowerPoint</Application>
  <PresentationFormat>Widescreen</PresentationFormat>
  <Paragraphs>221</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Aharoni</vt:lpstr>
      <vt:lpstr>Arial</vt:lpstr>
      <vt:lpstr>Calibri</vt:lpstr>
      <vt:lpstr>Calibri Light</vt:lpstr>
      <vt:lpstr>Maiandra GD</vt:lpstr>
      <vt:lpstr>Tw Cen MT</vt:lpstr>
      <vt:lpstr>Office Theme</vt:lpstr>
      <vt:lpstr>THE CARIBBEAN FANTASY</vt:lpstr>
      <vt:lpstr>Overview The Marine Transportation System (MTS) in the  Port of San Juan </vt:lpstr>
      <vt:lpstr>Situation </vt:lpstr>
      <vt:lpstr>Category of MTSRP: Constrained by Response Operations </vt:lpstr>
      <vt:lpstr>Caribbean Fantasy - Top Priorities for the First 24 Hours</vt:lpstr>
      <vt:lpstr>Caribbean Fantasy “Best Response” Goals </vt:lpstr>
      <vt:lpstr>Caribbean Fantasy – ‘Best Response’ Action</vt:lpstr>
      <vt:lpstr>Caribbean Fantasy – ‘Best Response’ Action</vt:lpstr>
      <vt:lpstr>PowerPoint Presentation</vt:lpstr>
      <vt:lpstr>What if it was an International Act – TSI?</vt:lpstr>
      <vt:lpstr>Long Term Recovery Plan</vt:lpstr>
      <vt:lpstr>Summary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johnson</dc:creator>
  <cp:lastModifiedBy>Kirk Johnson</cp:lastModifiedBy>
  <cp:revision>39</cp:revision>
  <dcterms:created xsi:type="dcterms:W3CDTF">2021-05-11T01:11:50Z</dcterms:created>
  <dcterms:modified xsi:type="dcterms:W3CDTF">2021-05-13T23:31:56Z</dcterms:modified>
</cp:coreProperties>
</file>