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wav" ContentType="audio/wav"/>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0" r:id="rId5"/>
    <p:sldMasterId id="2147483722" r:id="rId6"/>
  </p:sldMasterIdLst>
  <p:notesMasterIdLst>
    <p:notesMasterId r:id="rId53"/>
  </p:notesMasterIdLst>
  <p:sldIdLst>
    <p:sldId id="257" r:id="rId7"/>
    <p:sldId id="359" r:id="rId8"/>
    <p:sldId id="343" r:id="rId9"/>
    <p:sldId id="261" r:id="rId10"/>
    <p:sldId id="262" r:id="rId11"/>
    <p:sldId id="263" r:id="rId12"/>
    <p:sldId id="309" r:id="rId13"/>
    <p:sldId id="310" r:id="rId14"/>
    <p:sldId id="311" r:id="rId15"/>
    <p:sldId id="312" r:id="rId16"/>
    <p:sldId id="313" r:id="rId17"/>
    <p:sldId id="282" r:id="rId18"/>
    <p:sldId id="283" r:id="rId19"/>
    <p:sldId id="284" r:id="rId20"/>
    <p:sldId id="324" r:id="rId21"/>
    <p:sldId id="323" r:id="rId22"/>
    <p:sldId id="318" r:id="rId23"/>
    <p:sldId id="320" r:id="rId24"/>
    <p:sldId id="322" r:id="rId25"/>
    <p:sldId id="321" r:id="rId26"/>
    <p:sldId id="326" r:id="rId27"/>
    <p:sldId id="327" r:id="rId28"/>
    <p:sldId id="328" r:id="rId29"/>
    <p:sldId id="308" r:id="rId30"/>
    <p:sldId id="335" r:id="rId31"/>
    <p:sldId id="333" r:id="rId32"/>
    <p:sldId id="329" r:id="rId33"/>
    <p:sldId id="332" r:id="rId34"/>
    <p:sldId id="330" r:id="rId35"/>
    <p:sldId id="331" r:id="rId36"/>
    <p:sldId id="315" r:id="rId37"/>
    <p:sldId id="317" r:id="rId38"/>
    <p:sldId id="316" r:id="rId39"/>
    <p:sldId id="337" r:id="rId40"/>
    <p:sldId id="912" r:id="rId41"/>
    <p:sldId id="914" r:id="rId42"/>
    <p:sldId id="889" r:id="rId43"/>
    <p:sldId id="338" r:id="rId44"/>
    <p:sldId id="339" r:id="rId45"/>
    <p:sldId id="344" r:id="rId46"/>
    <p:sldId id="286" r:id="rId47"/>
    <p:sldId id="287" r:id="rId48"/>
    <p:sldId id="346" r:id="rId49"/>
    <p:sldId id="347" r:id="rId50"/>
    <p:sldId id="290" r:id="rId51"/>
    <p:sldId id="302" r:id="rId52"/>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6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ustomXml" Target="../customXml/item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US" sz="1200">
                <a:solidFill>
                  <a:schemeClr val="dk1"/>
                </a:solidFill>
                <a:latin typeface="+mn-lt"/>
                <a:ea typeface="+mn-ea"/>
                <a:cs typeface="+mn-cs"/>
              </a:rPr>
              <a:t>Destino Intrazona/Extrazona - Año</a:t>
            </a:r>
            <a:r>
              <a:rPr lang="en-US" sz="1200" baseline="0">
                <a:solidFill>
                  <a:schemeClr val="dk1"/>
                </a:solidFill>
                <a:latin typeface="+mn-lt"/>
                <a:ea typeface="+mn-ea"/>
                <a:cs typeface="+mn-cs"/>
              </a:rPr>
              <a:t> 2020 (al 31 dic) -</a:t>
            </a:r>
            <a:r>
              <a:rPr lang="en-US" sz="1200">
                <a:solidFill>
                  <a:schemeClr val="dk1"/>
                </a:solidFill>
                <a:latin typeface="+mn-lt"/>
                <a:ea typeface="+mn-ea"/>
                <a:cs typeface="+mn-cs"/>
              </a:rPr>
              <a:t>Transporte acuático - Tonelada</a:t>
            </a:r>
            <a:endParaRPr lang="en-US" sz="1200"/>
          </a:p>
        </c:rich>
      </c:tx>
      <c:layout>
        <c:manualLayout>
          <c:xMode val="edge"/>
          <c:yMode val="edge"/>
          <c:x val="1.0340243310818375E-2"/>
          <c:y val="4.3578292667492335E-3"/>
        </c:manualLayout>
      </c:layout>
      <c:overlay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s-PY"/>
        </a:p>
      </c:txPr>
    </c:title>
    <c:autoTitleDeleted val="0"/>
    <c:plotArea>
      <c:layout>
        <c:manualLayout>
          <c:layoutTarget val="inner"/>
          <c:xMode val="edge"/>
          <c:yMode val="edge"/>
          <c:x val="0.11504471116169721"/>
          <c:y val="0.17594718714121699"/>
          <c:w val="0.87310694760607532"/>
          <c:h val="0.49281620365766565"/>
        </c:manualLayout>
      </c:layout>
      <c:barChart>
        <c:barDir val="col"/>
        <c:grouping val="clustered"/>
        <c:varyColors val="0"/>
        <c:ser>
          <c:idx val="0"/>
          <c:order val="0"/>
          <c:tx>
            <c:strRef>
              <c:f>DESTINO_2020!$A$15</c:f>
              <c:strCache>
                <c:ptCount val="1"/>
                <c:pt idx="0">
                  <c:v>Intrazona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DESTINO_2020!$B$14:$M$14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DESTINO_2020!$B$15:$M$15</c:f>
              <c:numCache>
                <c:formatCode>#,##0</c:formatCode>
                <c:ptCount val="12"/>
                <c:pt idx="0">
                  <c:v>544810.68239999982</c:v>
                </c:pt>
                <c:pt idx="1">
                  <c:v>1250185.2680000002</c:v>
                </c:pt>
                <c:pt idx="2">
                  <c:v>942828.43199999991</c:v>
                </c:pt>
                <c:pt idx="3">
                  <c:v>757418.10550000006</c:v>
                </c:pt>
                <c:pt idx="4">
                  <c:v>737100.51400000008</c:v>
                </c:pt>
                <c:pt idx="5">
                  <c:v>961067.07699999993</c:v>
                </c:pt>
                <c:pt idx="6">
                  <c:v>1043883.5222900002</c:v>
                </c:pt>
                <c:pt idx="7">
                  <c:v>743611.74800000014</c:v>
                </c:pt>
                <c:pt idx="8">
                  <c:v>763734.10704999999</c:v>
                </c:pt>
                <c:pt idx="9">
                  <c:v>702879.81729300006</c:v>
                </c:pt>
                <c:pt idx="10">
                  <c:v>604580.83703200007</c:v>
                </c:pt>
                <c:pt idx="11">
                  <c:v>357833.81400000001</c:v>
                </c:pt>
              </c:numCache>
            </c:numRef>
          </c:val>
          <c:extLst>
            <c:ext xmlns:c16="http://schemas.microsoft.com/office/drawing/2014/chart" uri="{C3380CC4-5D6E-409C-BE32-E72D297353CC}">
              <c16:uniqueId val="{00000000-D2D0-46FC-B69A-DD34043102FC}"/>
            </c:ext>
          </c:extLst>
        </c:ser>
        <c:ser>
          <c:idx val="1"/>
          <c:order val="1"/>
          <c:tx>
            <c:strRef>
              <c:f>DESTINO_2020!$A$16</c:f>
              <c:strCache>
                <c:ptCount val="1"/>
                <c:pt idx="0">
                  <c:v>Extrazona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DESTINO_2020!$B$14:$M$14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DESTINO_2020!$B$16:$M$16</c:f>
              <c:numCache>
                <c:formatCode>#,##0</c:formatCode>
                <c:ptCount val="12"/>
                <c:pt idx="0">
                  <c:v>154627.95958000002</c:v>
                </c:pt>
                <c:pt idx="1">
                  <c:v>101169.70437999998</c:v>
                </c:pt>
                <c:pt idx="2">
                  <c:v>87685.869089999993</c:v>
                </c:pt>
                <c:pt idx="3">
                  <c:v>123420.15023300001</c:v>
                </c:pt>
                <c:pt idx="4">
                  <c:v>146146.16254499997</c:v>
                </c:pt>
                <c:pt idx="5">
                  <c:v>205848.42377000005</c:v>
                </c:pt>
                <c:pt idx="6">
                  <c:v>182737.14583499992</c:v>
                </c:pt>
                <c:pt idx="7">
                  <c:v>103354.02058000001</c:v>
                </c:pt>
                <c:pt idx="8">
                  <c:v>200992.5211700002</c:v>
                </c:pt>
                <c:pt idx="9">
                  <c:v>144899.1903799999</c:v>
                </c:pt>
                <c:pt idx="10">
                  <c:v>122969.86942999999</c:v>
                </c:pt>
                <c:pt idx="11">
                  <c:v>27953.971000000005</c:v>
                </c:pt>
              </c:numCache>
            </c:numRef>
          </c:val>
          <c:extLst>
            <c:ext xmlns:c16="http://schemas.microsoft.com/office/drawing/2014/chart" uri="{C3380CC4-5D6E-409C-BE32-E72D297353CC}">
              <c16:uniqueId val="{00000001-D2D0-46FC-B69A-DD34043102FC}"/>
            </c:ext>
          </c:extLst>
        </c:ser>
        <c:dLbls>
          <c:dLblPos val="outEnd"/>
          <c:showLegendKey val="0"/>
          <c:showVal val="1"/>
          <c:showCatName val="0"/>
          <c:showSerName val="0"/>
          <c:showPercent val="0"/>
          <c:showBubbleSize val="0"/>
        </c:dLbls>
        <c:gapWidth val="100"/>
        <c:axId val="499748968"/>
        <c:axId val="499742408"/>
      </c:barChart>
      <c:catAx>
        <c:axId val="499748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dk1"/>
                </a:solidFill>
                <a:latin typeface="+mn-lt"/>
                <a:ea typeface="+mn-ea"/>
                <a:cs typeface="+mn-cs"/>
              </a:defRPr>
            </a:pPr>
            <a:endParaRPr lang="es-PY"/>
          </a:p>
        </c:txPr>
        <c:crossAx val="499742408"/>
        <c:crosses val="autoZero"/>
        <c:auto val="1"/>
        <c:lblAlgn val="ctr"/>
        <c:lblOffset val="100"/>
        <c:noMultiLvlLbl val="0"/>
      </c:catAx>
      <c:valAx>
        <c:axId val="499742408"/>
        <c:scaling>
          <c:orientation val="minMax"/>
        </c:scaling>
        <c:delete val="1"/>
        <c:axPos val="l"/>
        <c:numFmt formatCode="#,##0" sourceLinked="1"/>
        <c:majorTickMark val="none"/>
        <c:minorTickMark val="none"/>
        <c:tickLblPos val="nextTo"/>
        <c:crossAx val="499748968"/>
        <c:crosses val="autoZero"/>
        <c:crossBetween val="between"/>
      </c:valAx>
      <c:dTable>
        <c:showHorzBorder val="1"/>
        <c:showVertBorder val="1"/>
        <c:showOutline val="1"/>
        <c:showKeys val="1"/>
        <c:spPr>
          <a:noFill/>
          <a:ln w="12700" cap="rnd" cmpd="sng" algn="ctr">
            <a:solidFill>
              <a:schemeClr val="tx1">
                <a:alpha val="52000"/>
              </a:schemeClr>
            </a:solidFill>
            <a:round/>
          </a:ln>
          <a:effectLst/>
        </c:spPr>
        <c:txPr>
          <a:bodyPr rot="0" spcFirstLastPara="1" vertOverflow="ellipsis" vert="horz" wrap="square" anchor="ctr" anchorCtr="1"/>
          <a:lstStyle/>
          <a:p>
            <a:pPr rtl="0">
              <a:defRPr sz="1050" b="1" i="0" u="none" strike="noStrike" kern="1200" baseline="0">
                <a:solidFill>
                  <a:schemeClr val="dk1"/>
                </a:solidFill>
                <a:latin typeface="+mn-lt"/>
                <a:ea typeface="+mn-ea"/>
                <a:cs typeface="+mn-cs"/>
              </a:defRPr>
            </a:pPr>
            <a:endParaRPr lang="es-PY"/>
          </a:p>
        </c:txPr>
      </c:dTable>
      <c:spPr>
        <a:noFill/>
        <a:ln>
          <a:noFill/>
        </a:ln>
        <a:effectLst/>
      </c:spPr>
    </c:plotArea>
    <c:plotVisOnly val="1"/>
    <c:dispBlanksAs val="gap"/>
    <c:showDLblsOverMax val="0"/>
  </c:chart>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tx1"/>
      </a:solidFill>
      <a:prstDash val="solid"/>
      <a:round/>
    </a:ln>
    <a:effectLst>
      <a:outerShdw blurRad="40000" dist="20000" dir="5400000" rotWithShape="0">
        <a:srgbClr val="000000">
          <a:alpha val="38000"/>
        </a:srgbClr>
      </a:outerShdw>
    </a:effectLst>
    <a:scene3d>
      <a:camera prst="orthographicFront"/>
      <a:lightRig rig="threePt" dir="t"/>
    </a:scene3d>
    <a:sp3d>
      <a:bevelT w="165100" prst="coolSlant"/>
    </a:sp3d>
  </c:spPr>
  <c:txPr>
    <a:bodyPr/>
    <a:lstStyle/>
    <a:p>
      <a:pPr>
        <a:defRPr>
          <a:solidFill>
            <a:schemeClr val="dk1"/>
          </a:solidFill>
          <a:latin typeface="+mn-lt"/>
          <a:ea typeface="+mn-ea"/>
          <a:cs typeface="+mn-cs"/>
        </a:defRPr>
      </a:pPr>
      <a:endParaRPr lang="es-PY"/>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US" sz="1200">
                <a:solidFill>
                  <a:schemeClr val="dk1"/>
                </a:solidFill>
                <a:latin typeface="+mn-lt"/>
                <a:ea typeface="+mn-ea"/>
                <a:cs typeface="+mn-cs"/>
              </a:rPr>
              <a:t>Origen Intrazona/Extrazona - Año</a:t>
            </a:r>
            <a:r>
              <a:rPr lang="en-US" sz="1200" baseline="0">
                <a:solidFill>
                  <a:schemeClr val="dk1"/>
                </a:solidFill>
                <a:latin typeface="+mn-lt"/>
                <a:ea typeface="+mn-ea"/>
                <a:cs typeface="+mn-cs"/>
              </a:rPr>
              <a:t> 2020 (al 31 diciembre) -</a:t>
            </a:r>
            <a:r>
              <a:rPr lang="en-US" sz="1200">
                <a:solidFill>
                  <a:schemeClr val="dk1"/>
                </a:solidFill>
                <a:latin typeface="+mn-lt"/>
                <a:ea typeface="+mn-ea"/>
                <a:cs typeface="+mn-cs"/>
              </a:rPr>
              <a:t>Transporte acuático - Tonelada</a:t>
            </a:r>
            <a:endParaRPr lang="en-US" sz="1200"/>
          </a:p>
        </c:rich>
      </c:tx>
      <c:layout>
        <c:manualLayout>
          <c:xMode val="edge"/>
          <c:yMode val="edge"/>
          <c:x val="1.18212848619398E-2"/>
          <c:y val="2.7319986844760464E-2"/>
        </c:manualLayout>
      </c:layout>
      <c:overlay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s-PY"/>
        </a:p>
      </c:txPr>
    </c:title>
    <c:autoTitleDeleted val="0"/>
    <c:plotArea>
      <c:layout/>
      <c:barChart>
        <c:barDir val="col"/>
        <c:grouping val="clustered"/>
        <c:varyColors val="0"/>
        <c:ser>
          <c:idx val="0"/>
          <c:order val="0"/>
          <c:tx>
            <c:strRef>
              <c:f>'[IMPORT_AÑO 2020 (al 31 diciembre)_CAFYM_c (1).xlsx]ORIGEN'!$B$15</c:f>
              <c:strCache>
                <c:ptCount val="1"/>
                <c:pt idx="0">
                  <c:v>Extrazona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'[IMPORT_AÑO 2020 (al 31 diciembre)_CAFYM_c (1).xlsx]ORIGEN'!$C$14:$N$14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'[IMPORT_AÑO 2020 (al 31 diciembre)_CAFYM_c (1).xlsx]ORIGEN'!$C$15:$N$15</c:f>
              <c:numCache>
                <c:formatCode>#,##0</c:formatCode>
                <c:ptCount val="12"/>
                <c:pt idx="0">
                  <c:v>144439.74934899993</c:v>
                </c:pt>
                <c:pt idx="1">
                  <c:v>203928.87239100001</c:v>
                </c:pt>
                <c:pt idx="2">
                  <c:v>192644.34851699989</c:v>
                </c:pt>
                <c:pt idx="3">
                  <c:v>99359.763003999949</c:v>
                </c:pt>
                <c:pt idx="4">
                  <c:v>138273.40703300011</c:v>
                </c:pt>
                <c:pt idx="5">
                  <c:v>252921.88042399997</c:v>
                </c:pt>
                <c:pt idx="6">
                  <c:v>230878.79869599981</c:v>
                </c:pt>
                <c:pt idx="7">
                  <c:v>285382.53235399997</c:v>
                </c:pt>
                <c:pt idx="8">
                  <c:v>219618.78058799999</c:v>
                </c:pt>
                <c:pt idx="9">
                  <c:v>176590.98950299999</c:v>
                </c:pt>
                <c:pt idx="10">
                  <c:v>194075.152068</c:v>
                </c:pt>
                <c:pt idx="11">
                  <c:v>211184.54729099997</c:v>
                </c:pt>
              </c:numCache>
            </c:numRef>
          </c:val>
          <c:extLst>
            <c:ext xmlns:c16="http://schemas.microsoft.com/office/drawing/2014/chart" uri="{C3380CC4-5D6E-409C-BE32-E72D297353CC}">
              <c16:uniqueId val="{00000000-EEE4-4FB8-9AC8-E7411B0B483C}"/>
            </c:ext>
          </c:extLst>
        </c:ser>
        <c:ser>
          <c:idx val="1"/>
          <c:order val="1"/>
          <c:tx>
            <c:strRef>
              <c:f>'[IMPORT_AÑO 2020 (al 31 diciembre)_CAFYM_c (1).xlsx]ORIGEN'!$B$16</c:f>
              <c:strCache>
                <c:ptCount val="1"/>
                <c:pt idx="0">
                  <c:v>Intrazona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'[IMPORT_AÑO 2020 (al 31 diciembre)_CAFYM_c (1).xlsx]ORIGEN'!$C$14:$N$14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'[IMPORT_AÑO 2020 (al 31 diciembre)_CAFYM_c (1).xlsx]ORIGEN'!$C$16:$N$16</c:f>
              <c:numCache>
                <c:formatCode>#,##0</c:formatCode>
                <c:ptCount val="12"/>
                <c:pt idx="0">
                  <c:v>121472.18776</c:v>
                </c:pt>
                <c:pt idx="1">
                  <c:v>119948.92805000003</c:v>
                </c:pt>
                <c:pt idx="2">
                  <c:v>126718.63354999998</c:v>
                </c:pt>
                <c:pt idx="3">
                  <c:v>58398.233480000003</c:v>
                </c:pt>
                <c:pt idx="4">
                  <c:v>134732.542277</c:v>
                </c:pt>
                <c:pt idx="5">
                  <c:v>145987.712401</c:v>
                </c:pt>
                <c:pt idx="6">
                  <c:v>110103.97593999999</c:v>
                </c:pt>
                <c:pt idx="7">
                  <c:v>158868.72545099995</c:v>
                </c:pt>
                <c:pt idx="8">
                  <c:v>125314.00001099998</c:v>
                </c:pt>
                <c:pt idx="9">
                  <c:v>101440.58995899999</c:v>
                </c:pt>
                <c:pt idx="10">
                  <c:v>96272.909090000016</c:v>
                </c:pt>
                <c:pt idx="11">
                  <c:v>169853.50595699993</c:v>
                </c:pt>
              </c:numCache>
            </c:numRef>
          </c:val>
          <c:extLst>
            <c:ext xmlns:c16="http://schemas.microsoft.com/office/drawing/2014/chart" uri="{C3380CC4-5D6E-409C-BE32-E72D297353CC}">
              <c16:uniqueId val="{00000001-EEE4-4FB8-9AC8-E7411B0B483C}"/>
            </c:ext>
          </c:extLst>
        </c:ser>
        <c:dLbls>
          <c:dLblPos val="outEnd"/>
          <c:showLegendKey val="0"/>
          <c:showVal val="1"/>
          <c:showCatName val="0"/>
          <c:showSerName val="0"/>
          <c:showPercent val="0"/>
          <c:showBubbleSize val="0"/>
        </c:dLbls>
        <c:gapWidth val="100"/>
        <c:axId val="499748968"/>
        <c:axId val="499742408"/>
      </c:barChart>
      <c:catAx>
        <c:axId val="499748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dk1"/>
                </a:solidFill>
                <a:latin typeface="+mn-lt"/>
                <a:ea typeface="+mn-ea"/>
                <a:cs typeface="+mn-cs"/>
              </a:defRPr>
            </a:pPr>
            <a:endParaRPr lang="es-PY"/>
          </a:p>
        </c:txPr>
        <c:crossAx val="499742408"/>
        <c:crosses val="autoZero"/>
        <c:auto val="1"/>
        <c:lblAlgn val="ctr"/>
        <c:lblOffset val="100"/>
        <c:noMultiLvlLbl val="0"/>
      </c:catAx>
      <c:valAx>
        <c:axId val="499742408"/>
        <c:scaling>
          <c:orientation val="minMax"/>
        </c:scaling>
        <c:delete val="1"/>
        <c:axPos val="l"/>
        <c:numFmt formatCode="#,##0" sourceLinked="1"/>
        <c:majorTickMark val="none"/>
        <c:minorTickMark val="none"/>
        <c:tickLblPos val="nextTo"/>
        <c:crossAx val="499748968"/>
        <c:crosses val="autoZero"/>
        <c:crossBetween val="between"/>
      </c:valAx>
      <c:dTable>
        <c:showHorzBorder val="1"/>
        <c:showVertBorder val="1"/>
        <c:showOutline val="1"/>
        <c:showKeys val="1"/>
        <c:spPr>
          <a:noFill/>
          <a:ln w="12700" cap="rnd" cmpd="sng" algn="ctr">
            <a:solidFill>
              <a:schemeClr val="tx1">
                <a:alpha val="52000"/>
              </a:schemeClr>
            </a:solidFill>
            <a:round/>
          </a:ln>
          <a:effectLst/>
        </c:spPr>
        <c:txPr>
          <a:bodyPr rot="0" spcFirstLastPara="1" vertOverflow="ellipsis" vert="horz" wrap="square" anchor="ctr" anchorCtr="1"/>
          <a:lstStyle/>
          <a:p>
            <a:pPr rtl="0">
              <a:defRPr sz="1050" b="1" i="0" u="none" strike="noStrike" kern="1200" baseline="0">
                <a:solidFill>
                  <a:schemeClr val="dk1"/>
                </a:solidFill>
                <a:latin typeface="+mn-lt"/>
                <a:ea typeface="+mn-ea"/>
                <a:cs typeface="+mn-cs"/>
              </a:defRPr>
            </a:pPr>
            <a:endParaRPr lang="es-PY"/>
          </a:p>
        </c:txPr>
      </c:dTable>
      <c:spPr>
        <a:noFill/>
        <a:ln>
          <a:noFill/>
        </a:ln>
        <a:effectLst/>
      </c:spPr>
    </c:plotArea>
    <c:plotVisOnly val="1"/>
    <c:dispBlanksAs val="gap"/>
    <c:showDLblsOverMax val="0"/>
  </c:chart>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tx1"/>
      </a:solidFill>
      <a:prstDash val="solid"/>
      <a:round/>
    </a:ln>
    <a:effectLst>
      <a:outerShdw blurRad="40000" dist="20000" dir="5400000" rotWithShape="0">
        <a:srgbClr val="000000">
          <a:alpha val="38000"/>
        </a:srgbClr>
      </a:outerShdw>
    </a:effectLst>
    <a:scene3d>
      <a:camera prst="orthographicFront"/>
      <a:lightRig rig="threePt" dir="t"/>
    </a:scene3d>
    <a:sp3d>
      <a:bevelT w="165100" prst="coolSlant"/>
    </a:sp3d>
  </c:spPr>
  <c:txPr>
    <a:bodyPr/>
    <a:lstStyle/>
    <a:p>
      <a:pPr>
        <a:defRPr>
          <a:solidFill>
            <a:schemeClr val="dk1"/>
          </a:solidFill>
          <a:latin typeface="+mn-lt"/>
          <a:ea typeface="+mn-ea"/>
          <a:cs typeface="+mn-cs"/>
        </a:defRPr>
      </a:pPr>
      <a:endParaRPr lang="es-PY"/>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US" sz="1200">
                <a:solidFill>
                  <a:schemeClr val="dk1"/>
                </a:solidFill>
                <a:latin typeface="+mn-lt"/>
                <a:ea typeface="+mn-ea"/>
                <a:cs typeface="+mn-cs"/>
              </a:rPr>
              <a:t>Origen Intrazona/Extrazona - Año</a:t>
            </a:r>
            <a:r>
              <a:rPr lang="en-US" sz="1200" baseline="0">
                <a:solidFill>
                  <a:schemeClr val="dk1"/>
                </a:solidFill>
                <a:latin typeface="+mn-lt"/>
                <a:ea typeface="+mn-ea"/>
                <a:cs typeface="+mn-cs"/>
              </a:rPr>
              <a:t> 2021 (al 31 diciembre) -</a:t>
            </a:r>
            <a:r>
              <a:rPr lang="en-US" sz="1200">
                <a:solidFill>
                  <a:schemeClr val="dk1"/>
                </a:solidFill>
                <a:latin typeface="+mn-lt"/>
                <a:ea typeface="+mn-ea"/>
                <a:cs typeface="+mn-cs"/>
              </a:rPr>
              <a:t>Transporte acuático - Tonelada</a:t>
            </a:r>
            <a:endParaRPr lang="en-US" sz="1200"/>
          </a:p>
        </c:rich>
      </c:tx>
      <c:layout>
        <c:manualLayout>
          <c:xMode val="edge"/>
          <c:yMode val="edge"/>
          <c:x val="1.18212848619398E-2"/>
          <c:y val="2.7319986844760464E-2"/>
        </c:manualLayout>
      </c:layout>
      <c:overlay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s-PY"/>
        </a:p>
      </c:txPr>
    </c:title>
    <c:autoTitleDeleted val="0"/>
    <c:plotArea>
      <c:layout>
        <c:manualLayout>
          <c:layoutTarget val="inner"/>
          <c:xMode val="edge"/>
          <c:yMode val="edge"/>
          <c:x val="0.14661014487548527"/>
          <c:y val="0.12407679933351419"/>
          <c:w val="0.84430374729688296"/>
          <c:h val="0.69250039051902035"/>
        </c:manualLayout>
      </c:layout>
      <c:barChart>
        <c:barDir val="col"/>
        <c:grouping val="clustered"/>
        <c:varyColors val="0"/>
        <c:ser>
          <c:idx val="0"/>
          <c:order val="0"/>
          <c:tx>
            <c:strRef>
              <c:f>ORIGEN!$B$15</c:f>
              <c:strCache>
                <c:ptCount val="1"/>
                <c:pt idx="0">
                  <c:v>Extrazona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ORIGEN!$C$14:$N$14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ORIGEN!$C$15:$N$15</c:f>
              <c:numCache>
                <c:formatCode>#,##0</c:formatCode>
                <c:ptCount val="12"/>
                <c:pt idx="0">
                  <c:v>197835.43144200012</c:v>
                </c:pt>
                <c:pt idx="1">
                  <c:v>246032.09708799998</c:v>
                </c:pt>
                <c:pt idx="2">
                  <c:v>196579.00086300005</c:v>
                </c:pt>
                <c:pt idx="3">
                  <c:v>206452.26264099983</c:v>
                </c:pt>
                <c:pt idx="4">
                  <c:v>186769.03812799993</c:v>
                </c:pt>
                <c:pt idx="5">
                  <c:v>223988.17992900012</c:v>
                </c:pt>
                <c:pt idx="6">
                  <c:v>224149.14603100007</c:v>
                </c:pt>
                <c:pt idx="7">
                  <c:v>247620.57013900008</c:v>
                </c:pt>
                <c:pt idx="8">
                  <c:v>207709.63389399994</c:v>
                </c:pt>
                <c:pt idx="9">
                  <c:v>205351.567954</c:v>
                </c:pt>
                <c:pt idx="10">
                  <c:v>246528.75337300016</c:v>
                </c:pt>
                <c:pt idx="11">
                  <c:v>250111.05557399985</c:v>
                </c:pt>
              </c:numCache>
            </c:numRef>
          </c:val>
          <c:extLst>
            <c:ext xmlns:c16="http://schemas.microsoft.com/office/drawing/2014/chart" uri="{C3380CC4-5D6E-409C-BE32-E72D297353CC}">
              <c16:uniqueId val="{00000000-DCDB-4476-B359-CAC5446B58DF}"/>
            </c:ext>
          </c:extLst>
        </c:ser>
        <c:ser>
          <c:idx val="1"/>
          <c:order val="1"/>
          <c:tx>
            <c:strRef>
              <c:f>ORIGEN!$B$16</c:f>
              <c:strCache>
                <c:ptCount val="1"/>
                <c:pt idx="0">
                  <c:v>Intrazona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ORIGEN!$C$14:$N$14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ORIGEN!$C$16:$N$16</c:f>
              <c:numCache>
                <c:formatCode>#,##0</c:formatCode>
                <c:ptCount val="12"/>
                <c:pt idx="0">
                  <c:v>93979.370330000034</c:v>
                </c:pt>
                <c:pt idx="1">
                  <c:v>114498.28280100004</c:v>
                </c:pt>
                <c:pt idx="2">
                  <c:v>136741.78824300005</c:v>
                </c:pt>
                <c:pt idx="3">
                  <c:v>108571.98673300003</c:v>
                </c:pt>
                <c:pt idx="4">
                  <c:v>123469.74498900003</c:v>
                </c:pt>
                <c:pt idx="5">
                  <c:v>93680.205324999974</c:v>
                </c:pt>
                <c:pt idx="6">
                  <c:v>119418.75260000005</c:v>
                </c:pt>
                <c:pt idx="7">
                  <c:v>115005.15231500003</c:v>
                </c:pt>
                <c:pt idx="8">
                  <c:v>159423.81191099994</c:v>
                </c:pt>
                <c:pt idx="9">
                  <c:v>174806.01364800008</c:v>
                </c:pt>
                <c:pt idx="10">
                  <c:v>148722.086454</c:v>
                </c:pt>
                <c:pt idx="11">
                  <c:v>144880.52210899998</c:v>
                </c:pt>
              </c:numCache>
            </c:numRef>
          </c:val>
          <c:extLst>
            <c:ext xmlns:c16="http://schemas.microsoft.com/office/drawing/2014/chart" uri="{C3380CC4-5D6E-409C-BE32-E72D297353CC}">
              <c16:uniqueId val="{00000001-DCDB-4476-B359-CAC5446B58DF}"/>
            </c:ext>
          </c:extLst>
        </c:ser>
        <c:dLbls>
          <c:dLblPos val="outEnd"/>
          <c:showLegendKey val="0"/>
          <c:showVal val="1"/>
          <c:showCatName val="0"/>
          <c:showSerName val="0"/>
          <c:showPercent val="0"/>
          <c:showBubbleSize val="0"/>
        </c:dLbls>
        <c:gapWidth val="100"/>
        <c:axId val="499748968"/>
        <c:axId val="499742408"/>
      </c:barChart>
      <c:catAx>
        <c:axId val="499748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dk1"/>
                </a:solidFill>
                <a:latin typeface="+mn-lt"/>
                <a:ea typeface="+mn-ea"/>
                <a:cs typeface="+mn-cs"/>
              </a:defRPr>
            </a:pPr>
            <a:endParaRPr lang="es-PY"/>
          </a:p>
        </c:txPr>
        <c:crossAx val="499742408"/>
        <c:crosses val="autoZero"/>
        <c:auto val="1"/>
        <c:lblAlgn val="ctr"/>
        <c:lblOffset val="100"/>
        <c:noMultiLvlLbl val="0"/>
      </c:catAx>
      <c:valAx>
        <c:axId val="499742408"/>
        <c:scaling>
          <c:orientation val="minMax"/>
        </c:scaling>
        <c:delete val="1"/>
        <c:axPos val="l"/>
        <c:numFmt formatCode="#,##0" sourceLinked="1"/>
        <c:majorTickMark val="none"/>
        <c:minorTickMark val="none"/>
        <c:tickLblPos val="nextTo"/>
        <c:crossAx val="499748968"/>
        <c:crosses val="autoZero"/>
        <c:crossBetween val="between"/>
      </c:valAx>
      <c:dTable>
        <c:showHorzBorder val="1"/>
        <c:showVertBorder val="1"/>
        <c:showOutline val="1"/>
        <c:showKeys val="1"/>
        <c:spPr>
          <a:noFill/>
          <a:ln w="12700" cap="rnd" cmpd="sng" algn="ctr">
            <a:solidFill>
              <a:schemeClr val="tx1">
                <a:alpha val="52000"/>
              </a:schemeClr>
            </a:solidFill>
            <a:round/>
          </a:ln>
          <a:effectLst/>
        </c:spPr>
        <c:txPr>
          <a:bodyPr rot="0" spcFirstLastPara="1" vertOverflow="ellipsis" vert="horz" wrap="square" anchor="ctr" anchorCtr="1"/>
          <a:lstStyle/>
          <a:p>
            <a:pPr rtl="0">
              <a:defRPr sz="1050" b="1" i="0" u="none" strike="noStrike" kern="1200" baseline="0">
                <a:solidFill>
                  <a:schemeClr val="dk1"/>
                </a:solidFill>
                <a:latin typeface="+mn-lt"/>
                <a:ea typeface="+mn-ea"/>
                <a:cs typeface="+mn-cs"/>
              </a:defRPr>
            </a:pPr>
            <a:endParaRPr lang="es-PY"/>
          </a:p>
        </c:txPr>
      </c:dTable>
      <c:spPr>
        <a:noFill/>
        <a:ln>
          <a:noFill/>
        </a:ln>
        <a:effectLst/>
      </c:spPr>
    </c:plotArea>
    <c:plotVisOnly val="1"/>
    <c:dispBlanksAs val="gap"/>
    <c:showDLblsOverMax val="0"/>
  </c:chart>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tx1"/>
      </a:solidFill>
      <a:prstDash val="solid"/>
      <a:round/>
    </a:ln>
    <a:effectLst>
      <a:outerShdw blurRad="40000" dist="20000" dir="5400000" rotWithShape="0">
        <a:srgbClr val="000000">
          <a:alpha val="38000"/>
        </a:srgbClr>
      </a:outerShdw>
    </a:effectLst>
    <a:scene3d>
      <a:camera prst="orthographicFront"/>
      <a:lightRig rig="threePt" dir="t"/>
    </a:scene3d>
    <a:sp3d>
      <a:bevelT w="165100" prst="coolSlant"/>
    </a:sp3d>
  </c:spPr>
  <c:txPr>
    <a:bodyPr/>
    <a:lstStyle/>
    <a:p>
      <a:pPr>
        <a:defRPr>
          <a:solidFill>
            <a:schemeClr val="dk1"/>
          </a:solidFill>
          <a:latin typeface="+mn-lt"/>
          <a:ea typeface="+mn-ea"/>
          <a:cs typeface="+mn-cs"/>
        </a:defRPr>
      </a:pPr>
      <a:endParaRPr lang="es-PY"/>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3DF93-0BCD-47C4-B8DE-5564FB57106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E6561C6-B3FD-4BC9-A931-1D4E9E756770}">
      <dgm:prSet/>
      <dgm:spPr/>
      <dgm:t>
        <a:bodyPr/>
        <a:lstStyle/>
        <a:p>
          <a:r>
            <a:rPr lang="es-ES"/>
            <a:t>1967/68- Declaraciones de Cancilleres de Buenos Aires y Santa Cruz de la Sierra</a:t>
          </a:r>
          <a:endParaRPr lang="en-US"/>
        </a:p>
      </dgm:t>
    </dgm:pt>
    <dgm:pt modelId="{A1FF37DB-6C1A-4471-9A98-E38351EF2DE2}" type="parTrans" cxnId="{91AEC041-AA39-4117-BFAE-1B98389A235C}">
      <dgm:prSet/>
      <dgm:spPr/>
      <dgm:t>
        <a:bodyPr/>
        <a:lstStyle/>
        <a:p>
          <a:endParaRPr lang="en-US"/>
        </a:p>
      </dgm:t>
    </dgm:pt>
    <dgm:pt modelId="{EB61678A-0141-44EE-B8FD-8B80F34A9504}" type="sibTrans" cxnId="{91AEC041-AA39-4117-BFAE-1B98389A235C}">
      <dgm:prSet/>
      <dgm:spPr/>
      <dgm:t>
        <a:bodyPr/>
        <a:lstStyle/>
        <a:p>
          <a:endParaRPr lang="en-US"/>
        </a:p>
      </dgm:t>
    </dgm:pt>
    <dgm:pt modelId="{7FD6A2D2-EECD-4CDA-BFFF-D87B71B3E28E}">
      <dgm:prSet/>
      <dgm:spPr/>
      <dgm:t>
        <a:bodyPr/>
        <a:lstStyle/>
        <a:p>
          <a:r>
            <a:rPr lang="es-ES"/>
            <a:t>1969- Tratado de la Cuenca del Plata</a:t>
          </a:r>
          <a:endParaRPr lang="en-US"/>
        </a:p>
      </dgm:t>
    </dgm:pt>
    <dgm:pt modelId="{1EAE2B82-8C8F-4C62-A497-6CE03E0511E0}" type="parTrans" cxnId="{9C23101E-ADB5-42A9-90C4-EEEB3AFF1CE9}">
      <dgm:prSet/>
      <dgm:spPr/>
      <dgm:t>
        <a:bodyPr/>
        <a:lstStyle/>
        <a:p>
          <a:endParaRPr lang="en-US"/>
        </a:p>
      </dgm:t>
    </dgm:pt>
    <dgm:pt modelId="{8A097F13-D136-413B-B4E8-166C7603CAD2}" type="sibTrans" cxnId="{9C23101E-ADB5-42A9-90C4-EEEB3AFF1CE9}">
      <dgm:prSet/>
      <dgm:spPr/>
      <dgm:t>
        <a:bodyPr/>
        <a:lstStyle/>
        <a:p>
          <a:endParaRPr lang="en-US"/>
        </a:p>
      </dgm:t>
    </dgm:pt>
    <dgm:pt modelId="{9CE92C91-0766-46AF-8E97-1F3EF752944F}">
      <dgm:prSet/>
      <dgm:spPr/>
      <dgm:t>
        <a:bodyPr/>
        <a:lstStyle/>
        <a:p>
          <a:r>
            <a:rPr lang="es-ES"/>
            <a:t>1989- Constitución del CIH</a:t>
          </a:r>
          <a:endParaRPr lang="en-US"/>
        </a:p>
      </dgm:t>
    </dgm:pt>
    <dgm:pt modelId="{DD4D126E-CC5C-4433-8B9E-FB6A21D22248}" type="parTrans" cxnId="{EAC0FAA0-E62E-4ACB-B0C7-06D41F66E3BC}">
      <dgm:prSet/>
      <dgm:spPr/>
      <dgm:t>
        <a:bodyPr/>
        <a:lstStyle/>
        <a:p>
          <a:endParaRPr lang="en-US"/>
        </a:p>
      </dgm:t>
    </dgm:pt>
    <dgm:pt modelId="{C9FB40BD-BB91-4487-B0BD-B914CE96601C}" type="sibTrans" cxnId="{EAC0FAA0-E62E-4ACB-B0C7-06D41F66E3BC}">
      <dgm:prSet/>
      <dgm:spPr/>
      <dgm:t>
        <a:bodyPr/>
        <a:lstStyle/>
        <a:p>
          <a:endParaRPr lang="en-US"/>
        </a:p>
      </dgm:t>
    </dgm:pt>
    <dgm:pt modelId="{DE143013-54BC-4925-82EF-E2F6FA179868}">
      <dgm:prSet/>
      <dgm:spPr/>
      <dgm:t>
        <a:bodyPr/>
        <a:lstStyle/>
        <a:p>
          <a:r>
            <a:rPr lang="es-ES"/>
            <a:t>1992- Acuerdo de Santa Cruz de la Sierra</a:t>
          </a:r>
          <a:endParaRPr lang="en-US"/>
        </a:p>
      </dgm:t>
    </dgm:pt>
    <dgm:pt modelId="{0100D73C-DD1D-4545-9261-0D77902EA5BF}" type="parTrans" cxnId="{4F44E100-227E-485B-9A44-47E93E734EAC}">
      <dgm:prSet/>
      <dgm:spPr/>
      <dgm:t>
        <a:bodyPr/>
        <a:lstStyle/>
        <a:p>
          <a:endParaRPr lang="en-US"/>
        </a:p>
      </dgm:t>
    </dgm:pt>
    <dgm:pt modelId="{C152A084-2D11-4CB0-96B2-D4689D20EBB7}" type="sibTrans" cxnId="{4F44E100-227E-485B-9A44-47E93E734EAC}">
      <dgm:prSet/>
      <dgm:spPr/>
      <dgm:t>
        <a:bodyPr/>
        <a:lstStyle/>
        <a:p>
          <a:endParaRPr lang="en-US"/>
        </a:p>
      </dgm:t>
    </dgm:pt>
    <dgm:pt modelId="{12FE484D-CEFB-47D6-880B-8C3E484D1406}">
      <dgm:prSet/>
      <dgm:spPr/>
      <dgm:t>
        <a:bodyPr/>
        <a:lstStyle/>
        <a:p>
          <a:r>
            <a:rPr lang="es-ES"/>
            <a:t>1995- Entrada en vigor</a:t>
          </a:r>
          <a:endParaRPr lang="en-US"/>
        </a:p>
      </dgm:t>
    </dgm:pt>
    <dgm:pt modelId="{22D49F52-6FC0-414E-B4CD-5770E8DFD8FB}" type="parTrans" cxnId="{936991F1-35BB-4FCF-8AE9-FACB6FA9A37E}">
      <dgm:prSet/>
      <dgm:spPr/>
      <dgm:t>
        <a:bodyPr/>
        <a:lstStyle/>
        <a:p>
          <a:endParaRPr lang="en-US"/>
        </a:p>
      </dgm:t>
    </dgm:pt>
    <dgm:pt modelId="{3695E611-4A66-413F-B1CF-8D86C47D4DAA}" type="sibTrans" cxnId="{936991F1-35BB-4FCF-8AE9-FACB6FA9A37E}">
      <dgm:prSet/>
      <dgm:spPr/>
      <dgm:t>
        <a:bodyPr/>
        <a:lstStyle/>
        <a:p>
          <a:endParaRPr lang="en-US"/>
        </a:p>
      </dgm:t>
    </dgm:pt>
    <dgm:pt modelId="{CDC9A604-03A3-4F4C-8F1A-8FF7F50F7A7B}">
      <dgm:prSet/>
      <dgm:spPr/>
      <dgm:t>
        <a:bodyPr/>
        <a:lstStyle/>
        <a:p>
          <a:r>
            <a:rPr lang="es-ES"/>
            <a:t>1995- Comisión del Acuerdo</a:t>
          </a:r>
          <a:endParaRPr lang="en-US"/>
        </a:p>
      </dgm:t>
    </dgm:pt>
    <dgm:pt modelId="{E7EB136A-A8CF-46E9-A70E-F29F6C9336F9}" type="parTrans" cxnId="{ED4B3EC7-41A2-43F4-922A-A70C5158D6CB}">
      <dgm:prSet/>
      <dgm:spPr/>
      <dgm:t>
        <a:bodyPr/>
        <a:lstStyle/>
        <a:p>
          <a:endParaRPr lang="en-US"/>
        </a:p>
      </dgm:t>
    </dgm:pt>
    <dgm:pt modelId="{1DFDC01B-5E5B-4AC5-BB00-EFA5DE9AFC20}" type="sibTrans" cxnId="{ED4B3EC7-41A2-43F4-922A-A70C5158D6CB}">
      <dgm:prSet/>
      <dgm:spPr/>
      <dgm:t>
        <a:bodyPr/>
        <a:lstStyle/>
        <a:p>
          <a:endParaRPr lang="en-US"/>
        </a:p>
      </dgm:t>
    </dgm:pt>
    <dgm:pt modelId="{3D665537-35CF-4D71-95C2-26A2D7806EE0}" type="pres">
      <dgm:prSet presAssocID="{1813DF93-0BCD-47C4-B8DE-5564FB571068}" presName="linear" presStyleCnt="0">
        <dgm:presLayoutVars>
          <dgm:animLvl val="lvl"/>
          <dgm:resizeHandles val="exact"/>
        </dgm:presLayoutVars>
      </dgm:prSet>
      <dgm:spPr/>
    </dgm:pt>
    <dgm:pt modelId="{351603F3-CCDB-45B9-87FC-5B2E5A4CE8D0}" type="pres">
      <dgm:prSet presAssocID="{6E6561C6-B3FD-4BC9-A931-1D4E9E756770}" presName="parentText" presStyleLbl="node1" presStyleIdx="0" presStyleCnt="6">
        <dgm:presLayoutVars>
          <dgm:chMax val="0"/>
          <dgm:bulletEnabled val="1"/>
        </dgm:presLayoutVars>
      </dgm:prSet>
      <dgm:spPr/>
    </dgm:pt>
    <dgm:pt modelId="{0FB84370-3D7C-419E-ADCC-457BEBCC760F}" type="pres">
      <dgm:prSet presAssocID="{EB61678A-0141-44EE-B8FD-8B80F34A9504}" presName="spacer" presStyleCnt="0"/>
      <dgm:spPr/>
    </dgm:pt>
    <dgm:pt modelId="{63E4D34E-8677-4D60-B65A-BB6DE28CFBC2}" type="pres">
      <dgm:prSet presAssocID="{7FD6A2D2-EECD-4CDA-BFFF-D87B71B3E28E}" presName="parentText" presStyleLbl="node1" presStyleIdx="1" presStyleCnt="6">
        <dgm:presLayoutVars>
          <dgm:chMax val="0"/>
          <dgm:bulletEnabled val="1"/>
        </dgm:presLayoutVars>
      </dgm:prSet>
      <dgm:spPr/>
    </dgm:pt>
    <dgm:pt modelId="{9E6AB987-77EE-4AAF-9A38-AC2C312C6152}" type="pres">
      <dgm:prSet presAssocID="{8A097F13-D136-413B-B4E8-166C7603CAD2}" presName="spacer" presStyleCnt="0"/>
      <dgm:spPr/>
    </dgm:pt>
    <dgm:pt modelId="{2DC83412-F882-4D31-A197-85F5484A04EE}" type="pres">
      <dgm:prSet presAssocID="{9CE92C91-0766-46AF-8E97-1F3EF752944F}" presName="parentText" presStyleLbl="node1" presStyleIdx="2" presStyleCnt="6">
        <dgm:presLayoutVars>
          <dgm:chMax val="0"/>
          <dgm:bulletEnabled val="1"/>
        </dgm:presLayoutVars>
      </dgm:prSet>
      <dgm:spPr/>
    </dgm:pt>
    <dgm:pt modelId="{5D940227-319D-4FD7-B97B-BDE80AF9563E}" type="pres">
      <dgm:prSet presAssocID="{C9FB40BD-BB91-4487-B0BD-B914CE96601C}" presName="spacer" presStyleCnt="0"/>
      <dgm:spPr/>
    </dgm:pt>
    <dgm:pt modelId="{5130B4B4-FB93-44A6-A6A5-595918721E29}" type="pres">
      <dgm:prSet presAssocID="{DE143013-54BC-4925-82EF-E2F6FA179868}" presName="parentText" presStyleLbl="node1" presStyleIdx="3" presStyleCnt="6">
        <dgm:presLayoutVars>
          <dgm:chMax val="0"/>
          <dgm:bulletEnabled val="1"/>
        </dgm:presLayoutVars>
      </dgm:prSet>
      <dgm:spPr/>
    </dgm:pt>
    <dgm:pt modelId="{202CF227-A7D9-42C1-A25C-B94A314A29BE}" type="pres">
      <dgm:prSet presAssocID="{C152A084-2D11-4CB0-96B2-D4689D20EBB7}" presName="spacer" presStyleCnt="0"/>
      <dgm:spPr/>
    </dgm:pt>
    <dgm:pt modelId="{5DC1AB9D-6ED5-4436-AC10-6CD195406C25}" type="pres">
      <dgm:prSet presAssocID="{12FE484D-CEFB-47D6-880B-8C3E484D1406}" presName="parentText" presStyleLbl="node1" presStyleIdx="4" presStyleCnt="6">
        <dgm:presLayoutVars>
          <dgm:chMax val="0"/>
          <dgm:bulletEnabled val="1"/>
        </dgm:presLayoutVars>
      </dgm:prSet>
      <dgm:spPr/>
    </dgm:pt>
    <dgm:pt modelId="{47207BEE-FC72-4309-B217-9F5B243DF558}" type="pres">
      <dgm:prSet presAssocID="{3695E611-4A66-413F-B1CF-8D86C47D4DAA}" presName="spacer" presStyleCnt="0"/>
      <dgm:spPr/>
    </dgm:pt>
    <dgm:pt modelId="{03B39CC2-2B19-49E6-8F0A-25B335E7E581}" type="pres">
      <dgm:prSet presAssocID="{CDC9A604-03A3-4F4C-8F1A-8FF7F50F7A7B}" presName="parentText" presStyleLbl="node1" presStyleIdx="5" presStyleCnt="6">
        <dgm:presLayoutVars>
          <dgm:chMax val="0"/>
          <dgm:bulletEnabled val="1"/>
        </dgm:presLayoutVars>
      </dgm:prSet>
      <dgm:spPr/>
    </dgm:pt>
  </dgm:ptLst>
  <dgm:cxnLst>
    <dgm:cxn modelId="{4F44E100-227E-485B-9A44-47E93E734EAC}" srcId="{1813DF93-0BCD-47C4-B8DE-5564FB571068}" destId="{DE143013-54BC-4925-82EF-E2F6FA179868}" srcOrd="3" destOrd="0" parTransId="{0100D73C-DD1D-4545-9261-0D77902EA5BF}" sibTransId="{C152A084-2D11-4CB0-96B2-D4689D20EBB7}"/>
    <dgm:cxn modelId="{6C92360D-7247-46B9-B692-16C00B20DC71}" type="presOf" srcId="{6E6561C6-B3FD-4BC9-A931-1D4E9E756770}" destId="{351603F3-CCDB-45B9-87FC-5B2E5A4CE8D0}" srcOrd="0" destOrd="0" presId="urn:microsoft.com/office/officeart/2005/8/layout/vList2"/>
    <dgm:cxn modelId="{9C23101E-ADB5-42A9-90C4-EEEB3AFF1CE9}" srcId="{1813DF93-0BCD-47C4-B8DE-5564FB571068}" destId="{7FD6A2D2-EECD-4CDA-BFFF-D87B71B3E28E}" srcOrd="1" destOrd="0" parTransId="{1EAE2B82-8C8F-4C62-A497-6CE03E0511E0}" sibTransId="{8A097F13-D136-413B-B4E8-166C7603CAD2}"/>
    <dgm:cxn modelId="{B34B2040-687E-4D52-85CA-3C8AB3F54B56}" type="presOf" srcId="{12FE484D-CEFB-47D6-880B-8C3E484D1406}" destId="{5DC1AB9D-6ED5-4436-AC10-6CD195406C25}" srcOrd="0" destOrd="0" presId="urn:microsoft.com/office/officeart/2005/8/layout/vList2"/>
    <dgm:cxn modelId="{91AEC041-AA39-4117-BFAE-1B98389A235C}" srcId="{1813DF93-0BCD-47C4-B8DE-5564FB571068}" destId="{6E6561C6-B3FD-4BC9-A931-1D4E9E756770}" srcOrd="0" destOrd="0" parTransId="{A1FF37DB-6C1A-4471-9A98-E38351EF2DE2}" sibTransId="{EB61678A-0141-44EE-B8FD-8B80F34A9504}"/>
    <dgm:cxn modelId="{C4E8A670-0D61-4D93-9408-E56A313EFFE4}" type="presOf" srcId="{7FD6A2D2-EECD-4CDA-BFFF-D87B71B3E28E}" destId="{63E4D34E-8677-4D60-B65A-BB6DE28CFBC2}" srcOrd="0" destOrd="0" presId="urn:microsoft.com/office/officeart/2005/8/layout/vList2"/>
    <dgm:cxn modelId="{EAC0FAA0-E62E-4ACB-B0C7-06D41F66E3BC}" srcId="{1813DF93-0BCD-47C4-B8DE-5564FB571068}" destId="{9CE92C91-0766-46AF-8E97-1F3EF752944F}" srcOrd="2" destOrd="0" parTransId="{DD4D126E-CC5C-4433-8B9E-FB6A21D22248}" sibTransId="{C9FB40BD-BB91-4487-B0BD-B914CE96601C}"/>
    <dgm:cxn modelId="{0A0F57A7-9B65-420E-B765-34675661F615}" type="presOf" srcId="{CDC9A604-03A3-4F4C-8F1A-8FF7F50F7A7B}" destId="{03B39CC2-2B19-49E6-8F0A-25B335E7E581}" srcOrd="0" destOrd="0" presId="urn:microsoft.com/office/officeart/2005/8/layout/vList2"/>
    <dgm:cxn modelId="{0EEB05A9-7FD6-4534-8B97-47EEA81CF863}" type="presOf" srcId="{DE143013-54BC-4925-82EF-E2F6FA179868}" destId="{5130B4B4-FB93-44A6-A6A5-595918721E29}" srcOrd="0" destOrd="0" presId="urn:microsoft.com/office/officeart/2005/8/layout/vList2"/>
    <dgm:cxn modelId="{8D69E1AF-1EDF-4395-A090-F9CC17F70633}" type="presOf" srcId="{9CE92C91-0766-46AF-8E97-1F3EF752944F}" destId="{2DC83412-F882-4D31-A197-85F5484A04EE}" srcOrd="0" destOrd="0" presId="urn:microsoft.com/office/officeart/2005/8/layout/vList2"/>
    <dgm:cxn modelId="{2C0B74B0-3ABE-4106-A401-389C11012272}" type="presOf" srcId="{1813DF93-0BCD-47C4-B8DE-5564FB571068}" destId="{3D665537-35CF-4D71-95C2-26A2D7806EE0}" srcOrd="0" destOrd="0" presId="urn:microsoft.com/office/officeart/2005/8/layout/vList2"/>
    <dgm:cxn modelId="{ED4B3EC7-41A2-43F4-922A-A70C5158D6CB}" srcId="{1813DF93-0BCD-47C4-B8DE-5564FB571068}" destId="{CDC9A604-03A3-4F4C-8F1A-8FF7F50F7A7B}" srcOrd="5" destOrd="0" parTransId="{E7EB136A-A8CF-46E9-A70E-F29F6C9336F9}" sibTransId="{1DFDC01B-5E5B-4AC5-BB00-EFA5DE9AFC20}"/>
    <dgm:cxn modelId="{936991F1-35BB-4FCF-8AE9-FACB6FA9A37E}" srcId="{1813DF93-0BCD-47C4-B8DE-5564FB571068}" destId="{12FE484D-CEFB-47D6-880B-8C3E484D1406}" srcOrd="4" destOrd="0" parTransId="{22D49F52-6FC0-414E-B4CD-5770E8DFD8FB}" sibTransId="{3695E611-4A66-413F-B1CF-8D86C47D4DAA}"/>
    <dgm:cxn modelId="{77E56657-3FA1-4C71-8C81-4FAD955D7F1A}" type="presParOf" srcId="{3D665537-35CF-4D71-95C2-26A2D7806EE0}" destId="{351603F3-CCDB-45B9-87FC-5B2E5A4CE8D0}" srcOrd="0" destOrd="0" presId="urn:microsoft.com/office/officeart/2005/8/layout/vList2"/>
    <dgm:cxn modelId="{E9CFC65F-685D-4086-8C7D-0D89CC01C37E}" type="presParOf" srcId="{3D665537-35CF-4D71-95C2-26A2D7806EE0}" destId="{0FB84370-3D7C-419E-ADCC-457BEBCC760F}" srcOrd="1" destOrd="0" presId="urn:microsoft.com/office/officeart/2005/8/layout/vList2"/>
    <dgm:cxn modelId="{1179D091-19CE-493E-9336-12880D942CD5}" type="presParOf" srcId="{3D665537-35CF-4D71-95C2-26A2D7806EE0}" destId="{63E4D34E-8677-4D60-B65A-BB6DE28CFBC2}" srcOrd="2" destOrd="0" presId="urn:microsoft.com/office/officeart/2005/8/layout/vList2"/>
    <dgm:cxn modelId="{A91A6557-D421-44A6-8C65-9B0C456C4749}" type="presParOf" srcId="{3D665537-35CF-4D71-95C2-26A2D7806EE0}" destId="{9E6AB987-77EE-4AAF-9A38-AC2C312C6152}" srcOrd="3" destOrd="0" presId="urn:microsoft.com/office/officeart/2005/8/layout/vList2"/>
    <dgm:cxn modelId="{344A92A0-F656-4F75-965E-8058AF86387D}" type="presParOf" srcId="{3D665537-35CF-4D71-95C2-26A2D7806EE0}" destId="{2DC83412-F882-4D31-A197-85F5484A04EE}" srcOrd="4" destOrd="0" presId="urn:microsoft.com/office/officeart/2005/8/layout/vList2"/>
    <dgm:cxn modelId="{92A11A2B-0DF7-499F-8E62-CD30E267E628}" type="presParOf" srcId="{3D665537-35CF-4D71-95C2-26A2D7806EE0}" destId="{5D940227-319D-4FD7-B97B-BDE80AF9563E}" srcOrd="5" destOrd="0" presId="urn:microsoft.com/office/officeart/2005/8/layout/vList2"/>
    <dgm:cxn modelId="{FA4D8099-18BC-49EE-8792-9C251C6D8B2A}" type="presParOf" srcId="{3D665537-35CF-4D71-95C2-26A2D7806EE0}" destId="{5130B4B4-FB93-44A6-A6A5-595918721E29}" srcOrd="6" destOrd="0" presId="urn:microsoft.com/office/officeart/2005/8/layout/vList2"/>
    <dgm:cxn modelId="{422DD6FE-C400-48C3-ADF5-9D3749EEAD26}" type="presParOf" srcId="{3D665537-35CF-4D71-95C2-26A2D7806EE0}" destId="{202CF227-A7D9-42C1-A25C-B94A314A29BE}" srcOrd="7" destOrd="0" presId="urn:microsoft.com/office/officeart/2005/8/layout/vList2"/>
    <dgm:cxn modelId="{7B48BC07-7A4B-465C-A54B-217E0FDA9E1B}" type="presParOf" srcId="{3D665537-35CF-4D71-95C2-26A2D7806EE0}" destId="{5DC1AB9D-6ED5-4436-AC10-6CD195406C25}" srcOrd="8" destOrd="0" presId="urn:microsoft.com/office/officeart/2005/8/layout/vList2"/>
    <dgm:cxn modelId="{423D5FC8-7E19-4BF6-B359-F4233E213A6D}" type="presParOf" srcId="{3D665537-35CF-4D71-95C2-26A2D7806EE0}" destId="{47207BEE-FC72-4309-B217-9F5B243DF558}" srcOrd="9" destOrd="0" presId="urn:microsoft.com/office/officeart/2005/8/layout/vList2"/>
    <dgm:cxn modelId="{C846E06B-3E96-40FD-9058-7A542A4EFE7B}" type="presParOf" srcId="{3D665537-35CF-4D71-95C2-26A2D7806EE0}" destId="{03B39CC2-2B19-49E6-8F0A-25B335E7E58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F73D6-3C3F-4A01-B76A-F31839B7CFC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EB73E4-70BD-4FDD-827D-897253883EF2}">
      <dgm:prSet/>
      <dgm:spPr/>
      <dgm:t>
        <a:bodyPr/>
        <a:lstStyle/>
        <a:p>
          <a:r>
            <a:rPr lang="es-PY"/>
            <a:t>Menor volumen de carga por convoy (60%)</a:t>
          </a:r>
          <a:endParaRPr lang="en-US"/>
        </a:p>
      </dgm:t>
    </dgm:pt>
    <dgm:pt modelId="{9CF162AC-65B7-4791-B5CF-4EC7B6466B31}" type="parTrans" cxnId="{C261B363-4C29-49E1-903B-96D19E133A2D}">
      <dgm:prSet/>
      <dgm:spPr/>
      <dgm:t>
        <a:bodyPr/>
        <a:lstStyle/>
        <a:p>
          <a:endParaRPr lang="en-US"/>
        </a:p>
      </dgm:t>
    </dgm:pt>
    <dgm:pt modelId="{61BF2FA0-9CD2-4403-B0A3-60EAE391839C}" type="sibTrans" cxnId="{C261B363-4C29-49E1-903B-96D19E133A2D}">
      <dgm:prSet/>
      <dgm:spPr/>
      <dgm:t>
        <a:bodyPr/>
        <a:lstStyle/>
        <a:p>
          <a:endParaRPr lang="en-US"/>
        </a:p>
      </dgm:t>
    </dgm:pt>
    <dgm:pt modelId="{C232F019-41A6-4125-BE0F-4299056E91E2}">
      <dgm:prSet/>
      <dgm:spPr/>
      <dgm:t>
        <a:bodyPr/>
        <a:lstStyle/>
        <a:p>
          <a:r>
            <a:rPr lang="es-PY"/>
            <a:t>Mayores tiempos de viajes</a:t>
          </a:r>
          <a:endParaRPr lang="en-US"/>
        </a:p>
      </dgm:t>
    </dgm:pt>
    <dgm:pt modelId="{21EDCC5F-0B08-4453-9970-BC8855A1D001}" type="parTrans" cxnId="{92AD5CE8-2E4A-42A7-8333-27D22922867F}">
      <dgm:prSet/>
      <dgm:spPr/>
      <dgm:t>
        <a:bodyPr/>
        <a:lstStyle/>
        <a:p>
          <a:endParaRPr lang="en-US"/>
        </a:p>
      </dgm:t>
    </dgm:pt>
    <dgm:pt modelId="{15717722-E51A-4A6B-860B-DDB72765C967}" type="sibTrans" cxnId="{92AD5CE8-2E4A-42A7-8333-27D22922867F}">
      <dgm:prSet/>
      <dgm:spPr/>
      <dgm:t>
        <a:bodyPr/>
        <a:lstStyle/>
        <a:p>
          <a:endParaRPr lang="en-US"/>
        </a:p>
      </dgm:t>
    </dgm:pt>
    <dgm:pt modelId="{D0249EFE-BB03-4F20-BED7-D30026D0B6AD}">
      <dgm:prSet/>
      <dgm:spPr/>
      <dgm:t>
        <a:bodyPr/>
        <a:lstStyle/>
        <a:p>
          <a:r>
            <a:rPr lang="es-PY"/>
            <a:t>Dificultades de atraques en puertos fluviales por falta de calado</a:t>
          </a:r>
          <a:endParaRPr lang="en-US"/>
        </a:p>
      </dgm:t>
    </dgm:pt>
    <dgm:pt modelId="{1E14E153-CA79-4800-90E1-1D8BF7B46FF0}" type="parTrans" cxnId="{79E1519C-EB1C-4877-850F-4C912727B9F7}">
      <dgm:prSet/>
      <dgm:spPr/>
      <dgm:t>
        <a:bodyPr/>
        <a:lstStyle/>
        <a:p>
          <a:endParaRPr lang="en-US"/>
        </a:p>
      </dgm:t>
    </dgm:pt>
    <dgm:pt modelId="{5725D5B6-B2DF-4367-9AC0-535A7C3F0F1C}" type="sibTrans" cxnId="{79E1519C-EB1C-4877-850F-4C912727B9F7}">
      <dgm:prSet/>
      <dgm:spPr/>
      <dgm:t>
        <a:bodyPr/>
        <a:lstStyle/>
        <a:p>
          <a:endParaRPr lang="en-US"/>
        </a:p>
      </dgm:t>
    </dgm:pt>
    <dgm:pt modelId="{B842613D-F8D6-4195-A078-4DC0525BE6CF}">
      <dgm:prSet/>
      <dgm:spPr/>
      <dgm:t>
        <a:bodyPr/>
        <a:lstStyle/>
        <a:p>
          <a:r>
            <a:rPr lang="es-PY"/>
            <a:t>Pasos de arena colmatados</a:t>
          </a:r>
          <a:endParaRPr lang="en-US"/>
        </a:p>
      </dgm:t>
    </dgm:pt>
    <dgm:pt modelId="{F8E829DE-B488-460F-BC46-A0D732309988}" type="parTrans" cxnId="{C6A36A3F-08BF-41BE-A904-13B24756D7F0}">
      <dgm:prSet/>
      <dgm:spPr/>
      <dgm:t>
        <a:bodyPr/>
        <a:lstStyle/>
        <a:p>
          <a:endParaRPr lang="en-US"/>
        </a:p>
      </dgm:t>
    </dgm:pt>
    <dgm:pt modelId="{A03A6810-4796-4138-BAF2-3362BE494A9B}" type="sibTrans" cxnId="{C6A36A3F-08BF-41BE-A904-13B24756D7F0}">
      <dgm:prSet/>
      <dgm:spPr/>
      <dgm:t>
        <a:bodyPr/>
        <a:lstStyle/>
        <a:p>
          <a:endParaRPr lang="en-US"/>
        </a:p>
      </dgm:t>
    </dgm:pt>
    <dgm:pt modelId="{E4B16A83-9DC9-484C-87D4-8B58BD31EA84}">
      <dgm:prSet/>
      <dgm:spPr/>
      <dgm:t>
        <a:bodyPr/>
        <a:lstStyle/>
        <a:p>
          <a:r>
            <a:rPr lang="es-PY"/>
            <a:t>Pasos de piedras infranqueables</a:t>
          </a:r>
          <a:endParaRPr lang="en-US"/>
        </a:p>
      </dgm:t>
    </dgm:pt>
    <dgm:pt modelId="{67A5C7BD-9945-4D14-80F3-3AB265AD6B4E}" type="parTrans" cxnId="{3701BECF-DF94-45E6-8C24-188F9EBD50F0}">
      <dgm:prSet/>
      <dgm:spPr/>
      <dgm:t>
        <a:bodyPr/>
        <a:lstStyle/>
        <a:p>
          <a:endParaRPr lang="en-US"/>
        </a:p>
      </dgm:t>
    </dgm:pt>
    <dgm:pt modelId="{B1FF016E-619D-4EDE-8C0B-4121BF94247B}" type="sibTrans" cxnId="{3701BECF-DF94-45E6-8C24-188F9EBD50F0}">
      <dgm:prSet/>
      <dgm:spPr/>
      <dgm:t>
        <a:bodyPr/>
        <a:lstStyle/>
        <a:p>
          <a:endParaRPr lang="en-US"/>
        </a:p>
      </dgm:t>
    </dgm:pt>
    <dgm:pt modelId="{BC6B33DE-0DCC-41F9-AF61-56D5AC7751E0}">
      <dgm:prSet/>
      <dgm:spPr/>
      <dgm:t>
        <a:bodyPr/>
        <a:lstStyle/>
        <a:p>
          <a:r>
            <a:rPr lang="es-PY"/>
            <a:t>Congestion en los Puertos de Transbordo</a:t>
          </a:r>
          <a:endParaRPr lang="en-US"/>
        </a:p>
      </dgm:t>
    </dgm:pt>
    <dgm:pt modelId="{40D88297-D9F2-4C81-B5EF-6A2C735B9C09}" type="parTrans" cxnId="{3F8070E9-4332-4346-AF33-1A390DD69698}">
      <dgm:prSet/>
      <dgm:spPr/>
      <dgm:t>
        <a:bodyPr/>
        <a:lstStyle/>
        <a:p>
          <a:endParaRPr lang="en-US"/>
        </a:p>
      </dgm:t>
    </dgm:pt>
    <dgm:pt modelId="{60AF2020-E990-4C5D-A2B2-A43A04F603CD}" type="sibTrans" cxnId="{3F8070E9-4332-4346-AF33-1A390DD69698}">
      <dgm:prSet/>
      <dgm:spPr/>
      <dgm:t>
        <a:bodyPr/>
        <a:lstStyle/>
        <a:p>
          <a:endParaRPr lang="en-US"/>
        </a:p>
      </dgm:t>
    </dgm:pt>
    <dgm:pt modelId="{F1383BD6-CA8E-4534-9F19-5DB3F8B2836E}" type="pres">
      <dgm:prSet presAssocID="{653F73D6-3C3F-4A01-B76A-F31839B7CFC7}" presName="root" presStyleCnt="0">
        <dgm:presLayoutVars>
          <dgm:dir/>
          <dgm:resizeHandles val="exact"/>
        </dgm:presLayoutVars>
      </dgm:prSet>
      <dgm:spPr/>
    </dgm:pt>
    <dgm:pt modelId="{B082D78F-4E5D-4F08-ABB4-4E2E62979706}" type="pres">
      <dgm:prSet presAssocID="{EEEB73E4-70BD-4FDD-827D-897253883EF2}" presName="compNode" presStyleCnt="0"/>
      <dgm:spPr/>
    </dgm:pt>
    <dgm:pt modelId="{4B755F98-2A61-4287-B36A-FA07463BD18C}" type="pres">
      <dgm:prSet presAssocID="{EEEB73E4-70BD-4FDD-827D-897253883EF2}" presName="bgRect" presStyleLbl="bgShp" presStyleIdx="0" presStyleCnt="6"/>
      <dgm:spPr/>
    </dgm:pt>
    <dgm:pt modelId="{DFBA542E-1C29-44F2-8E54-C42D5762518B}" type="pres">
      <dgm:prSet presAssocID="{EEEB73E4-70BD-4FDD-827D-897253883EF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ement truck"/>
        </a:ext>
      </dgm:extLst>
    </dgm:pt>
    <dgm:pt modelId="{A119AF54-9B7C-4A10-9CD1-B603660D20B5}" type="pres">
      <dgm:prSet presAssocID="{EEEB73E4-70BD-4FDD-827D-897253883EF2}" presName="spaceRect" presStyleCnt="0"/>
      <dgm:spPr/>
    </dgm:pt>
    <dgm:pt modelId="{A8AF572E-69FC-428C-AC2F-E90CE42B38BD}" type="pres">
      <dgm:prSet presAssocID="{EEEB73E4-70BD-4FDD-827D-897253883EF2}" presName="parTx" presStyleLbl="revTx" presStyleIdx="0" presStyleCnt="6">
        <dgm:presLayoutVars>
          <dgm:chMax val="0"/>
          <dgm:chPref val="0"/>
        </dgm:presLayoutVars>
      </dgm:prSet>
      <dgm:spPr/>
    </dgm:pt>
    <dgm:pt modelId="{595D342E-574D-4915-885D-14102E8AD3F9}" type="pres">
      <dgm:prSet presAssocID="{61BF2FA0-9CD2-4403-B0A3-60EAE391839C}" presName="sibTrans" presStyleCnt="0"/>
      <dgm:spPr/>
    </dgm:pt>
    <dgm:pt modelId="{3EE85F45-EA9B-421D-9763-CFB03498E78F}" type="pres">
      <dgm:prSet presAssocID="{C232F019-41A6-4125-BE0F-4299056E91E2}" presName="compNode" presStyleCnt="0"/>
      <dgm:spPr/>
    </dgm:pt>
    <dgm:pt modelId="{9954E308-C024-4E6E-B580-060D5B9B2D3B}" type="pres">
      <dgm:prSet presAssocID="{C232F019-41A6-4125-BE0F-4299056E91E2}" presName="bgRect" presStyleLbl="bgShp" presStyleIdx="1" presStyleCnt="6"/>
      <dgm:spPr/>
    </dgm:pt>
    <dgm:pt modelId="{A59CDA7F-063A-4BAB-BE2D-D7AA3A5AED80}" type="pres">
      <dgm:prSet presAssocID="{C232F019-41A6-4125-BE0F-4299056E91E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F12174F7-1FFE-4F23-8E73-5CA358F04A8E}" type="pres">
      <dgm:prSet presAssocID="{C232F019-41A6-4125-BE0F-4299056E91E2}" presName="spaceRect" presStyleCnt="0"/>
      <dgm:spPr/>
    </dgm:pt>
    <dgm:pt modelId="{56F5656C-05FE-4C7A-A280-7B5DF4B4D1A5}" type="pres">
      <dgm:prSet presAssocID="{C232F019-41A6-4125-BE0F-4299056E91E2}" presName="parTx" presStyleLbl="revTx" presStyleIdx="1" presStyleCnt="6">
        <dgm:presLayoutVars>
          <dgm:chMax val="0"/>
          <dgm:chPref val="0"/>
        </dgm:presLayoutVars>
      </dgm:prSet>
      <dgm:spPr/>
    </dgm:pt>
    <dgm:pt modelId="{A4DA7F5D-59B1-410B-B461-EAF1AF8EE641}" type="pres">
      <dgm:prSet presAssocID="{15717722-E51A-4A6B-860B-DDB72765C967}" presName="sibTrans" presStyleCnt="0"/>
      <dgm:spPr/>
    </dgm:pt>
    <dgm:pt modelId="{ED8FB2C1-030B-4C3C-A661-808AF4E516C2}" type="pres">
      <dgm:prSet presAssocID="{D0249EFE-BB03-4F20-BED7-D30026D0B6AD}" presName="compNode" presStyleCnt="0"/>
      <dgm:spPr/>
    </dgm:pt>
    <dgm:pt modelId="{CCB1CE95-3C94-4840-BA84-E3F3E145AD0E}" type="pres">
      <dgm:prSet presAssocID="{D0249EFE-BB03-4F20-BED7-D30026D0B6AD}" presName="bgRect" presStyleLbl="bgShp" presStyleIdx="2" presStyleCnt="6"/>
      <dgm:spPr/>
    </dgm:pt>
    <dgm:pt modelId="{764FD2F6-9D6D-47FE-9D1C-1E5E999B5C2A}" type="pres">
      <dgm:prSet presAssocID="{D0249EFE-BB03-4F20-BED7-D30026D0B6A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cla"/>
        </a:ext>
      </dgm:extLst>
    </dgm:pt>
    <dgm:pt modelId="{B126AC8B-BA78-476C-8A9D-7E663CBAAE63}" type="pres">
      <dgm:prSet presAssocID="{D0249EFE-BB03-4F20-BED7-D30026D0B6AD}" presName="spaceRect" presStyleCnt="0"/>
      <dgm:spPr/>
    </dgm:pt>
    <dgm:pt modelId="{07B061ED-F1F5-4214-BD23-2AFF6E36CD3C}" type="pres">
      <dgm:prSet presAssocID="{D0249EFE-BB03-4F20-BED7-D30026D0B6AD}" presName="parTx" presStyleLbl="revTx" presStyleIdx="2" presStyleCnt="6">
        <dgm:presLayoutVars>
          <dgm:chMax val="0"/>
          <dgm:chPref val="0"/>
        </dgm:presLayoutVars>
      </dgm:prSet>
      <dgm:spPr/>
    </dgm:pt>
    <dgm:pt modelId="{0560039C-4205-4BC8-8356-35F1DC52E1A9}" type="pres">
      <dgm:prSet presAssocID="{5725D5B6-B2DF-4367-9AC0-535A7C3F0F1C}" presName="sibTrans" presStyleCnt="0"/>
      <dgm:spPr/>
    </dgm:pt>
    <dgm:pt modelId="{A0E69DE0-BCA2-43E8-AAC4-DBB5386F44CB}" type="pres">
      <dgm:prSet presAssocID="{B842613D-F8D6-4195-A078-4DC0525BE6CF}" presName="compNode" presStyleCnt="0"/>
      <dgm:spPr/>
    </dgm:pt>
    <dgm:pt modelId="{9F938D60-783A-4872-A623-E4CDF4943494}" type="pres">
      <dgm:prSet presAssocID="{B842613D-F8D6-4195-A078-4DC0525BE6CF}" presName="bgRect" presStyleLbl="bgShp" presStyleIdx="3" presStyleCnt="6"/>
      <dgm:spPr/>
    </dgm:pt>
    <dgm:pt modelId="{84A087F7-B05B-49DA-A14F-8B32B8D65646}" type="pres">
      <dgm:prSet presAssocID="{B842613D-F8D6-4195-A078-4DC0525BE6C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uellas"/>
        </a:ext>
      </dgm:extLst>
    </dgm:pt>
    <dgm:pt modelId="{75CC0F97-2636-4E4E-9AA1-9AEC66A1F301}" type="pres">
      <dgm:prSet presAssocID="{B842613D-F8D6-4195-A078-4DC0525BE6CF}" presName="spaceRect" presStyleCnt="0"/>
      <dgm:spPr/>
    </dgm:pt>
    <dgm:pt modelId="{FCFA0116-A24A-4EDC-A181-D68CEAA16F83}" type="pres">
      <dgm:prSet presAssocID="{B842613D-F8D6-4195-A078-4DC0525BE6CF}" presName="parTx" presStyleLbl="revTx" presStyleIdx="3" presStyleCnt="6">
        <dgm:presLayoutVars>
          <dgm:chMax val="0"/>
          <dgm:chPref val="0"/>
        </dgm:presLayoutVars>
      </dgm:prSet>
      <dgm:spPr/>
    </dgm:pt>
    <dgm:pt modelId="{C92EFA1D-5FBB-427C-84F7-72506AFEC8B2}" type="pres">
      <dgm:prSet presAssocID="{A03A6810-4796-4138-BAF2-3362BE494A9B}" presName="sibTrans" presStyleCnt="0"/>
      <dgm:spPr/>
    </dgm:pt>
    <dgm:pt modelId="{ACEC4793-1102-4825-B3BC-6987F80FF44B}" type="pres">
      <dgm:prSet presAssocID="{E4B16A83-9DC9-484C-87D4-8B58BD31EA84}" presName="compNode" presStyleCnt="0"/>
      <dgm:spPr/>
    </dgm:pt>
    <dgm:pt modelId="{85F76536-E4AC-431C-961C-C53CF8F1D629}" type="pres">
      <dgm:prSet presAssocID="{E4B16A83-9DC9-484C-87D4-8B58BD31EA84}" presName="bgRect" presStyleLbl="bgShp" presStyleIdx="4" presStyleCnt="6"/>
      <dgm:spPr/>
    </dgm:pt>
    <dgm:pt modelId="{249F7391-5697-4046-B56A-E3602A556346}" type="pres">
      <dgm:prSet presAssocID="{E4B16A83-9DC9-484C-87D4-8B58BD31EA8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uellas de zapatos"/>
        </a:ext>
      </dgm:extLst>
    </dgm:pt>
    <dgm:pt modelId="{DF250107-86D4-4D89-9EE3-973ED4570E4E}" type="pres">
      <dgm:prSet presAssocID="{E4B16A83-9DC9-484C-87D4-8B58BD31EA84}" presName="spaceRect" presStyleCnt="0"/>
      <dgm:spPr/>
    </dgm:pt>
    <dgm:pt modelId="{41FD9D5C-58E4-4E09-92FD-45BF41401BFD}" type="pres">
      <dgm:prSet presAssocID="{E4B16A83-9DC9-484C-87D4-8B58BD31EA84}" presName="parTx" presStyleLbl="revTx" presStyleIdx="4" presStyleCnt="6">
        <dgm:presLayoutVars>
          <dgm:chMax val="0"/>
          <dgm:chPref val="0"/>
        </dgm:presLayoutVars>
      </dgm:prSet>
      <dgm:spPr/>
    </dgm:pt>
    <dgm:pt modelId="{EDC3DFE5-F047-4B7E-8CF5-CB57108C2A6B}" type="pres">
      <dgm:prSet presAssocID="{B1FF016E-619D-4EDE-8C0B-4121BF94247B}" presName="sibTrans" presStyleCnt="0"/>
      <dgm:spPr/>
    </dgm:pt>
    <dgm:pt modelId="{34B47F0C-F290-420B-BB5C-4C8EC604220B}" type="pres">
      <dgm:prSet presAssocID="{BC6B33DE-0DCC-41F9-AF61-56D5AC7751E0}" presName="compNode" presStyleCnt="0"/>
      <dgm:spPr/>
    </dgm:pt>
    <dgm:pt modelId="{7D197C41-0B17-4429-9047-C45CDBD18E59}" type="pres">
      <dgm:prSet presAssocID="{BC6B33DE-0DCC-41F9-AF61-56D5AC7751E0}" presName="bgRect" presStyleLbl="bgShp" presStyleIdx="5" presStyleCnt="6"/>
      <dgm:spPr/>
    </dgm:pt>
    <dgm:pt modelId="{7A255BDD-DB7F-4C0E-84A5-94B62F19C213}" type="pres">
      <dgm:prSet presAssocID="{BC6B33DE-0DCC-41F9-AF61-56D5AC7751E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rcador"/>
        </a:ext>
      </dgm:extLst>
    </dgm:pt>
    <dgm:pt modelId="{81783E46-3F48-433B-9146-6B953D8EAA47}" type="pres">
      <dgm:prSet presAssocID="{BC6B33DE-0DCC-41F9-AF61-56D5AC7751E0}" presName="spaceRect" presStyleCnt="0"/>
      <dgm:spPr/>
    </dgm:pt>
    <dgm:pt modelId="{E1530299-E23C-4557-990C-9CEB5F4AEC75}" type="pres">
      <dgm:prSet presAssocID="{BC6B33DE-0DCC-41F9-AF61-56D5AC7751E0}" presName="parTx" presStyleLbl="revTx" presStyleIdx="5" presStyleCnt="6">
        <dgm:presLayoutVars>
          <dgm:chMax val="0"/>
          <dgm:chPref val="0"/>
        </dgm:presLayoutVars>
      </dgm:prSet>
      <dgm:spPr/>
    </dgm:pt>
  </dgm:ptLst>
  <dgm:cxnLst>
    <dgm:cxn modelId="{AA94F028-4BDE-441D-B5ED-54E933F09985}" type="presOf" srcId="{C232F019-41A6-4125-BE0F-4299056E91E2}" destId="{56F5656C-05FE-4C7A-A280-7B5DF4B4D1A5}" srcOrd="0" destOrd="0" presId="urn:microsoft.com/office/officeart/2018/2/layout/IconVerticalSolidList"/>
    <dgm:cxn modelId="{C6A36A3F-08BF-41BE-A904-13B24756D7F0}" srcId="{653F73D6-3C3F-4A01-B76A-F31839B7CFC7}" destId="{B842613D-F8D6-4195-A078-4DC0525BE6CF}" srcOrd="3" destOrd="0" parTransId="{F8E829DE-B488-460F-BC46-A0D732309988}" sibTransId="{A03A6810-4796-4138-BAF2-3362BE494A9B}"/>
    <dgm:cxn modelId="{C261B363-4C29-49E1-903B-96D19E133A2D}" srcId="{653F73D6-3C3F-4A01-B76A-F31839B7CFC7}" destId="{EEEB73E4-70BD-4FDD-827D-897253883EF2}" srcOrd="0" destOrd="0" parTransId="{9CF162AC-65B7-4791-B5CF-4EC7B6466B31}" sibTransId="{61BF2FA0-9CD2-4403-B0A3-60EAE391839C}"/>
    <dgm:cxn modelId="{EDD56748-9E50-4F99-A391-5911A5C3EF7F}" type="presOf" srcId="{D0249EFE-BB03-4F20-BED7-D30026D0B6AD}" destId="{07B061ED-F1F5-4214-BD23-2AFF6E36CD3C}" srcOrd="0" destOrd="0" presId="urn:microsoft.com/office/officeart/2018/2/layout/IconVerticalSolidList"/>
    <dgm:cxn modelId="{F3688559-C942-4A6E-BD0A-44DB9F8358DC}" type="presOf" srcId="{E4B16A83-9DC9-484C-87D4-8B58BD31EA84}" destId="{41FD9D5C-58E4-4E09-92FD-45BF41401BFD}" srcOrd="0" destOrd="0" presId="urn:microsoft.com/office/officeart/2018/2/layout/IconVerticalSolidList"/>
    <dgm:cxn modelId="{79E1519C-EB1C-4877-850F-4C912727B9F7}" srcId="{653F73D6-3C3F-4A01-B76A-F31839B7CFC7}" destId="{D0249EFE-BB03-4F20-BED7-D30026D0B6AD}" srcOrd="2" destOrd="0" parTransId="{1E14E153-CA79-4800-90E1-1D8BF7B46FF0}" sibTransId="{5725D5B6-B2DF-4367-9AC0-535A7C3F0F1C}"/>
    <dgm:cxn modelId="{07D5CDB5-163A-4C5F-8AB5-AC2E4988E330}" type="presOf" srcId="{BC6B33DE-0DCC-41F9-AF61-56D5AC7751E0}" destId="{E1530299-E23C-4557-990C-9CEB5F4AEC75}" srcOrd="0" destOrd="0" presId="urn:microsoft.com/office/officeart/2018/2/layout/IconVerticalSolidList"/>
    <dgm:cxn modelId="{297C32CB-D84D-4EE7-B472-E159E1B30A7A}" type="presOf" srcId="{653F73D6-3C3F-4A01-B76A-F31839B7CFC7}" destId="{F1383BD6-CA8E-4534-9F19-5DB3F8B2836E}" srcOrd="0" destOrd="0" presId="urn:microsoft.com/office/officeart/2018/2/layout/IconVerticalSolidList"/>
    <dgm:cxn modelId="{3701BECF-DF94-45E6-8C24-188F9EBD50F0}" srcId="{653F73D6-3C3F-4A01-B76A-F31839B7CFC7}" destId="{E4B16A83-9DC9-484C-87D4-8B58BD31EA84}" srcOrd="4" destOrd="0" parTransId="{67A5C7BD-9945-4D14-80F3-3AB265AD6B4E}" sibTransId="{B1FF016E-619D-4EDE-8C0B-4121BF94247B}"/>
    <dgm:cxn modelId="{2BDC67D5-0215-487F-9813-356AE3B19EFF}" type="presOf" srcId="{B842613D-F8D6-4195-A078-4DC0525BE6CF}" destId="{FCFA0116-A24A-4EDC-A181-D68CEAA16F83}" srcOrd="0" destOrd="0" presId="urn:microsoft.com/office/officeart/2018/2/layout/IconVerticalSolidList"/>
    <dgm:cxn modelId="{92AD5CE8-2E4A-42A7-8333-27D22922867F}" srcId="{653F73D6-3C3F-4A01-B76A-F31839B7CFC7}" destId="{C232F019-41A6-4125-BE0F-4299056E91E2}" srcOrd="1" destOrd="0" parTransId="{21EDCC5F-0B08-4453-9970-BC8855A1D001}" sibTransId="{15717722-E51A-4A6B-860B-DDB72765C967}"/>
    <dgm:cxn modelId="{3F8070E9-4332-4346-AF33-1A390DD69698}" srcId="{653F73D6-3C3F-4A01-B76A-F31839B7CFC7}" destId="{BC6B33DE-0DCC-41F9-AF61-56D5AC7751E0}" srcOrd="5" destOrd="0" parTransId="{40D88297-D9F2-4C81-B5EF-6A2C735B9C09}" sibTransId="{60AF2020-E990-4C5D-A2B2-A43A04F603CD}"/>
    <dgm:cxn modelId="{2DC629EC-95E1-45AC-93D5-4ACB2D2E0B1F}" type="presOf" srcId="{EEEB73E4-70BD-4FDD-827D-897253883EF2}" destId="{A8AF572E-69FC-428C-AC2F-E90CE42B38BD}" srcOrd="0" destOrd="0" presId="urn:microsoft.com/office/officeart/2018/2/layout/IconVerticalSolidList"/>
    <dgm:cxn modelId="{C4C855C1-0D8B-4D5E-B313-C33AADA814E1}" type="presParOf" srcId="{F1383BD6-CA8E-4534-9F19-5DB3F8B2836E}" destId="{B082D78F-4E5D-4F08-ABB4-4E2E62979706}" srcOrd="0" destOrd="0" presId="urn:microsoft.com/office/officeart/2018/2/layout/IconVerticalSolidList"/>
    <dgm:cxn modelId="{04A4D1FE-F75A-4B4A-A281-CA67CB3827EB}" type="presParOf" srcId="{B082D78F-4E5D-4F08-ABB4-4E2E62979706}" destId="{4B755F98-2A61-4287-B36A-FA07463BD18C}" srcOrd="0" destOrd="0" presId="urn:microsoft.com/office/officeart/2018/2/layout/IconVerticalSolidList"/>
    <dgm:cxn modelId="{F6A209B3-2EE4-4C52-8B1B-69E6FF05E647}" type="presParOf" srcId="{B082D78F-4E5D-4F08-ABB4-4E2E62979706}" destId="{DFBA542E-1C29-44F2-8E54-C42D5762518B}" srcOrd="1" destOrd="0" presId="urn:microsoft.com/office/officeart/2018/2/layout/IconVerticalSolidList"/>
    <dgm:cxn modelId="{C9EDA751-5E5B-4DE4-BFBA-AFD9D9F90F1E}" type="presParOf" srcId="{B082D78F-4E5D-4F08-ABB4-4E2E62979706}" destId="{A119AF54-9B7C-4A10-9CD1-B603660D20B5}" srcOrd="2" destOrd="0" presId="urn:microsoft.com/office/officeart/2018/2/layout/IconVerticalSolidList"/>
    <dgm:cxn modelId="{58B73C9D-3E20-4E83-8592-B375B1C87ED5}" type="presParOf" srcId="{B082D78F-4E5D-4F08-ABB4-4E2E62979706}" destId="{A8AF572E-69FC-428C-AC2F-E90CE42B38BD}" srcOrd="3" destOrd="0" presId="urn:microsoft.com/office/officeart/2018/2/layout/IconVerticalSolidList"/>
    <dgm:cxn modelId="{97AA3291-2AA7-4581-87B7-4488F9AE94ED}" type="presParOf" srcId="{F1383BD6-CA8E-4534-9F19-5DB3F8B2836E}" destId="{595D342E-574D-4915-885D-14102E8AD3F9}" srcOrd="1" destOrd="0" presId="urn:microsoft.com/office/officeart/2018/2/layout/IconVerticalSolidList"/>
    <dgm:cxn modelId="{938CC8B0-CD4B-420C-B264-E402B59D8B54}" type="presParOf" srcId="{F1383BD6-CA8E-4534-9F19-5DB3F8B2836E}" destId="{3EE85F45-EA9B-421D-9763-CFB03498E78F}" srcOrd="2" destOrd="0" presId="urn:microsoft.com/office/officeart/2018/2/layout/IconVerticalSolidList"/>
    <dgm:cxn modelId="{84621F8D-4AC2-4367-B005-EB45A94BB08B}" type="presParOf" srcId="{3EE85F45-EA9B-421D-9763-CFB03498E78F}" destId="{9954E308-C024-4E6E-B580-060D5B9B2D3B}" srcOrd="0" destOrd="0" presId="urn:microsoft.com/office/officeart/2018/2/layout/IconVerticalSolidList"/>
    <dgm:cxn modelId="{C2F09B16-F4A9-4139-BA83-5068754587FA}" type="presParOf" srcId="{3EE85F45-EA9B-421D-9763-CFB03498E78F}" destId="{A59CDA7F-063A-4BAB-BE2D-D7AA3A5AED80}" srcOrd="1" destOrd="0" presId="urn:microsoft.com/office/officeart/2018/2/layout/IconVerticalSolidList"/>
    <dgm:cxn modelId="{C0034DC8-AFD4-4DD0-ADF4-F17671A8C475}" type="presParOf" srcId="{3EE85F45-EA9B-421D-9763-CFB03498E78F}" destId="{F12174F7-1FFE-4F23-8E73-5CA358F04A8E}" srcOrd="2" destOrd="0" presId="urn:microsoft.com/office/officeart/2018/2/layout/IconVerticalSolidList"/>
    <dgm:cxn modelId="{80A63FD8-5293-4740-BEAC-EEF07101D7E4}" type="presParOf" srcId="{3EE85F45-EA9B-421D-9763-CFB03498E78F}" destId="{56F5656C-05FE-4C7A-A280-7B5DF4B4D1A5}" srcOrd="3" destOrd="0" presId="urn:microsoft.com/office/officeart/2018/2/layout/IconVerticalSolidList"/>
    <dgm:cxn modelId="{F504FA06-D6AB-497A-A077-BE34CC7E0F26}" type="presParOf" srcId="{F1383BD6-CA8E-4534-9F19-5DB3F8B2836E}" destId="{A4DA7F5D-59B1-410B-B461-EAF1AF8EE641}" srcOrd="3" destOrd="0" presId="urn:microsoft.com/office/officeart/2018/2/layout/IconVerticalSolidList"/>
    <dgm:cxn modelId="{3D6C3F16-8787-4590-9978-563A8AD18B7B}" type="presParOf" srcId="{F1383BD6-CA8E-4534-9F19-5DB3F8B2836E}" destId="{ED8FB2C1-030B-4C3C-A661-808AF4E516C2}" srcOrd="4" destOrd="0" presId="urn:microsoft.com/office/officeart/2018/2/layout/IconVerticalSolidList"/>
    <dgm:cxn modelId="{BFAF58AA-3867-4907-BDE7-606B97543AD9}" type="presParOf" srcId="{ED8FB2C1-030B-4C3C-A661-808AF4E516C2}" destId="{CCB1CE95-3C94-4840-BA84-E3F3E145AD0E}" srcOrd="0" destOrd="0" presId="urn:microsoft.com/office/officeart/2018/2/layout/IconVerticalSolidList"/>
    <dgm:cxn modelId="{C6B00897-AED1-405C-A7BA-7622302272A0}" type="presParOf" srcId="{ED8FB2C1-030B-4C3C-A661-808AF4E516C2}" destId="{764FD2F6-9D6D-47FE-9D1C-1E5E999B5C2A}" srcOrd="1" destOrd="0" presId="urn:microsoft.com/office/officeart/2018/2/layout/IconVerticalSolidList"/>
    <dgm:cxn modelId="{1550A244-DA41-4C92-BD34-4856C4EEE4AB}" type="presParOf" srcId="{ED8FB2C1-030B-4C3C-A661-808AF4E516C2}" destId="{B126AC8B-BA78-476C-8A9D-7E663CBAAE63}" srcOrd="2" destOrd="0" presId="urn:microsoft.com/office/officeart/2018/2/layout/IconVerticalSolidList"/>
    <dgm:cxn modelId="{1401443A-34D8-4280-8944-8AA388EE0E13}" type="presParOf" srcId="{ED8FB2C1-030B-4C3C-A661-808AF4E516C2}" destId="{07B061ED-F1F5-4214-BD23-2AFF6E36CD3C}" srcOrd="3" destOrd="0" presId="urn:microsoft.com/office/officeart/2018/2/layout/IconVerticalSolidList"/>
    <dgm:cxn modelId="{236A8A70-D0E9-46A3-AD4B-5CA74776A3F2}" type="presParOf" srcId="{F1383BD6-CA8E-4534-9F19-5DB3F8B2836E}" destId="{0560039C-4205-4BC8-8356-35F1DC52E1A9}" srcOrd="5" destOrd="0" presId="urn:microsoft.com/office/officeart/2018/2/layout/IconVerticalSolidList"/>
    <dgm:cxn modelId="{85ACF231-0E4F-458F-9F3B-2CCA83D07444}" type="presParOf" srcId="{F1383BD6-CA8E-4534-9F19-5DB3F8B2836E}" destId="{A0E69DE0-BCA2-43E8-AAC4-DBB5386F44CB}" srcOrd="6" destOrd="0" presId="urn:microsoft.com/office/officeart/2018/2/layout/IconVerticalSolidList"/>
    <dgm:cxn modelId="{D2AD9C9D-FB15-4E83-BE8D-7D649C032B39}" type="presParOf" srcId="{A0E69DE0-BCA2-43E8-AAC4-DBB5386F44CB}" destId="{9F938D60-783A-4872-A623-E4CDF4943494}" srcOrd="0" destOrd="0" presId="urn:microsoft.com/office/officeart/2018/2/layout/IconVerticalSolidList"/>
    <dgm:cxn modelId="{D53C372B-E37C-4404-B52D-0CF810DB40C9}" type="presParOf" srcId="{A0E69DE0-BCA2-43E8-AAC4-DBB5386F44CB}" destId="{84A087F7-B05B-49DA-A14F-8B32B8D65646}" srcOrd="1" destOrd="0" presId="urn:microsoft.com/office/officeart/2018/2/layout/IconVerticalSolidList"/>
    <dgm:cxn modelId="{C74A8C36-7696-4C0C-AC04-36189E6D1C6C}" type="presParOf" srcId="{A0E69DE0-BCA2-43E8-AAC4-DBB5386F44CB}" destId="{75CC0F97-2636-4E4E-9AA1-9AEC66A1F301}" srcOrd="2" destOrd="0" presId="urn:microsoft.com/office/officeart/2018/2/layout/IconVerticalSolidList"/>
    <dgm:cxn modelId="{379D2806-0D91-4CB7-B0E1-75B0E669B7C5}" type="presParOf" srcId="{A0E69DE0-BCA2-43E8-AAC4-DBB5386F44CB}" destId="{FCFA0116-A24A-4EDC-A181-D68CEAA16F83}" srcOrd="3" destOrd="0" presId="urn:microsoft.com/office/officeart/2018/2/layout/IconVerticalSolidList"/>
    <dgm:cxn modelId="{8C0C890E-A8E6-4FC2-BFFC-025AD72BF85A}" type="presParOf" srcId="{F1383BD6-CA8E-4534-9F19-5DB3F8B2836E}" destId="{C92EFA1D-5FBB-427C-84F7-72506AFEC8B2}" srcOrd="7" destOrd="0" presId="urn:microsoft.com/office/officeart/2018/2/layout/IconVerticalSolidList"/>
    <dgm:cxn modelId="{AA2898DA-0E87-4206-9A52-B0CFF63BA999}" type="presParOf" srcId="{F1383BD6-CA8E-4534-9F19-5DB3F8B2836E}" destId="{ACEC4793-1102-4825-B3BC-6987F80FF44B}" srcOrd="8" destOrd="0" presId="urn:microsoft.com/office/officeart/2018/2/layout/IconVerticalSolidList"/>
    <dgm:cxn modelId="{82481953-6D26-4A90-856B-85E9C7CD9627}" type="presParOf" srcId="{ACEC4793-1102-4825-B3BC-6987F80FF44B}" destId="{85F76536-E4AC-431C-961C-C53CF8F1D629}" srcOrd="0" destOrd="0" presId="urn:microsoft.com/office/officeart/2018/2/layout/IconVerticalSolidList"/>
    <dgm:cxn modelId="{2F9FE16D-03BD-45D4-B79A-511EDD82CFAF}" type="presParOf" srcId="{ACEC4793-1102-4825-B3BC-6987F80FF44B}" destId="{249F7391-5697-4046-B56A-E3602A556346}" srcOrd="1" destOrd="0" presId="urn:microsoft.com/office/officeart/2018/2/layout/IconVerticalSolidList"/>
    <dgm:cxn modelId="{E38B3541-D2E9-4E8B-BF15-E5460DE9EA1D}" type="presParOf" srcId="{ACEC4793-1102-4825-B3BC-6987F80FF44B}" destId="{DF250107-86D4-4D89-9EE3-973ED4570E4E}" srcOrd="2" destOrd="0" presId="urn:microsoft.com/office/officeart/2018/2/layout/IconVerticalSolidList"/>
    <dgm:cxn modelId="{3BDDFB9A-6068-4E10-8306-661F42B371F1}" type="presParOf" srcId="{ACEC4793-1102-4825-B3BC-6987F80FF44B}" destId="{41FD9D5C-58E4-4E09-92FD-45BF41401BFD}" srcOrd="3" destOrd="0" presId="urn:microsoft.com/office/officeart/2018/2/layout/IconVerticalSolidList"/>
    <dgm:cxn modelId="{54DD2E22-D2E2-4425-ACE8-9B84A29549F4}" type="presParOf" srcId="{F1383BD6-CA8E-4534-9F19-5DB3F8B2836E}" destId="{EDC3DFE5-F047-4B7E-8CF5-CB57108C2A6B}" srcOrd="9" destOrd="0" presId="urn:microsoft.com/office/officeart/2018/2/layout/IconVerticalSolidList"/>
    <dgm:cxn modelId="{02BD62DA-BE06-4F9C-ACA2-8F95AA7CFCC4}" type="presParOf" srcId="{F1383BD6-CA8E-4534-9F19-5DB3F8B2836E}" destId="{34B47F0C-F290-420B-BB5C-4C8EC604220B}" srcOrd="10" destOrd="0" presId="urn:microsoft.com/office/officeart/2018/2/layout/IconVerticalSolidList"/>
    <dgm:cxn modelId="{BEC4006D-1F7D-44E3-A715-25BA7373AB62}" type="presParOf" srcId="{34B47F0C-F290-420B-BB5C-4C8EC604220B}" destId="{7D197C41-0B17-4429-9047-C45CDBD18E59}" srcOrd="0" destOrd="0" presId="urn:microsoft.com/office/officeart/2018/2/layout/IconVerticalSolidList"/>
    <dgm:cxn modelId="{23478832-462E-48ED-858B-68EBB9AFFE9A}" type="presParOf" srcId="{34B47F0C-F290-420B-BB5C-4C8EC604220B}" destId="{7A255BDD-DB7F-4C0E-84A5-94B62F19C213}" srcOrd="1" destOrd="0" presId="urn:microsoft.com/office/officeart/2018/2/layout/IconVerticalSolidList"/>
    <dgm:cxn modelId="{90ADD68C-964B-41E2-B643-9333ED7448AE}" type="presParOf" srcId="{34B47F0C-F290-420B-BB5C-4C8EC604220B}" destId="{81783E46-3F48-433B-9146-6B953D8EAA47}" srcOrd="2" destOrd="0" presId="urn:microsoft.com/office/officeart/2018/2/layout/IconVerticalSolidList"/>
    <dgm:cxn modelId="{25188FE8-2754-4D7D-B837-F59D712BC2F3}" type="presParOf" srcId="{34B47F0C-F290-420B-BB5C-4C8EC604220B}" destId="{E1530299-E23C-4557-990C-9CEB5F4AEC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1CAB8-3079-41BC-BAD5-8C9D069F1E9C}"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A06D0B73-BBA6-4A79-BD7E-F9253F8384B1}">
      <dgm:prSet/>
      <dgm:spPr/>
      <dgm:t>
        <a:bodyPr/>
        <a:lstStyle/>
        <a:p>
          <a:r>
            <a:rPr lang="es-PY"/>
            <a:t>Sector declarado imprescindible</a:t>
          </a:r>
          <a:endParaRPr lang="en-US"/>
        </a:p>
      </dgm:t>
    </dgm:pt>
    <dgm:pt modelId="{38CC4D94-185D-4479-A2E2-AFDADC773C69}" type="parTrans" cxnId="{45AFCF60-C363-4B84-B40F-B1876D52C58D}">
      <dgm:prSet/>
      <dgm:spPr/>
      <dgm:t>
        <a:bodyPr/>
        <a:lstStyle/>
        <a:p>
          <a:endParaRPr lang="en-US"/>
        </a:p>
      </dgm:t>
    </dgm:pt>
    <dgm:pt modelId="{5C0061B7-8839-4DB8-94D5-D6A416E09408}" type="sibTrans" cxnId="{45AFCF60-C363-4B84-B40F-B1876D52C58D}">
      <dgm:prSet/>
      <dgm:spPr/>
      <dgm:t>
        <a:bodyPr/>
        <a:lstStyle/>
        <a:p>
          <a:endParaRPr lang="en-US"/>
        </a:p>
      </dgm:t>
    </dgm:pt>
    <dgm:pt modelId="{85BC94B7-69AB-43C2-A61D-BDEE9DAAEABB}">
      <dgm:prSet/>
      <dgm:spPr/>
      <dgm:t>
        <a:bodyPr/>
        <a:lstStyle/>
        <a:p>
          <a:r>
            <a:rPr lang="es-PY"/>
            <a:t>Protocolo Sanitario establecido entre el MSPBS, PGN y CAFYM, (16 marzo 2020)</a:t>
          </a:r>
          <a:endParaRPr lang="en-US"/>
        </a:p>
      </dgm:t>
    </dgm:pt>
    <dgm:pt modelId="{2D7981DE-C2DB-4E83-AE99-8A1BC607C1ED}" type="parTrans" cxnId="{AB6921D9-282E-494E-B868-CFE5FE611E3D}">
      <dgm:prSet/>
      <dgm:spPr/>
      <dgm:t>
        <a:bodyPr/>
        <a:lstStyle/>
        <a:p>
          <a:endParaRPr lang="en-US"/>
        </a:p>
      </dgm:t>
    </dgm:pt>
    <dgm:pt modelId="{6840CD26-04AF-4187-9329-37750EA8D567}" type="sibTrans" cxnId="{AB6921D9-282E-494E-B868-CFE5FE611E3D}">
      <dgm:prSet/>
      <dgm:spPr/>
      <dgm:t>
        <a:bodyPr/>
        <a:lstStyle/>
        <a:p>
          <a:endParaRPr lang="en-US"/>
        </a:p>
      </dgm:t>
    </dgm:pt>
    <dgm:pt modelId="{F7A27BA6-7AD3-463C-9A33-A09C2A5C92A8}">
      <dgm:prSet/>
      <dgm:spPr/>
      <dgm:t>
        <a:bodyPr/>
        <a:lstStyle/>
        <a:p>
          <a:r>
            <a:rPr lang="es-PY"/>
            <a:t>Adopcion del código sanitario OMI, Londres, marzo 2020</a:t>
          </a:r>
          <a:endParaRPr lang="en-US"/>
        </a:p>
      </dgm:t>
    </dgm:pt>
    <dgm:pt modelId="{096DE9B2-040C-4E6D-93CB-C01D608B25D2}" type="parTrans" cxnId="{054FF27B-F4C0-4882-9AE9-D7673562228E}">
      <dgm:prSet/>
      <dgm:spPr/>
      <dgm:t>
        <a:bodyPr/>
        <a:lstStyle/>
        <a:p>
          <a:endParaRPr lang="en-US"/>
        </a:p>
      </dgm:t>
    </dgm:pt>
    <dgm:pt modelId="{9350219D-5079-4A99-8BD3-90110452E5CD}" type="sibTrans" cxnId="{054FF27B-F4C0-4882-9AE9-D7673562228E}">
      <dgm:prSet/>
      <dgm:spPr/>
      <dgm:t>
        <a:bodyPr/>
        <a:lstStyle/>
        <a:p>
          <a:endParaRPr lang="en-US"/>
        </a:p>
      </dgm:t>
    </dgm:pt>
    <dgm:pt modelId="{43FB13A5-3AC1-415C-9A18-10F123DDE446}">
      <dgm:prSet/>
      <dgm:spPr/>
      <dgm:t>
        <a:bodyPr/>
        <a:lstStyle/>
        <a:p>
          <a:r>
            <a:rPr lang="es-PY"/>
            <a:t>Restricciones de desembarco para el personal de a bordo</a:t>
          </a:r>
          <a:endParaRPr lang="en-US"/>
        </a:p>
      </dgm:t>
    </dgm:pt>
    <dgm:pt modelId="{32EBF88F-85F4-4EDE-93C0-21BC03C0A6BF}" type="parTrans" cxnId="{44472BEA-33EA-4ECC-A731-00799FA23CDB}">
      <dgm:prSet/>
      <dgm:spPr/>
      <dgm:t>
        <a:bodyPr/>
        <a:lstStyle/>
        <a:p>
          <a:endParaRPr lang="en-US"/>
        </a:p>
      </dgm:t>
    </dgm:pt>
    <dgm:pt modelId="{5B514BD5-312F-4537-AC5D-8158F5523E78}" type="sibTrans" cxnId="{44472BEA-33EA-4ECC-A731-00799FA23CDB}">
      <dgm:prSet/>
      <dgm:spPr/>
      <dgm:t>
        <a:bodyPr/>
        <a:lstStyle/>
        <a:p>
          <a:endParaRPr lang="en-US"/>
        </a:p>
      </dgm:t>
    </dgm:pt>
    <dgm:pt modelId="{C529A31A-17AE-4D19-83A4-6292EB8A1E8D}">
      <dgm:prSet/>
      <dgm:spPr/>
      <dgm:t>
        <a:bodyPr/>
        <a:lstStyle/>
        <a:p>
          <a:r>
            <a:rPr lang="es-PY"/>
            <a:t>Restricciones de países Ribereños</a:t>
          </a:r>
          <a:endParaRPr lang="en-US"/>
        </a:p>
      </dgm:t>
    </dgm:pt>
    <dgm:pt modelId="{B78F4AFF-BAD4-43F5-AF61-F10418E21EE6}" type="parTrans" cxnId="{F007423D-D602-4AA3-B568-137A8EAD50D0}">
      <dgm:prSet/>
      <dgm:spPr/>
      <dgm:t>
        <a:bodyPr/>
        <a:lstStyle/>
        <a:p>
          <a:endParaRPr lang="en-US"/>
        </a:p>
      </dgm:t>
    </dgm:pt>
    <dgm:pt modelId="{5EF1DD48-B58A-4619-9CF7-50822AC00FEC}" type="sibTrans" cxnId="{F007423D-D602-4AA3-B568-137A8EAD50D0}">
      <dgm:prSet/>
      <dgm:spPr/>
      <dgm:t>
        <a:bodyPr/>
        <a:lstStyle/>
        <a:p>
          <a:endParaRPr lang="en-US"/>
        </a:p>
      </dgm:t>
    </dgm:pt>
    <dgm:pt modelId="{234A2971-57FF-4A64-9F42-7C65B747AE23}" type="pres">
      <dgm:prSet presAssocID="{94C1CAB8-3079-41BC-BAD5-8C9D069F1E9C}" presName="linear" presStyleCnt="0">
        <dgm:presLayoutVars>
          <dgm:animLvl val="lvl"/>
          <dgm:resizeHandles val="exact"/>
        </dgm:presLayoutVars>
      </dgm:prSet>
      <dgm:spPr/>
    </dgm:pt>
    <dgm:pt modelId="{9C96B4E7-F4D2-44E6-B4E6-B21198CA48FC}" type="pres">
      <dgm:prSet presAssocID="{A06D0B73-BBA6-4A79-BD7E-F9253F8384B1}" presName="parentText" presStyleLbl="node1" presStyleIdx="0" presStyleCnt="5">
        <dgm:presLayoutVars>
          <dgm:chMax val="0"/>
          <dgm:bulletEnabled val="1"/>
        </dgm:presLayoutVars>
      </dgm:prSet>
      <dgm:spPr/>
    </dgm:pt>
    <dgm:pt modelId="{D206F87C-1EB7-4B3C-870F-5637B75A949B}" type="pres">
      <dgm:prSet presAssocID="{5C0061B7-8839-4DB8-94D5-D6A416E09408}" presName="spacer" presStyleCnt="0"/>
      <dgm:spPr/>
    </dgm:pt>
    <dgm:pt modelId="{CE599A79-BC9D-4394-A0F6-DD61F0CC9638}" type="pres">
      <dgm:prSet presAssocID="{85BC94B7-69AB-43C2-A61D-BDEE9DAAEABB}" presName="parentText" presStyleLbl="node1" presStyleIdx="1" presStyleCnt="5">
        <dgm:presLayoutVars>
          <dgm:chMax val="0"/>
          <dgm:bulletEnabled val="1"/>
        </dgm:presLayoutVars>
      </dgm:prSet>
      <dgm:spPr/>
    </dgm:pt>
    <dgm:pt modelId="{C6FD06A5-522F-4515-A8B9-226F8643BECC}" type="pres">
      <dgm:prSet presAssocID="{6840CD26-04AF-4187-9329-37750EA8D567}" presName="spacer" presStyleCnt="0"/>
      <dgm:spPr/>
    </dgm:pt>
    <dgm:pt modelId="{23494691-E0BE-4E2F-A87C-E7541B216719}" type="pres">
      <dgm:prSet presAssocID="{F7A27BA6-7AD3-463C-9A33-A09C2A5C92A8}" presName="parentText" presStyleLbl="node1" presStyleIdx="2" presStyleCnt="5">
        <dgm:presLayoutVars>
          <dgm:chMax val="0"/>
          <dgm:bulletEnabled val="1"/>
        </dgm:presLayoutVars>
      </dgm:prSet>
      <dgm:spPr/>
    </dgm:pt>
    <dgm:pt modelId="{FB4693F2-8128-4D52-A8AC-51AD8C8DC1C4}" type="pres">
      <dgm:prSet presAssocID="{9350219D-5079-4A99-8BD3-90110452E5CD}" presName="spacer" presStyleCnt="0"/>
      <dgm:spPr/>
    </dgm:pt>
    <dgm:pt modelId="{EB5D9367-4008-45B6-9236-B9E63ACD59FB}" type="pres">
      <dgm:prSet presAssocID="{43FB13A5-3AC1-415C-9A18-10F123DDE446}" presName="parentText" presStyleLbl="node1" presStyleIdx="3" presStyleCnt="5">
        <dgm:presLayoutVars>
          <dgm:chMax val="0"/>
          <dgm:bulletEnabled val="1"/>
        </dgm:presLayoutVars>
      </dgm:prSet>
      <dgm:spPr/>
    </dgm:pt>
    <dgm:pt modelId="{BF21FE49-27CA-45C9-9B96-5A0472DC248E}" type="pres">
      <dgm:prSet presAssocID="{5B514BD5-312F-4537-AC5D-8158F5523E78}" presName="spacer" presStyleCnt="0"/>
      <dgm:spPr/>
    </dgm:pt>
    <dgm:pt modelId="{C4730DE1-FA58-4D42-92A8-D9B71FEDFF31}" type="pres">
      <dgm:prSet presAssocID="{C529A31A-17AE-4D19-83A4-6292EB8A1E8D}" presName="parentText" presStyleLbl="node1" presStyleIdx="4" presStyleCnt="5">
        <dgm:presLayoutVars>
          <dgm:chMax val="0"/>
          <dgm:bulletEnabled val="1"/>
        </dgm:presLayoutVars>
      </dgm:prSet>
      <dgm:spPr/>
    </dgm:pt>
  </dgm:ptLst>
  <dgm:cxnLst>
    <dgm:cxn modelId="{4FC1C611-D9BA-4FEE-98A1-D52A59200FF6}" type="presOf" srcId="{43FB13A5-3AC1-415C-9A18-10F123DDE446}" destId="{EB5D9367-4008-45B6-9236-B9E63ACD59FB}" srcOrd="0" destOrd="0" presId="urn:microsoft.com/office/officeart/2005/8/layout/vList2"/>
    <dgm:cxn modelId="{AE66B814-15E7-4EBD-BA14-3292C702BD6E}" type="presOf" srcId="{85BC94B7-69AB-43C2-A61D-BDEE9DAAEABB}" destId="{CE599A79-BC9D-4394-A0F6-DD61F0CC9638}" srcOrd="0" destOrd="0" presId="urn:microsoft.com/office/officeart/2005/8/layout/vList2"/>
    <dgm:cxn modelId="{88D29A22-AC4A-4568-8FD1-3C500AA2A0C7}" type="presOf" srcId="{F7A27BA6-7AD3-463C-9A33-A09C2A5C92A8}" destId="{23494691-E0BE-4E2F-A87C-E7541B216719}" srcOrd="0" destOrd="0" presId="urn:microsoft.com/office/officeart/2005/8/layout/vList2"/>
    <dgm:cxn modelId="{F007423D-D602-4AA3-B568-137A8EAD50D0}" srcId="{94C1CAB8-3079-41BC-BAD5-8C9D069F1E9C}" destId="{C529A31A-17AE-4D19-83A4-6292EB8A1E8D}" srcOrd="4" destOrd="0" parTransId="{B78F4AFF-BAD4-43F5-AF61-F10418E21EE6}" sibTransId="{5EF1DD48-B58A-4619-9CF7-50822AC00FEC}"/>
    <dgm:cxn modelId="{45AFCF60-C363-4B84-B40F-B1876D52C58D}" srcId="{94C1CAB8-3079-41BC-BAD5-8C9D069F1E9C}" destId="{A06D0B73-BBA6-4A79-BD7E-F9253F8384B1}" srcOrd="0" destOrd="0" parTransId="{38CC4D94-185D-4479-A2E2-AFDADC773C69}" sibTransId="{5C0061B7-8839-4DB8-94D5-D6A416E09408}"/>
    <dgm:cxn modelId="{F0B85C76-19B3-424C-9D58-09CCB2ADD50F}" type="presOf" srcId="{C529A31A-17AE-4D19-83A4-6292EB8A1E8D}" destId="{C4730DE1-FA58-4D42-92A8-D9B71FEDFF31}" srcOrd="0" destOrd="0" presId="urn:microsoft.com/office/officeart/2005/8/layout/vList2"/>
    <dgm:cxn modelId="{054FF27B-F4C0-4882-9AE9-D7673562228E}" srcId="{94C1CAB8-3079-41BC-BAD5-8C9D069F1E9C}" destId="{F7A27BA6-7AD3-463C-9A33-A09C2A5C92A8}" srcOrd="2" destOrd="0" parTransId="{096DE9B2-040C-4E6D-93CB-C01D608B25D2}" sibTransId="{9350219D-5079-4A99-8BD3-90110452E5CD}"/>
    <dgm:cxn modelId="{A4445E8A-8480-49F4-90DD-26B1EA48A78C}" type="presOf" srcId="{94C1CAB8-3079-41BC-BAD5-8C9D069F1E9C}" destId="{234A2971-57FF-4A64-9F42-7C65B747AE23}" srcOrd="0" destOrd="0" presId="urn:microsoft.com/office/officeart/2005/8/layout/vList2"/>
    <dgm:cxn modelId="{AB6921D9-282E-494E-B868-CFE5FE611E3D}" srcId="{94C1CAB8-3079-41BC-BAD5-8C9D069F1E9C}" destId="{85BC94B7-69AB-43C2-A61D-BDEE9DAAEABB}" srcOrd="1" destOrd="0" parTransId="{2D7981DE-C2DB-4E83-AE99-8A1BC607C1ED}" sibTransId="{6840CD26-04AF-4187-9329-37750EA8D567}"/>
    <dgm:cxn modelId="{3BCF39E0-DDE4-4EC3-8692-6F1D153B3AC4}" type="presOf" srcId="{A06D0B73-BBA6-4A79-BD7E-F9253F8384B1}" destId="{9C96B4E7-F4D2-44E6-B4E6-B21198CA48FC}" srcOrd="0" destOrd="0" presId="urn:microsoft.com/office/officeart/2005/8/layout/vList2"/>
    <dgm:cxn modelId="{44472BEA-33EA-4ECC-A731-00799FA23CDB}" srcId="{94C1CAB8-3079-41BC-BAD5-8C9D069F1E9C}" destId="{43FB13A5-3AC1-415C-9A18-10F123DDE446}" srcOrd="3" destOrd="0" parTransId="{32EBF88F-85F4-4EDE-93C0-21BC03C0A6BF}" sibTransId="{5B514BD5-312F-4537-AC5D-8158F5523E78}"/>
    <dgm:cxn modelId="{905BC1C9-1CDC-45BE-BB73-92D91D77BB35}" type="presParOf" srcId="{234A2971-57FF-4A64-9F42-7C65B747AE23}" destId="{9C96B4E7-F4D2-44E6-B4E6-B21198CA48FC}" srcOrd="0" destOrd="0" presId="urn:microsoft.com/office/officeart/2005/8/layout/vList2"/>
    <dgm:cxn modelId="{675BA99F-6F22-415D-8A86-8FA5515CC0EE}" type="presParOf" srcId="{234A2971-57FF-4A64-9F42-7C65B747AE23}" destId="{D206F87C-1EB7-4B3C-870F-5637B75A949B}" srcOrd="1" destOrd="0" presId="urn:microsoft.com/office/officeart/2005/8/layout/vList2"/>
    <dgm:cxn modelId="{452F51EC-14B6-4F50-951F-CDB6B51D5F4E}" type="presParOf" srcId="{234A2971-57FF-4A64-9F42-7C65B747AE23}" destId="{CE599A79-BC9D-4394-A0F6-DD61F0CC9638}" srcOrd="2" destOrd="0" presId="urn:microsoft.com/office/officeart/2005/8/layout/vList2"/>
    <dgm:cxn modelId="{E935268E-6712-408F-B372-AC9C36876694}" type="presParOf" srcId="{234A2971-57FF-4A64-9F42-7C65B747AE23}" destId="{C6FD06A5-522F-4515-A8B9-226F8643BECC}" srcOrd="3" destOrd="0" presId="urn:microsoft.com/office/officeart/2005/8/layout/vList2"/>
    <dgm:cxn modelId="{CB4BFFE1-28CE-4C78-B575-6418D22F8316}" type="presParOf" srcId="{234A2971-57FF-4A64-9F42-7C65B747AE23}" destId="{23494691-E0BE-4E2F-A87C-E7541B216719}" srcOrd="4" destOrd="0" presId="urn:microsoft.com/office/officeart/2005/8/layout/vList2"/>
    <dgm:cxn modelId="{B0E7F8A9-28EA-4741-A307-F7181267FB52}" type="presParOf" srcId="{234A2971-57FF-4A64-9F42-7C65B747AE23}" destId="{FB4693F2-8128-4D52-A8AC-51AD8C8DC1C4}" srcOrd="5" destOrd="0" presId="urn:microsoft.com/office/officeart/2005/8/layout/vList2"/>
    <dgm:cxn modelId="{8A761A7F-464A-4664-B7AF-A221B5A8F48B}" type="presParOf" srcId="{234A2971-57FF-4A64-9F42-7C65B747AE23}" destId="{EB5D9367-4008-45B6-9236-B9E63ACD59FB}" srcOrd="6" destOrd="0" presId="urn:microsoft.com/office/officeart/2005/8/layout/vList2"/>
    <dgm:cxn modelId="{1AE3A479-3FE9-4D30-B158-D7ACB6052E27}" type="presParOf" srcId="{234A2971-57FF-4A64-9F42-7C65B747AE23}" destId="{BF21FE49-27CA-45C9-9B96-5A0472DC248E}" srcOrd="7" destOrd="0" presId="urn:microsoft.com/office/officeart/2005/8/layout/vList2"/>
    <dgm:cxn modelId="{7FB31F82-F7C1-413F-A6D0-2C74AFD8AB91}" type="presParOf" srcId="{234A2971-57FF-4A64-9F42-7C65B747AE23}" destId="{C4730DE1-FA58-4D42-92A8-D9B71FEDFF3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603F3-CCDB-45B9-87FC-5B2E5A4CE8D0}">
      <dsp:nvSpPr>
        <dsp:cNvPr id="0" name=""/>
        <dsp:cNvSpPr/>
      </dsp:nvSpPr>
      <dsp:spPr>
        <a:xfrm>
          <a:off x="0" y="69619"/>
          <a:ext cx="5000124" cy="8353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1967/68- Declaraciones de Cancilleres de Buenos Aires y Santa Cruz de la Sierra</a:t>
          </a:r>
          <a:endParaRPr lang="en-US" sz="2100" kern="1200"/>
        </a:p>
      </dsp:txBody>
      <dsp:txXfrm>
        <a:off x="40780" y="110399"/>
        <a:ext cx="4918564" cy="753819"/>
      </dsp:txXfrm>
    </dsp:sp>
    <dsp:sp modelId="{63E4D34E-8677-4D60-B65A-BB6DE28CFBC2}">
      <dsp:nvSpPr>
        <dsp:cNvPr id="0" name=""/>
        <dsp:cNvSpPr/>
      </dsp:nvSpPr>
      <dsp:spPr>
        <a:xfrm>
          <a:off x="0" y="965479"/>
          <a:ext cx="5000124" cy="835379"/>
        </a:xfrm>
        <a:prstGeom prst="round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1969- Tratado de la Cuenca del Plata</a:t>
          </a:r>
          <a:endParaRPr lang="en-US" sz="2100" kern="1200"/>
        </a:p>
      </dsp:txBody>
      <dsp:txXfrm>
        <a:off x="40780" y="1006259"/>
        <a:ext cx="4918564" cy="753819"/>
      </dsp:txXfrm>
    </dsp:sp>
    <dsp:sp modelId="{2DC83412-F882-4D31-A197-85F5484A04EE}">
      <dsp:nvSpPr>
        <dsp:cNvPr id="0" name=""/>
        <dsp:cNvSpPr/>
      </dsp:nvSpPr>
      <dsp:spPr>
        <a:xfrm>
          <a:off x="0" y="1861339"/>
          <a:ext cx="5000124" cy="835379"/>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1989- Constitución del CIH</a:t>
          </a:r>
          <a:endParaRPr lang="en-US" sz="2100" kern="1200"/>
        </a:p>
      </dsp:txBody>
      <dsp:txXfrm>
        <a:off x="40780" y="1902119"/>
        <a:ext cx="4918564" cy="753819"/>
      </dsp:txXfrm>
    </dsp:sp>
    <dsp:sp modelId="{5130B4B4-FB93-44A6-A6A5-595918721E29}">
      <dsp:nvSpPr>
        <dsp:cNvPr id="0" name=""/>
        <dsp:cNvSpPr/>
      </dsp:nvSpPr>
      <dsp:spPr>
        <a:xfrm>
          <a:off x="0" y="2757200"/>
          <a:ext cx="5000124" cy="835379"/>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1992- Acuerdo de Santa Cruz de la Sierra</a:t>
          </a:r>
          <a:endParaRPr lang="en-US" sz="2100" kern="1200"/>
        </a:p>
      </dsp:txBody>
      <dsp:txXfrm>
        <a:off x="40780" y="2797980"/>
        <a:ext cx="4918564" cy="753819"/>
      </dsp:txXfrm>
    </dsp:sp>
    <dsp:sp modelId="{5DC1AB9D-6ED5-4436-AC10-6CD195406C25}">
      <dsp:nvSpPr>
        <dsp:cNvPr id="0" name=""/>
        <dsp:cNvSpPr/>
      </dsp:nvSpPr>
      <dsp:spPr>
        <a:xfrm>
          <a:off x="0" y="3653060"/>
          <a:ext cx="5000124" cy="835379"/>
        </a:xfrm>
        <a:prstGeom prst="round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1995- Entrada en vigor</a:t>
          </a:r>
          <a:endParaRPr lang="en-US" sz="2100" kern="1200"/>
        </a:p>
      </dsp:txBody>
      <dsp:txXfrm>
        <a:off x="40780" y="3693840"/>
        <a:ext cx="4918564" cy="753819"/>
      </dsp:txXfrm>
    </dsp:sp>
    <dsp:sp modelId="{03B39CC2-2B19-49E6-8F0A-25B335E7E581}">
      <dsp:nvSpPr>
        <dsp:cNvPr id="0" name=""/>
        <dsp:cNvSpPr/>
      </dsp:nvSpPr>
      <dsp:spPr>
        <a:xfrm>
          <a:off x="0" y="4548920"/>
          <a:ext cx="5000124" cy="83537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1995- Comisión del Acuerdo</a:t>
          </a:r>
          <a:endParaRPr lang="en-US" sz="2100" kern="1200"/>
        </a:p>
      </dsp:txBody>
      <dsp:txXfrm>
        <a:off x="40780" y="4589700"/>
        <a:ext cx="4918564"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55F98-2A61-4287-B36A-FA07463BD18C}">
      <dsp:nvSpPr>
        <dsp:cNvPr id="0" name=""/>
        <dsp:cNvSpPr/>
      </dsp:nvSpPr>
      <dsp:spPr>
        <a:xfrm>
          <a:off x="0" y="1907"/>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A542E-1C29-44F2-8E54-C42D5762518B}">
      <dsp:nvSpPr>
        <dsp:cNvPr id="0" name=""/>
        <dsp:cNvSpPr/>
      </dsp:nvSpPr>
      <dsp:spPr>
        <a:xfrm>
          <a:off x="245877" y="184791"/>
          <a:ext cx="447049" cy="447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AF572E-69FC-428C-AC2F-E90CE42B38BD}">
      <dsp:nvSpPr>
        <dsp:cNvPr id="0" name=""/>
        <dsp:cNvSpPr/>
      </dsp:nvSpPr>
      <dsp:spPr>
        <a:xfrm>
          <a:off x="938804" y="1907"/>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s-PY" sz="1900" kern="1200"/>
            <a:t>Menor volumen de carga por convoy (60%)</a:t>
          </a:r>
          <a:endParaRPr lang="en-US" sz="1900" kern="1200"/>
        </a:p>
      </dsp:txBody>
      <dsp:txXfrm>
        <a:off x="938804" y="1907"/>
        <a:ext cx="4002714" cy="812817"/>
      </dsp:txXfrm>
    </dsp:sp>
    <dsp:sp modelId="{9954E308-C024-4E6E-B580-060D5B9B2D3B}">
      <dsp:nvSpPr>
        <dsp:cNvPr id="0" name=""/>
        <dsp:cNvSpPr/>
      </dsp:nvSpPr>
      <dsp:spPr>
        <a:xfrm>
          <a:off x="0" y="1017929"/>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9CDA7F-063A-4BAB-BE2D-D7AA3A5AED80}">
      <dsp:nvSpPr>
        <dsp:cNvPr id="0" name=""/>
        <dsp:cNvSpPr/>
      </dsp:nvSpPr>
      <dsp:spPr>
        <a:xfrm>
          <a:off x="245877" y="1200813"/>
          <a:ext cx="447049" cy="447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F5656C-05FE-4C7A-A280-7B5DF4B4D1A5}">
      <dsp:nvSpPr>
        <dsp:cNvPr id="0" name=""/>
        <dsp:cNvSpPr/>
      </dsp:nvSpPr>
      <dsp:spPr>
        <a:xfrm>
          <a:off x="938804" y="1017929"/>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s-PY" sz="1900" kern="1200"/>
            <a:t>Mayores tiempos de viajes</a:t>
          </a:r>
          <a:endParaRPr lang="en-US" sz="1900" kern="1200"/>
        </a:p>
      </dsp:txBody>
      <dsp:txXfrm>
        <a:off x="938804" y="1017929"/>
        <a:ext cx="4002714" cy="812817"/>
      </dsp:txXfrm>
    </dsp:sp>
    <dsp:sp modelId="{CCB1CE95-3C94-4840-BA84-E3F3E145AD0E}">
      <dsp:nvSpPr>
        <dsp:cNvPr id="0" name=""/>
        <dsp:cNvSpPr/>
      </dsp:nvSpPr>
      <dsp:spPr>
        <a:xfrm>
          <a:off x="0" y="2033951"/>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FD2F6-9D6D-47FE-9D1C-1E5E999B5C2A}">
      <dsp:nvSpPr>
        <dsp:cNvPr id="0" name=""/>
        <dsp:cNvSpPr/>
      </dsp:nvSpPr>
      <dsp:spPr>
        <a:xfrm>
          <a:off x="245877" y="2216835"/>
          <a:ext cx="447049" cy="447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B061ED-F1F5-4214-BD23-2AFF6E36CD3C}">
      <dsp:nvSpPr>
        <dsp:cNvPr id="0" name=""/>
        <dsp:cNvSpPr/>
      </dsp:nvSpPr>
      <dsp:spPr>
        <a:xfrm>
          <a:off x="938804" y="2033951"/>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s-PY" sz="1900" kern="1200"/>
            <a:t>Dificultades de atraques en puertos fluviales por falta de calado</a:t>
          </a:r>
          <a:endParaRPr lang="en-US" sz="1900" kern="1200"/>
        </a:p>
      </dsp:txBody>
      <dsp:txXfrm>
        <a:off x="938804" y="2033951"/>
        <a:ext cx="4002714" cy="812817"/>
      </dsp:txXfrm>
    </dsp:sp>
    <dsp:sp modelId="{9F938D60-783A-4872-A623-E4CDF4943494}">
      <dsp:nvSpPr>
        <dsp:cNvPr id="0" name=""/>
        <dsp:cNvSpPr/>
      </dsp:nvSpPr>
      <dsp:spPr>
        <a:xfrm>
          <a:off x="0" y="3049973"/>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087F7-B05B-49DA-A14F-8B32B8D65646}">
      <dsp:nvSpPr>
        <dsp:cNvPr id="0" name=""/>
        <dsp:cNvSpPr/>
      </dsp:nvSpPr>
      <dsp:spPr>
        <a:xfrm>
          <a:off x="245877" y="3232857"/>
          <a:ext cx="447049" cy="4470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FA0116-A24A-4EDC-A181-D68CEAA16F83}">
      <dsp:nvSpPr>
        <dsp:cNvPr id="0" name=""/>
        <dsp:cNvSpPr/>
      </dsp:nvSpPr>
      <dsp:spPr>
        <a:xfrm>
          <a:off x="938804" y="3049973"/>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s-PY" sz="1900" kern="1200"/>
            <a:t>Pasos de arena colmatados</a:t>
          </a:r>
          <a:endParaRPr lang="en-US" sz="1900" kern="1200"/>
        </a:p>
      </dsp:txBody>
      <dsp:txXfrm>
        <a:off x="938804" y="3049973"/>
        <a:ext cx="4002714" cy="812817"/>
      </dsp:txXfrm>
    </dsp:sp>
    <dsp:sp modelId="{85F76536-E4AC-431C-961C-C53CF8F1D629}">
      <dsp:nvSpPr>
        <dsp:cNvPr id="0" name=""/>
        <dsp:cNvSpPr/>
      </dsp:nvSpPr>
      <dsp:spPr>
        <a:xfrm>
          <a:off x="0" y="4065995"/>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F7391-5697-4046-B56A-E3602A556346}">
      <dsp:nvSpPr>
        <dsp:cNvPr id="0" name=""/>
        <dsp:cNvSpPr/>
      </dsp:nvSpPr>
      <dsp:spPr>
        <a:xfrm>
          <a:off x="245877" y="4248879"/>
          <a:ext cx="447049" cy="4470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FD9D5C-58E4-4E09-92FD-45BF41401BFD}">
      <dsp:nvSpPr>
        <dsp:cNvPr id="0" name=""/>
        <dsp:cNvSpPr/>
      </dsp:nvSpPr>
      <dsp:spPr>
        <a:xfrm>
          <a:off x="938804" y="4065995"/>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s-PY" sz="1900" kern="1200"/>
            <a:t>Pasos de piedras infranqueables</a:t>
          </a:r>
          <a:endParaRPr lang="en-US" sz="1900" kern="1200"/>
        </a:p>
      </dsp:txBody>
      <dsp:txXfrm>
        <a:off x="938804" y="4065995"/>
        <a:ext cx="4002714" cy="812817"/>
      </dsp:txXfrm>
    </dsp:sp>
    <dsp:sp modelId="{7D197C41-0B17-4429-9047-C45CDBD18E59}">
      <dsp:nvSpPr>
        <dsp:cNvPr id="0" name=""/>
        <dsp:cNvSpPr/>
      </dsp:nvSpPr>
      <dsp:spPr>
        <a:xfrm>
          <a:off x="0" y="5082017"/>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55BDD-DB7F-4C0E-84A5-94B62F19C213}">
      <dsp:nvSpPr>
        <dsp:cNvPr id="0" name=""/>
        <dsp:cNvSpPr/>
      </dsp:nvSpPr>
      <dsp:spPr>
        <a:xfrm>
          <a:off x="245877" y="5264901"/>
          <a:ext cx="447049" cy="4470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530299-E23C-4557-990C-9CEB5F4AEC75}">
      <dsp:nvSpPr>
        <dsp:cNvPr id="0" name=""/>
        <dsp:cNvSpPr/>
      </dsp:nvSpPr>
      <dsp:spPr>
        <a:xfrm>
          <a:off x="938804" y="5082017"/>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s-PY" sz="1900" kern="1200"/>
            <a:t>Congestion en los Puertos de Transbordo</a:t>
          </a:r>
          <a:endParaRPr lang="en-US" sz="1900" kern="1200"/>
        </a:p>
      </dsp:txBody>
      <dsp:txXfrm>
        <a:off x="938804" y="5082017"/>
        <a:ext cx="4002714" cy="812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B4E7-F4D2-44E6-B4E6-B21198CA48FC}">
      <dsp:nvSpPr>
        <dsp:cNvPr id="0" name=""/>
        <dsp:cNvSpPr/>
      </dsp:nvSpPr>
      <dsp:spPr>
        <a:xfrm>
          <a:off x="0" y="229010"/>
          <a:ext cx="3031732" cy="94291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Y" sz="1700" kern="1200"/>
            <a:t>Sector declarado imprescindible</a:t>
          </a:r>
          <a:endParaRPr lang="en-US" sz="1700" kern="1200"/>
        </a:p>
      </dsp:txBody>
      <dsp:txXfrm>
        <a:off x="46029" y="275039"/>
        <a:ext cx="2939674" cy="850852"/>
      </dsp:txXfrm>
    </dsp:sp>
    <dsp:sp modelId="{CE599A79-BC9D-4394-A0F6-DD61F0CC9638}">
      <dsp:nvSpPr>
        <dsp:cNvPr id="0" name=""/>
        <dsp:cNvSpPr/>
      </dsp:nvSpPr>
      <dsp:spPr>
        <a:xfrm>
          <a:off x="0" y="1220880"/>
          <a:ext cx="3031732" cy="94291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Y" sz="1700" kern="1200"/>
            <a:t>Protocolo Sanitario establecido entre el MSPBS, PGN y CAFYM, (16 marzo 2020)</a:t>
          </a:r>
          <a:endParaRPr lang="en-US" sz="1700" kern="1200"/>
        </a:p>
      </dsp:txBody>
      <dsp:txXfrm>
        <a:off x="46029" y="1266909"/>
        <a:ext cx="2939674" cy="850852"/>
      </dsp:txXfrm>
    </dsp:sp>
    <dsp:sp modelId="{23494691-E0BE-4E2F-A87C-E7541B216719}">
      <dsp:nvSpPr>
        <dsp:cNvPr id="0" name=""/>
        <dsp:cNvSpPr/>
      </dsp:nvSpPr>
      <dsp:spPr>
        <a:xfrm>
          <a:off x="0" y="2212750"/>
          <a:ext cx="3031732" cy="94291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Y" sz="1700" kern="1200"/>
            <a:t>Adopcion del código sanitario OMI, Londres, marzo 2020</a:t>
          </a:r>
          <a:endParaRPr lang="en-US" sz="1700" kern="1200"/>
        </a:p>
      </dsp:txBody>
      <dsp:txXfrm>
        <a:off x="46029" y="2258779"/>
        <a:ext cx="2939674" cy="850852"/>
      </dsp:txXfrm>
    </dsp:sp>
    <dsp:sp modelId="{EB5D9367-4008-45B6-9236-B9E63ACD59FB}">
      <dsp:nvSpPr>
        <dsp:cNvPr id="0" name=""/>
        <dsp:cNvSpPr/>
      </dsp:nvSpPr>
      <dsp:spPr>
        <a:xfrm>
          <a:off x="0" y="3204621"/>
          <a:ext cx="3031732" cy="94291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Y" sz="1700" kern="1200"/>
            <a:t>Restricciones de desembarco para el personal de a bordo</a:t>
          </a:r>
          <a:endParaRPr lang="en-US" sz="1700" kern="1200"/>
        </a:p>
      </dsp:txBody>
      <dsp:txXfrm>
        <a:off x="46029" y="3250650"/>
        <a:ext cx="2939674" cy="850852"/>
      </dsp:txXfrm>
    </dsp:sp>
    <dsp:sp modelId="{C4730DE1-FA58-4D42-92A8-D9B71FEDFF31}">
      <dsp:nvSpPr>
        <dsp:cNvPr id="0" name=""/>
        <dsp:cNvSpPr/>
      </dsp:nvSpPr>
      <dsp:spPr>
        <a:xfrm>
          <a:off x="0" y="4196491"/>
          <a:ext cx="3031732" cy="94291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Y" sz="1700" kern="1200"/>
            <a:t>Restricciones de países Ribereños</a:t>
          </a:r>
          <a:endParaRPr lang="en-US" sz="1700" kern="1200"/>
        </a:p>
      </dsp:txBody>
      <dsp:txXfrm>
        <a:off x="46029" y="4242520"/>
        <a:ext cx="2939674" cy="850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8AEE9-D18A-43C7-8C04-031170014B28}" type="datetimeFigureOut">
              <a:rPr lang="es-PY" smtClean="0"/>
              <a:t>1/6/2022</a:t>
            </a:fld>
            <a:endParaRPr lang="es-P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83A3D-4281-443D-A0ED-497E882363DA}" type="slidenum">
              <a:rPr lang="es-PY" smtClean="0"/>
              <a:t>‹Nº›</a:t>
            </a:fld>
            <a:endParaRPr lang="es-PY"/>
          </a:p>
        </p:txBody>
      </p:sp>
    </p:spTree>
    <p:extLst>
      <p:ext uri="{BB962C8B-B14F-4D97-AF65-F5344CB8AC3E}">
        <p14:creationId xmlns:p14="http://schemas.microsoft.com/office/powerpoint/2010/main" val="382287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19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a:p>
        </p:txBody>
      </p:sp>
      <p:sp>
        <p:nvSpPr>
          <p:cNvPr id="4" name="Espaço Reservado para Número de Slide 3"/>
          <p:cNvSpPr>
            <a:spLocks noGrp="1"/>
          </p:cNvSpPr>
          <p:nvPr>
            <p:ph type="sldNum" sz="quarter" idx="5"/>
          </p:nvPr>
        </p:nvSpPr>
        <p:spPr/>
        <p:txBody>
          <a:bodyPr/>
          <a:lstStyle/>
          <a:p>
            <a:pPr marL="0" marR="0" lvl="0" indent="0" algn="r" defTabSz="958850" rtl="0" eaLnBrk="1" fontAlgn="base" latinLnBrk="0" hangingPunct="1">
              <a:lnSpc>
                <a:spcPct val="100000"/>
              </a:lnSpc>
              <a:spcBef>
                <a:spcPct val="0"/>
              </a:spcBef>
              <a:spcAft>
                <a:spcPct val="0"/>
              </a:spcAft>
              <a:buClrTx/>
              <a:buSzTx/>
              <a:buFontTx/>
              <a:buNone/>
              <a:tabLst/>
              <a:defRPr/>
            </a:pPr>
            <a:fld id="{CFBEF3BC-90D9-48FB-9BFF-831E65765DEE}" type="slidenum">
              <a:rPr kumimoji="0" lang="pt-BR" sz="13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58850" rtl="0" eaLnBrk="1" fontAlgn="base" latinLnBrk="0" hangingPunct="1">
                <a:lnSpc>
                  <a:spcPct val="100000"/>
                </a:lnSpc>
                <a:spcBef>
                  <a:spcPct val="0"/>
                </a:spcBef>
                <a:spcAft>
                  <a:spcPct val="0"/>
                </a:spcAft>
                <a:buClrTx/>
                <a:buSzTx/>
                <a:buFontTx/>
                <a:buNone/>
                <a:tabLst/>
                <a:defRPr/>
              </a:pPr>
              <a:t>36</a:t>
            </a:fld>
            <a:endParaRPr kumimoji="0" lang="pt-BR" sz="13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0239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a:ln/>
        </p:spPr>
      </p:sp>
      <p:sp>
        <p:nvSpPr>
          <p:cNvPr id="36867" name="Espaço Reservado para Anotações 2"/>
          <p:cNvSpPr>
            <a:spLocks noGrp="1"/>
          </p:cNvSpPr>
          <p:nvPr>
            <p:ph type="body" idx="1"/>
          </p:nvPr>
        </p:nvSpPr>
        <p:spPr>
          <a:noFill/>
          <a:ln/>
        </p:spPr>
        <p:txBody>
          <a:bodyPr anchor="t"/>
          <a:lstStyle/>
          <a:p>
            <a:pPr eaLnBrk="1" hangingPunct="1"/>
            <a:endParaRPr lang="es-ES"/>
          </a:p>
        </p:txBody>
      </p:sp>
      <p:sp>
        <p:nvSpPr>
          <p:cNvPr id="4" name="Espaço Reservado para Número de Slide 3"/>
          <p:cNvSpPr>
            <a:spLocks noGrp="1"/>
          </p:cNvSpPr>
          <p:nvPr>
            <p:ph type="sldNum" sz="quarter" idx="5"/>
          </p:nvPr>
        </p:nvSpPr>
        <p:spPr/>
        <p:txBody>
          <a:bodyPr/>
          <a:lstStyle/>
          <a:p>
            <a:pPr marL="0" marR="0" lvl="0" indent="0" algn="r" defTabSz="958850" rtl="0" eaLnBrk="1" fontAlgn="base" latinLnBrk="0" hangingPunct="1">
              <a:lnSpc>
                <a:spcPct val="100000"/>
              </a:lnSpc>
              <a:spcBef>
                <a:spcPct val="0"/>
              </a:spcBef>
              <a:spcAft>
                <a:spcPct val="0"/>
              </a:spcAft>
              <a:buClrTx/>
              <a:buSzTx/>
              <a:buFontTx/>
              <a:buNone/>
              <a:tabLst/>
              <a:defRPr/>
            </a:pPr>
            <a:fld id="{FF17020A-9835-4028-83E3-337B44E50A7E}" type="slidenum">
              <a:rPr kumimoji="0" lang="pt-BR" sz="13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8850" rtl="0" eaLnBrk="1" fontAlgn="base" latinLnBrk="0" hangingPunct="1">
                <a:lnSpc>
                  <a:spcPct val="100000"/>
                </a:lnSpc>
                <a:spcBef>
                  <a:spcPct val="0"/>
                </a:spcBef>
                <a:spcAft>
                  <a:spcPct val="0"/>
                </a:spcAft>
                <a:buClrTx/>
                <a:buSzTx/>
                <a:buFontTx/>
                <a:buNone/>
                <a:tabLst/>
                <a:defRPr/>
              </a:pPr>
              <a:t>37</a:t>
            </a:fld>
            <a:endParaRPr kumimoji="0" lang="pt-BR" sz="1300" b="1"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70C3746-AB11-4D95-B246-FA237EE19979}" type="datetime1">
              <a:rPr lang="es-ES" smtClean="0"/>
              <a:pPr/>
              <a:t>01/06/2022</a:t>
            </a:fld>
            <a:endParaRPr lang="es-ES"/>
          </a:p>
        </p:txBody>
      </p:sp>
      <p:sp>
        <p:nvSpPr>
          <p:cNvPr id="19" name="18 Marcador de pie de página"/>
          <p:cNvSpPr>
            <a:spLocks noGrp="1"/>
          </p:cNvSpPr>
          <p:nvPr>
            <p:ph type="ftr" sz="quarter" idx="11"/>
          </p:nvPr>
        </p:nvSpPr>
        <p:spPr/>
        <p:txBody>
          <a:bodyPr/>
          <a:lstStyle/>
          <a:p>
            <a:r>
              <a:rPr lang="es-ES"/>
              <a:t>Juan Carlos Muñoz Menna</a:t>
            </a:r>
          </a:p>
        </p:txBody>
      </p:sp>
      <p:sp>
        <p:nvSpPr>
          <p:cNvPr id="27" name="26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21500489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53D8936-C31E-40BC-B21B-7814B59D4228}" type="datetime1">
              <a:rPr lang="es-ES" smtClean="0"/>
              <a:pPr/>
              <a:t>01/06/2022</a:t>
            </a:fld>
            <a:endParaRPr lang="es-ES"/>
          </a:p>
        </p:txBody>
      </p:sp>
      <p:sp>
        <p:nvSpPr>
          <p:cNvPr id="5" name="4 Marcador de pie de página"/>
          <p:cNvSpPr>
            <a:spLocks noGrp="1"/>
          </p:cNvSpPr>
          <p:nvPr>
            <p:ph type="ftr" sz="quarter" idx="11"/>
          </p:nvPr>
        </p:nvSpPr>
        <p:spPr/>
        <p:txBody>
          <a:bodyPr/>
          <a:lstStyle/>
          <a:p>
            <a:r>
              <a:rPr lang="es-ES"/>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251391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914402"/>
            <a:ext cx="27432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914402"/>
            <a:ext cx="80264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B9A53C7-026E-475F-A39B-A5D4D5500CFD}" type="datetime1">
              <a:rPr lang="es-ES" smtClean="0"/>
              <a:pPr/>
              <a:t>01/06/2022</a:t>
            </a:fld>
            <a:endParaRPr lang="es-ES"/>
          </a:p>
        </p:txBody>
      </p:sp>
      <p:sp>
        <p:nvSpPr>
          <p:cNvPr id="5" name="4 Marcador de pie de página"/>
          <p:cNvSpPr>
            <a:spLocks noGrp="1"/>
          </p:cNvSpPr>
          <p:nvPr>
            <p:ph type="ftr" sz="quarter" idx="11"/>
          </p:nvPr>
        </p:nvSpPr>
        <p:spPr/>
        <p:txBody>
          <a:bodyPr/>
          <a:lstStyle/>
          <a:p>
            <a:r>
              <a:rPr lang="es-ES"/>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2168887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524000" y="609601"/>
            <a:ext cx="10399184" cy="54514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9 Marcador de fecha"/>
          <p:cNvSpPr>
            <a:spLocks noGrp="1"/>
          </p:cNvSpPr>
          <p:nvPr>
            <p:ph type="dt" sz="half" idx="10"/>
          </p:nvPr>
        </p:nvSpPr>
        <p:spPr/>
        <p:txBody>
          <a:bodyPr/>
          <a:lstStyle>
            <a:lvl1pPr>
              <a:defRPr/>
            </a:lvl1pPr>
          </a:lstStyle>
          <a:p>
            <a:pPr>
              <a:defRPr/>
            </a:pPr>
            <a:fld id="{5EAD46E7-3685-4A0A-9D05-8E5023D347ED}" type="datetime1">
              <a:rPr lang="es-ES" smtClean="0"/>
              <a:pPr>
                <a:defRPr/>
              </a:pPr>
              <a:t>01/06/2022</a:t>
            </a:fld>
            <a:endParaRPr lang="es-ES"/>
          </a:p>
        </p:txBody>
      </p:sp>
      <p:sp>
        <p:nvSpPr>
          <p:cNvPr id="4" name="21 Marcador de pie de página"/>
          <p:cNvSpPr>
            <a:spLocks noGrp="1"/>
          </p:cNvSpPr>
          <p:nvPr>
            <p:ph type="ftr" sz="quarter" idx="11"/>
          </p:nvPr>
        </p:nvSpPr>
        <p:spPr/>
        <p:txBody>
          <a:bodyPr/>
          <a:lstStyle>
            <a:lvl1pPr>
              <a:defRPr/>
            </a:lvl1pPr>
          </a:lstStyle>
          <a:p>
            <a:pPr>
              <a:defRPr/>
            </a:pPr>
            <a:r>
              <a:rPr lang="es-ES"/>
              <a:t>Juan Carlos Muñoz Menna</a:t>
            </a:r>
          </a:p>
        </p:txBody>
      </p:sp>
      <p:sp>
        <p:nvSpPr>
          <p:cNvPr id="5" name="17 Marcador de número de diapositiva"/>
          <p:cNvSpPr>
            <a:spLocks noGrp="1"/>
          </p:cNvSpPr>
          <p:nvPr>
            <p:ph type="sldNum" sz="quarter" idx="12"/>
          </p:nvPr>
        </p:nvSpPr>
        <p:spPr/>
        <p:txBody>
          <a:bodyPr/>
          <a:lstStyle>
            <a:lvl1pPr>
              <a:defRPr/>
            </a:lvl1pPr>
          </a:lstStyle>
          <a:p>
            <a:pPr>
              <a:defRPr/>
            </a:pPr>
            <a:fld id="{9F6DAF04-59B9-4E5A-9142-A3DBF253DBE9}" type="slidenum">
              <a:rPr lang="es-ES"/>
              <a:pPr>
                <a:defRPr/>
              </a:pPr>
              <a:t>‹Nº›</a:t>
            </a:fld>
            <a:endParaRPr lang="es-ES"/>
          </a:p>
        </p:txBody>
      </p:sp>
    </p:spTree>
    <p:extLst>
      <p:ext uri="{BB962C8B-B14F-4D97-AF65-F5344CB8AC3E}">
        <p14:creationId xmlns:p14="http://schemas.microsoft.com/office/powerpoint/2010/main" val="111224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6214A7C-9933-4696-8B83-CAA8F71F3621}" type="datetime1">
              <a:rPr lang="es-ES" smtClean="0"/>
              <a:pPr/>
              <a:t>01/06/2022</a:t>
            </a:fld>
            <a:endParaRPr lang="es-ES"/>
          </a:p>
        </p:txBody>
      </p:sp>
      <p:sp>
        <p:nvSpPr>
          <p:cNvPr id="5" name="4 Marcador de pie de página"/>
          <p:cNvSpPr>
            <a:spLocks noGrp="1"/>
          </p:cNvSpPr>
          <p:nvPr>
            <p:ph type="ftr" sz="quarter" idx="11"/>
          </p:nvPr>
        </p:nvSpPr>
        <p:spPr/>
        <p:txBody>
          <a:bodyPr/>
          <a:lstStyle/>
          <a:p>
            <a:r>
              <a:rPr lang="es-ES"/>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306443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961F0E7-6692-4C0E-86B9-2D14FF3DBC03}" type="datetime1">
              <a:rPr lang="es-ES" smtClean="0"/>
              <a:pPr/>
              <a:t>01/06/2022</a:t>
            </a:fld>
            <a:endParaRPr lang="es-ES"/>
          </a:p>
        </p:txBody>
      </p:sp>
      <p:sp>
        <p:nvSpPr>
          <p:cNvPr id="5" name="4 Marcador de pie de página"/>
          <p:cNvSpPr>
            <a:spLocks noGrp="1"/>
          </p:cNvSpPr>
          <p:nvPr>
            <p:ph type="ftr" sz="quarter" idx="11"/>
          </p:nvPr>
        </p:nvSpPr>
        <p:spPr/>
        <p:txBody>
          <a:bodyPr/>
          <a:lstStyle/>
          <a:p>
            <a:r>
              <a:rPr lang="es-ES"/>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2020158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5C43BCA-CAA0-454F-B878-08B7388AB5F1}" type="datetime1">
              <a:rPr lang="es-ES" smtClean="0"/>
              <a:pPr/>
              <a:t>01/06/2022</a:t>
            </a:fld>
            <a:endParaRPr lang="es-ES"/>
          </a:p>
        </p:txBody>
      </p:sp>
      <p:sp>
        <p:nvSpPr>
          <p:cNvPr id="5" name="4 Marcador de pie de página"/>
          <p:cNvSpPr>
            <a:spLocks noGrp="1"/>
          </p:cNvSpPr>
          <p:nvPr>
            <p:ph type="ftr" sz="quarter" idx="11"/>
          </p:nvPr>
        </p:nvSpPr>
        <p:spPr/>
        <p:txBody>
          <a:bodyPr/>
          <a:lstStyle/>
          <a:p>
            <a:r>
              <a:rPr lang="es-ES"/>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4219485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2D9967E0-8375-4A0E-AF1C-EB87A604F51D}" type="datetime1">
              <a:rPr lang="es-ES" smtClean="0"/>
              <a:pPr/>
              <a:t>01/06/2022</a:t>
            </a:fld>
            <a:endParaRPr lang="es-ES"/>
          </a:p>
        </p:txBody>
      </p:sp>
      <p:sp>
        <p:nvSpPr>
          <p:cNvPr id="6" name="5 Marcador de pie de página"/>
          <p:cNvSpPr>
            <a:spLocks noGrp="1"/>
          </p:cNvSpPr>
          <p:nvPr>
            <p:ph type="ftr" sz="quarter" idx="11"/>
          </p:nvPr>
        </p:nvSpPr>
        <p:spPr/>
        <p:txBody>
          <a:bodyPr/>
          <a:lstStyle/>
          <a:p>
            <a:r>
              <a:rPr lang="es-ES"/>
              <a:t>Juan Carlos Muñoz Menna</a:t>
            </a:r>
          </a:p>
        </p:txBody>
      </p:sp>
      <p:sp>
        <p:nvSpPr>
          <p:cNvPr id="7" name="6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1602994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7F21A97-857A-48D1-9D34-6FF80FDD70BD}" type="datetime1">
              <a:rPr lang="es-ES" smtClean="0"/>
              <a:pPr/>
              <a:t>01/06/2022</a:t>
            </a:fld>
            <a:endParaRPr lang="es-ES"/>
          </a:p>
        </p:txBody>
      </p:sp>
      <p:sp>
        <p:nvSpPr>
          <p:cNvPr id="8" name="7 Marcador de pie de página"/>
          <p:cNvSpPr>
            <a:spLocks noGrp="1"/>
          </p:cNvSpPr>
          <p:nvPr>
            <p:ph type="ftr" sz="quarter" idx="11"/>
          </p:nvPr>
        </p:nvSpPr>
        <p:spPr/>
        <p:txBody>
          <a:bodyPr/>
          <a:lstStyle/>
          <a:p>
            <a:r>
              <a:rPr lang="es-ES"/>
              <a:t>Juan Carlos Muñoz Menna</a:t>
            </a:r>
          </a:p>
        </p:txBody>
      </p:sp>
      <p:sp>
        <p:nvSpPr>
          <p:cNvPr id="9" name="8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48871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D05B0FB-C95E-4A29-A3A7-A0FBAC0FE8DC}" type="datetime1">
              <a:rPr lang="es-ES" smtClean="0"/>
              <a:pPr/>
              <a:t>01/06/2022</a:t>
            </a:fld>
            <a:endParaRPr lang="es-ES"/>
          </a:p>
        </p:txBody>
      </p:sp>
      <p:sp>
        <p:nvSpPr>
          <p:cNvPr id="4" name="3 Marcador de pie de página"/>
          <p:cNvSpPr>
            <a:spLocks noGrp="1"/>
          </p:cNvSpPr>
          <p:nvPr>
            <p:ph type="ftr" sz="quarter" idx="11"/>
          </p:nvPr>
        </p:nvSpPr>
        <p:spPr/>
        <p:txBody>
          <a:bodyPr/>
          <a:lstStyle/>
          <a:p>
            <a:r>
              <a:rPr lang="es-ES"/>
              <a:t>Juan Carlos Muñoz Menna</a:t>
            </a:r>
          </a:p>
        </p:txBody>
      </p:sp>
      <p:sp>
        <p:nvSpPr>
          <p:cNvPr id="5" name="4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315394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B1BC5D-157E-4711-9435-2E2A804BA7FA}" type="datetime1">
              <a:rPr lang="es-ES" smtClean="0"/>
              <a:pPr/>
              <a:t>01/06/2022</a:t>
            </a:fld>
            <a:endParaRPr lang="es-ES"/>
          </a:p>
        </p:txBody>
      </p:sp>
      <p:sp>
        <p:nvSpPr>
          <p:cNvPr id="3" name="2 Marcador de pie de página"/>
          <p:cNvSpPr>
            <a:spLocks noGrp="1"/>
          </p:cNvSpPr>
          <p:nvPr>
            <p:ph type="ftr" sz="quarter" idx="11"/>
          </p:nvPr>
        </p:nvSpPr>
        <p:spPr/>
        <p:txBody>
          <a:bodyPr/>
          <a:lstStyle/>
          <a:p>
            <a:r>
              <a:rPr lang="es-ES"/>
              <a:t>Juan Carlos Muñoz Menna</a:t>
            </a:r>
          </a:p>
        </p:txBody>
      </p:sp>
      <p:sp>
        <p:nvSpPr>
          <p:cNvPr id="4" name="3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409871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6CBDC8B-8E98-41B4-9C1E-E1DF5154A388}" type="datetime1">
              <a:rPr lang="es-ES" smtClean="0"/>
              <a:pPr/>
              <a:t>01/06/2022</a:t>
            </a:fld>
            <a:endParaRPr lang="es-ES"/>
          </a:p>
        </p:txBody>
      </p:sp>
      <p:sp>
        <p:nvSpPr>
          <p:cNvPr id="5" name="4 Marcador de pie de página"/>
          <p:cNvSpPr>
            <a:spLocks noGrp="1"/>
          </p:cNvSpPr>
          <p:nvPr>
            <p:ph type="ftr" sz="quarter" idx="11"/>
          </p:nvPr>
        </p:nvSpPr>
        <p:spPr/>
        <p:txBody>
          <a:bodyPr/>
          <a:lstStyle/>
          <a:p>
            <a:r>
              <a:rPr lang="es-ES"/>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4107019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BBFBAA4-DA2C-4E63-85C7-B6C02F106513}" type="datetime1">
              <a:rPr lang="es-ES" smtClean="0"/>
              <a:pPr/>
              <a:t>01/06/2022</a:t>
            </a:fld>
            <a:endParaRPr lang="es-ES"/>
          </a:p>
        </p:txBody>
      </p:sp>
      <p:sp>
        <p:nvSpPr>
          <p:cNvPr id="6" name="5 Marcador de pie de página"/>
          <p:cNvSpPr>
            <a:spLocks noGrp="1"/>
          </p:cNvSpPr>
          <p:nvPr>
            <p:ph type="ftr" sz="quarter" idx="11"/>
          </p:nvPr>
        </p:nvSpPr>
        <p:spPr/>
        <p:txBody>
          <a:bodyPr/>
          <a:lstStyle/>
          <a:p>
            <a:r>
              <a:rPr lang="es-ES"/>
              <a:t>Juan Carlos Muñoz Menna</a:t>
            </a:r>
          </a:p>
        </p:txBody>
      </p:sp>
      <p:sp>
        <p:nvSpPr>
          <p:cNvPr id="7" name="6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2115219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45A9230-FA12-4EF3-B621-75D98F1C1D1A}" type="datetime1">
              <a:rPr lang="es-ES" smtClean="0"/>
              <a:pPr/>
              <a:t>01/06/2022</a:t>
            </a:fld>
            <a:endParaRPr lang="es-ES"/>
          </a:p>
        </p:txBody>
      </p:sp>
      <p:sp>
        <p:nvSpPr>
          <p:cNvPr id="6" name="5 Marcador de pie de página"/>
          <p:cNvSpPr>
            <a:spLocks noGrp="1"/>
          </p:cNvSpPr>
          <p:nvPr>
            <p:ph type="ftr" sz="quarter" idx="11"/>
          </p:nvPr>
        </p:nvSpPr>
        <p:spPr/>
        <p:txBody>
          <a:bodyPr/>
          <a:lstStyle/>
          <a:p>
            <a:r>
              <a:rPr lang="es-ES"/>
              <a:t>Juan Carlos Muñoz Menna</a:t>
            </a:r>
          </a:p>
        </p:txBody>
      </p:sp>
      <p:sp>
        <p:nvSpPr>
          <p:cNvPr id="7" name="6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3475514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23025D3-0369-4FE7-8D4A-334FBF251B8A}" type="datetime1">
              <a:rPr lang="es-ES" smtClean="0"/>
              <a:pPr/>
              <a:t>01/06/2022</a:t>
            </a:fld>
            <a:endParaRPr lang="es-ES"/>
          </a:p>
        </p:txBody>
      </p:sp>
      <p:sp>
        <p:nvSpPr>
          <p:cNvPr id="5" name="4 Marcador de pie de página"/>
          <p:cNvSpPr>
            <a:spLocks noGrp="1"/>
          </p:cNvSpPr>
          <p:nvPr>
            <p:ph type="ftr" sz="quarter" idx="11"/>
          </p:nvPr>
        </p:nvSpPr>
        <p:spPr/>
        <p:txBody>
          <a:bodyPr/>
          <a:lstStyle/>
          <a:p>
            <a:r>
              <a:rPr lang="es-ES"/>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1192743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A86C88E-E9AF-4273-867A-D7A53B90CCD2}" type="datetime1">
              <a:rPr lang="es-ES" smtClean="0"/>
              <a:pPr/>
              <a:t>01/06/2022</a:t>
            </a:fld>
            <a:endParaRPr lang="es-ES"/>
          </a:p>
        </p:txBody>
      </p:sp>
      <p:sp>
        <p:nvSpPr>
          <p:cNvPr id="5" name="4 Marcador de pie de página"/>
          <p:cNvSpPr>
            <a:spLocks noGrp="1"/>
          </p:cNvSpPr>
          <p:nvPr>
            <p:ph type="ftr" sz="quarter" idx="11"/>
          </p:nvPr>
        </p:nvSpPr>
        <p:spPr/>
        <p:txBody>
          <a:bodyPr/>
          <a:lstStyle/>
          <a:p>
            <a:r>
              <a:rPr lang="es-ES"/>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4181920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524000" y="609601"/>
            <a:ext cx="10399184" cy="54514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9 Marcador de fecha"/>
          <p:cNvSpPr>
            <a:spLocks noGrp="1"/>
          </p:cNvSpPr>
          <p:nvPr>
            <p:ph type="dt" sz="half" idx="10"/>
          </p:nvPr>
        </p:nvSpPr>
        <p:spPr/>
        <p:txBody>
          <a:bodyPr/>
          <a:lstStyle>
            <a:lvl1pPr>
              <a:defRPr/>
            </a:lvl1pPr>
          </a:lstStyle>
          <a:p>
            <a:pPr>
              <a:defRPr/>
            </a:pPr>
            <a:fld id="{01EC96B3-4410-4ACB-92A1-AEB97BCCC1CC}" type="datetime1">
              <a:rPr lang="es-ES" smtClean="0"/>
              <a:pPr>
                <a:defRPr/>
              </a:pPr>
              <a:t>01/06/2022</a:t>
            </a:fld>
            <a:endParaRPr lang="es-ES"/>
          </a:p>
        </p:txBody>
      </p:sp>
      <p:sp>
        <p:nvSpPr>
          <p:cNvPr id="4" name="21 Marcador de pie de página"/>
          <p:cNvSpPr>
            <a:spLocks noGrp="1"/>
          </p:cNvSpPr>
          <p:nvPr>
            <p:ph type="ftr" sz="quarter" idx="11"/>
          </p:nvPr>
        </p:nvSpPr>
        <p:spPr/>
        <p:txBody>
          <a:bodyPr/>
          <a:lstStyle>
            <a:lvl1pPr>
              <a:defRPr/>
            </a:lvl1pPr>
          </a:lstStyle>
          <a:p>
            <a:pPr>
              <a:defRPr/>
            </a:pPr>
            <a:r>
              <a:rPr lang="es-ES"/>
              <a:t>Juan Carlos Muñoz Menna</a:t>
            </a:r>
          </a:p>
        </p:txBody>
      </p:sp>
      <p:sp>
        <p:nvSpPr>
          <p:cNvPr id="5" name="17 Marcador de número de diapositiva"/>
          <p:cNvSpPr>
            <a:spLocks noGrp="1"/>
          </p:cNvSpPr>
          <p:nvPr>
            <p:ph type="sldNum" sz="quarter" idx="12"/>
          </p:nvPr>
        </p:nvSpPr>
        <p:spPr/>
        <p:txBody>
          <a:bodyPr/>
          <a:lstStyle>
            <a:lvl1pPr>
              <a:defRPr/>
            </a:lvl1pPr>
          </a:lstStyle>
          <a:p>
            <a:pPr>
              <a:defRPr/>
            </a:pPr>
            <a:fld id="{9F6DAF04-59B9-4E5A-9142-A3DBF253DBE9}" type="slidenum">
              <a:rPr lang="es-ES"/>
              <a:pPr>
                <a:defRPr/>
              </a:pPr>
              <a:t>‹Nº›</a:t>
            </a:fld>
            <a:endParaRPr lang="es-ES"/>
          </a:p>
        </p:txBody>
      </p:sp>
    </p:spTree>
    <p:extLst>
      <p:ext uri="{BB962C8B-B14F-4D97-AF65-F5344CB8AC3E}">
        <p14:creationId xmlns:p14="http://schemas.microsoft.com/office/powerpoint/2010/main" val="3547943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6781F0EA-96CA-48C3-A00E-2F619E83E2B1}"/>
              </a:ext>
            </a:extLst>
          </p:cNvPr>
          <p:cNvSpPr>
            <a:spLocks noGrp="1"/>
          </p:cNvSpPr>
          <p:nvPr>
            <p:ph type="dt" sz="half" idx="10"/>
          </p:nvPr>
        </p:nvSpPr>
        <p:spPr/>
        <p:txBody>
          <a:bodyPr/>
          <a:lstStyle>
            <a:lvl1pPr>
              <a:defRPr/>
            </a:lvl1pPr>
          </a:lstStyle>
          <a:p>
            <a:pPr>
              <a:defRPr/>
            </a:pPr>
            <a:fld id="{89858EAA-A569-4B68-AECF-66EC8E5F8851}" type="datetime1">
              <a:rPr lang="es-PY" smtClean="0">
                <a:solidFill>
                  <a:prstClr val="black">
                    <a:tint val="75000"/>
                  </a:prstClr>
                </a:solidFill>
              </a:rPr>
              <a:pPr>
                <a:defRPr/>
              </a:pPr>
              <a:t>1/6/2022</a:t>
            </a:fld>
            <a:endParaRPr lang="es-ES">
              <a:solidFill>
                <a:prstClr val="black">
                  <a:tint val="75000"/>
                </a:prstClr>
              </a:solidFill>
            </a:endParaRPr>
          </a:p>
        </p:txBody>
      </p:sp>
      <p:sp>
        <p:nvSpPr>
          <p:cNvPr id="5" name="4 Marcador de pie de página">
            <a:extLst>
              <a:ext uri="{FF2B5EF4-FFF2-40B4-BE49-F238E27FC236}">
                <a16:creationId xmlns:a16="http://schemas.microsoft.com/office/drawing/2014/main" id="{0EE78699-BF62-489A-9E60-B950E0424999}"/>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6" name="5 Marcador de número de diapositiva">
            <a:extLst>
              <a:ext uri="{FF2B5EF4-FFF2-40B4-BE49-F238E27FC236}">
                <a16:creationId xmlns:a16="http://schemas.microsoft.com/office/drawing/2014/main" id="{437C04F7-CA25-46F0-9B4B-C9A887A9F26C}"/>
              </a:ext>
            </a:extLst>
          </p:cNvPr>
          <p:cNvSpPr>
            <a:spLocks noGrp="1"/>
          </p:cNvSpPr>
          <p:nvPr>
            <p:ph type="sldNum" sz="quarter" idx="12"/>
          </p:nvPr>
        </p:nvSpPr>
        <p:spPr/>
        <p:txBody>
          <a:bodyPr/>
          <a:lstStyle>
            <a:lvl1pPr>
              <a:defRPr/>
            </a:lvl1pPr>
          </a:lstStyle>
          <a:p>
            <a:fld id="{023F5BF0-72A7-4A06-987C-94E079593F66}" type="slidenum">
              <a:rPr lang="es-ES" altLang="es-PY"/>
              <a:pPr/>
              <a:t>‹Nº›</a:t>
            </a:fld>
            <a:endParaRPr lang="es-ES" altLang="es-PY"/>
          </a:p>
        </p:txBody>
      </p:sp>
    </p:spTree>
    <p:extLst>
      <p:ext uri="{BB962C8B-B14F-4D97-AF65-F5344CB8AC3E}">
        <p14:creationId xmlns:p14="http://schemas.microsoft.com/office/powerpoint/2010/main" val="1200221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626D9500-9BAB-4FB6-9099-DA3CDECBB3C2}"/>
              </a:ext>
            </a:extLst>
          </p:cNvPr>
          <p:cNvSpPr>
            <a:spLocks noGrp="1"/>
          </p:cNvSpPr>
          <p:nvPr>
            <p:ph type="dt" sz="half" idx="10"/>
          </p:nvPr>
        </p:nvSpPr>
        <p:spPr/>
        <p:txBody>
          <a:bodyPr/>
          <a:lstStyle>
            <a:lvl1pPr>
              <a:defRPr/>
            </a:lvl1pPr>
          </a:lstStyle>
          <a:p>
            <a:pPr>
              <a:defRPr/>
            </a:pPr>
            <a:fld id="{0305718E-E5FC-406D-BC81-0F6DFA68813F}" type="datetime1">
              <a:rPr lang="es-PY" smtClean="0">
                <a:solidFill>
                  <a:prstClr val="black">
                    <a:tint val="75000"/>
                  </a:prstClr>
                </a:solidFill>
              </a:rPr>
              <a:pPr>
                <a:defRPr/>
              </a:pPr>
              <a:t>1/6/2022</a:t>
            </a:fld>
            <a:endParaRPr lang="es-ES">
              <a:solidFill>
                <a:prstClr val="black">
                  <a:tint val="75000"/>
                </a:prstClr>
              </a:solidFill>
            </a:endParaRPr>
          </a:p>
        </p:txBody>
      </p:sp>
      <p:sp>
        <p:nvSpPr>
          <p:cNvPr id="5" name="4 Marcador de pie de página">
            <a:extLst>
              <a:ext uri="{FF2B5EF4-FFF2-40B4-BE49-F238E27FC236}">
                <a16:creationId xmlns:a16="http://schemas.microsoft.com/office/drawing/2014/main" id="{04580EF2-0C63-4DCD-AABA-FA759F2AAC0C}"/>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6" name="5 Marcador de número de diapositiva">
            <a:extLst>
              <a:ext uri="{FF2B5EF4-FFF2-40B4-BE49-F238E27FC236}">
                <a16:creationId xmlns:a16="http://schemas.microsoft.com/office/drawing/2014/main" id="{F2A1CC8F-A74D-4366-8B23-F0112FBEFF53}"/>
              </a:ext>
            </a:extLst>
          </p:cNvPr>
          <p:cNvSpPr>
            <a:spLocks noGrp="1"/>
          </p:cNvSpPr>
          <p:nvPr>
            <p:ph type="sldNum" sz="quarter" idx="12"/>
          </p:nvPr>
        </p:nvSpPr>
        <p:spPr/>
        <p:txBody>
          <a:bodyPr/>
          <a:lstStyle>
            <a:lvl1pPr>
              <a:defRPr/>
            </a:lvl1pPr>
          </a:lstStyle>
          <a:p>
            <a:fld id="{A8BFA1D7-F7E8-4EAF-890E-DA214D051501}" type="slidenum">
              <a:rPr lang="es-ES" altLang="es-PY"/>
              <a:pPr/>
              <a:t>‹Nº›</a:t>
            </a:fld>
            <a:endParaRPr lang="es-ES" altLang="es-PY"/>
          </a:p>
        </p:txBody>
      </p:sp>
    </p:spTree>
    <p:extLst>
      <p:ext uri="{BB962C8B-B14F-4D97-AF65-F5344CB8AC3E}">
        <p14:creationId xmlns:p14="http://schemas.microsoft.com/office/powerpoint/2010/main" val="2855129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528A2B5-935A-480F-A90A-9EBEC9D53674}"/>
              </a:ext>
            </a:extLst>
          </p:cNvPr>
          <p:cNvSpPr>
            <a:spLocks noGrp="1"/>
          </p:cNvSpPr>
          <p:nvPr>
            <p:ph type="dt" sz="half" idx="10"/>
          </p:nvPr>
        </p:nvSpPr>
        <p:spPr/>
        <p:txBody>
          <a:bodyPr/>
          <a:lstStyle>
            <a:lvl1pPr>
              <a:defRPr/>
            </a:lvl1pPr>
          </a:lstStyle>
          <a:p>
            <a:pPr>
              <a:defRPr/>
            </a:pPr>
            <a:fld id="{04A8E75F-3A03-48D8-A906-F6B9E23F73D8}" type="datetime1">
              <a:rPr lang="es-PY" smtClean="0">
                <a:solidFill>
                  <a:prstClr val="black">
                    <a:tint val="75000"/>
                  </a:prstClr>
                </a:solidFill>
              </a:rPr>
              <a:pPr>
                <a:defRPr/>
              </a:pPr>
              <a:t>1/6/2022</a:t>
            </a:fld>
            <a:endParaRPr lang="es-ES">
              <a:solidFill>
                <a:prstClr val="black">
                  <a:tint val="75000"/>
                </a:prstClr>
              </a:solidFill>
            </a:endParaRPr>
          </a:p>
        </p:txBody>
      </p:sp>
      <p:sp>
        <p:nvSpPr>
          <p:cNvPr id="5" name="4 Marcador de pie de página">
            <a:extLst>
              <a:ext uri="{FF2B5EF4-FFF2-40B4-BE49-F238E27FC236}">
                <a16:creationId xmlns:a16="http://schemas.microsoft.com/office/drawing/2014/main" id="{774A9FC9-443F-4E26-9623-E9259AEB55CE}"/>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6" name="5 Marcador de número de diapositiva">
            <a:extLst>
              <a:ext uri="{FF2B5EF4-FFF2-40B4-BE49-F238E27FC236}">
                <a16:creationId xmlns:a16="http://schemas.microsoft.com/office/drawing/2014/main" id="{87897B0F-2660-43C0-9E3D-5B1ABBE9EA7D}"/>
              </a:ext>
            </a:extLst>
          </p:cNvPr>
          <p:cNvSpPr>
            <a:spLocks noGrp="1"/>
          </p:cNvSpPr>
          <p:nvPr>
            <p:ph type="sldNum" sz="quarter" idx="12"/>
          </p:nvPr>
        </p:nvSpPr>
        <p:spPr/>
        <p:txBody>
          <a:bodyPr/>
          <a:lstStyle>
            <a:lvl1pPr>
              <a:defRPr/>
            </a:lvl1pPr>
          </a:lstStyle>
          <a:p>
            <a:fld id="{6DB2E9FE-35E4-46E8-9621-076ABE37ACAD}" type="slidenum">
              <a:rPr lang="es-ES" altLang="es-PY"/>
              <a:pPr/>
              <a:t>‹Nº›</a:t>
            </a:fld>
            <a:endParaRPr lang="es-ES" altLang="es-PY"/>
          </a:p>
        </p:txBody>
      </p:sp>
    </p:spTree>
    <p:extLst>
      <p:ext uri="{BB962C8B-B14F-4D97-AF65-F5344CB8AC3E}">
        <p14:creationId xmlns:p14="http://schemas.microsoft.com/office/powerpoint/2010/main" val="1836144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6096A0A8-9862-4DE1-B0F0-58755AE9BB97}"/>
              </a:ext>
            </a:extLst>
          </p:cNvPr>
          <p:cNvSpPr>
            <a:spLocks noGrp="1"/>
          </p:cNvSpPr>
          <p:nvPr>
            <p:ph type="dt" sz="half" idx="10"/>
          </p:nvPr>
        </p:nvSpPr>
        <p:spPr/>
        <p:txBody>
          <a:bodyPr/>
          <a:lstStyle>
            <a:lvl1pPr>
              <a:defRPr/>
            </a:lvl1pPr>
          </a:lstStyle>
          <a:p>
            <a:pPr>
              <a:defRPr/>
            </a:pPr>
            <a:fld id="{53F0FC4E-00AB-44F3-B0C3-319A41C465E2}" type="datetime1">
              <a:rPr lang="es-PY" smtClean="0">
                <a:solidFill>
                  <a:prstClr val="black">
                    <a:tint val="75000"/>
                  </a:prstClr>
                </a:solidFill>
              </a:rPr>
              <a:pPr>
                <a:defRPr/>
              </a:pPr>
              <a:t>1/6/2022</a:t>
            </a:fld>
            <a:endParaRPr lang="es-ES">
              <a:solidFill>
                <a:prstClr val="black">
                  <a:tint val="75000"/>
                </a:prstClr>
              </a:solidFill>
            </a:endParaRPr>
          </a:p>
        </p:txBody>
      </p:sp>
      <p:sp>
        <p:nvSpPr>
          <p:cNvPr id="6" name="4 Marcador de pie de página">
            <a:extLst>
              <a:ext uri="{FF2B5EF4-FFF2-40B4-BE49-F238E27FC236}">
                <a16:creationId xmlns:a16="http://schemas.microsoft.com/office/drawing/2014/main" id="{DBB10822-55B3-4C5F-A38C-6AC85DD75AAC}"/>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7" name="5 Marcador de número de diapositiva">
            <a:extLst>
              <a:ext uri="{FF2B5EF4-FFF2-40B4-BE49-F238E27FC236}">
                <a16:creationId xmlns:a16="http://schemas.microsoft.com/office/drawing/2014/main" id="{B9CF4C49-D3F7-42A2-AC05-A3C6DA249B5F}"/>
              </a:ext>
            </a:extLst>
          </p:cNvPr>
          <p:cNvSpPr>
            <a:spLocks noGrp="1"/>
          </p:cNvSpPr>
          <p:nvPr>
            <p:ph type="sldNum" sz="quarter" idx="12"/>
          </p:nvPr>
        </p:nvSpPr>
        <p:spPr/>
        <p:txBody>
          <a:bodyPr/>
          <a:lstStyle>
            <a:lvl1pPr>
              <a:defRPr/>
            </a:lvl1pPr>
          </a:lstStyle>
          <a:p>
            <a:fld id="{F77DD81C-0FAA-4594-8FEB-E3079B1E8FE2}" type="slidenum">
              <a:rPr lang="es-ES" altLang="es-PY"/>
              <a:pPr/>
              <a:t>‹Nº›</a:t>
            </a:fld>
            <a:endParaRPr lang="es-ES" altLang="es-PY"/>
          </a:p>
        </p:txBody>
      </p:sp>
    </p:spTree>
    <p:extLst>
      <p:ext uri="{BB962C8B-B14F-4D97-AF65-F5344CB8AC3E}">
        <p14:creationId xmlns:p14="http://schemas.microsoft.com/office/powerpoint/2010/main" val="4135019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42CFD1EE-1EC6-4093-85EA-2581F449D8F3}"/>
              </a:ext>
            </a:extLst>
          </p:cNvPr>
          <p:cNvSpPr>
            <a:spLocks noGrp="1"/>
          </p:cNvSpPr>
          <p:nvPr>
            <p:ph type="dt" sz="half" idx="10"/>
          </p:nvPr>
        </p:nvSpPr>
        <p:spPr/>
        <p:txBody>
          <a:bodyPr/>
          <a:lstStyle>
            <a:lvl1pPr>
              <a:defRPr/>
            </a:lvl1pPr>
          </a:lstStyle>
          <a:p>
            <a:pPr>
              <a:defRPr/>
            </a:pPr>
            <a:fld id="{340B5F22-D064-4952-B098-0CC1C1E8E562}" type="datetime1">
              <a:rPr lang="es-PY" smtClean="0">
                <a:solidFill>
                  <a:prstClr val="black">
                    <a:tint val="75000"/>
                  </a:prstClr>
                </a:solidFill>
              </a:rPr>
              <a:pPr>
                <a:defRPr/>
              </a:pPr>
              <a:t>1/6/2022</a:t>
            </a:fld>
            <a:endParaRPr lang="es-ES">
              <a:solidFill>
                <a:prstClr val="black">
                  <a:tint val="75000"/>
                </a:prstClr>
              </a:solidFill>
            </a:endParaRPr>
          </a:p>
        </p:txBody>
      </p:sp>
      <p:sp>
        <p:nvSpPr>
          <p:cNvPr id="8" name="4 Marcador de pie de página">
            <a:extLst>
              <a:ext uri="{FF2B5EF4-FFF2-40B4-BE49-F238E27FC236}">
                <a16:creationId xmlns:a16="http://schemas.microsoft.com/office/drawing/2014/main" id="{FA2A9011-B14F-4835-8C6B-463975655419}"/>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9" name="5 Marcador de número de diapositiva">
            <a:extLst>
              <a:ext uri="{FF2B5EF4-FFF2-40B4-BE49-F238E27FC236}">
                <a16:creationId xmlns:a16="http://schemas.microsoft.com/office/drawing/2014/main" id="{BDE68F90-4ACA-47AA-8621-1A9E5069FFF6}"/>
              </a:ext>
            </a:extLst>
          </p:cNvPr>
          <p:cNvSpPr>
            <a:spLocks noGrp="1"/>
          </p:cNvSpPr>
          <p:nvPr>
            <p:ph type="sldNum" sz="quarter" idx="12"/>
          </p:nvPr>
        </p:nvSpPr>
        <p:spPr/>
        <p:txBody>
          <a:bodyPr/>
          <a:lstStyle>
            <a:lvl1pPr>
              <a:defRPr/>
            </a:lvl1pPr>
          </a:lstStyle>
          <a:p>
            <a:fld id="{270309B2-0C1C-4EE0-BC2A-C51DC7485EA5}" type="slidenum">
              <a:rPr lang="es-ES" altLang="es-PY"/>
              <a:pPr/>
              <a:t>‹Nº›</a:t>
            </a:fld>
            <a:endParaRPr lang="es-ES" altLang="es-PY"/>
          </a:p>
        </p:txBody>
      </p:sp>
    </p:spTree>
    <p:extLst>
      <p:ext uri="{BB962C8B-B14F-4D97-AF65-F5344CB8AC3E}">
        <p14:creationId xmlns:p14="http://schemas.microsoft.com/office/powerpoint/2010/main" val="2069395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009D782D-EC69-454D-B5F4-AC9979F68FCC}" type="datetime1">
              <a:rPr lang="es-ES" smtClean="0"/>
              <a:pPr/>
              <a:t>01/06/2022</a:t>
            </a:fld>
            <a:endParaRPr lang="es-ES"/>
          </a:p>
        </p:txBody>
      </p:sp>
      <p:sp>
        <p:nvSpPr>
          <p:cNvPr id="5" name="4 Marcador de pie de página"/>
          <p:cNvSpPr>
            <a:spLocks noGrp="1"/>
          </p:cNvSpPr>
          <p:nvPr>
            <p:ph type="ftr" sz="quarter" idx="11"/>
          </p:nvPr>
        </p:nvSpPr>
        <p:spPr/>
        <p:txBody>
          <a:bodyPr/>
          <a:lstStyle/>
          <a:p>
            <a:r>
              <a:rPr lang="es-ES"/>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110113606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CED83940-BAC5-45C9-8BC6-AF3C232A9347}"/>
              </a:ext>
            </a:extLst>
          </p:cNvPr>
          <p:cNvSpPr>
            <a:spLocks noGrp="1"/>
          </p:cNvSpPr>
          <p:nvPr>
            <p:ph type="dt" sz="half" idx="10"/>
          </p:nvPr>
        </p:nvSpPr>
        <p:spPr/>
        <p:txBody>
          <a:bodyPr/>
          <a:lstStyle>
            <a:lvl1pPr>
              <a:defRPr/>
            </a:lvl1pPr>
          </a:lstStyle>
          <a:p>
            <a:pPr>
              <a:defRPr/>
            </a:pPr>
            <a:fld id="{4C68B3FA-042E-42FE-9826-17441648CF2D}" type="datetime1">
              <a:rPr lang="es-PY" smtClean="0">
                <a:solidFill>
                  <a:prstClr val="black">
                    <a:tint val="75000"/>
                  </a:prstClr>
                </a:solidFill>
              </a:rPr>
              <a:pPr>
                <a:defRPr/>
              </a:pPr>
              <a:t>1/6/2022</a:t>
            </a:fld>
            <a:endParaRPr lang="es-ES">
              <a:solidFill>
                <a:prstClr val="black">
                  <a:tint val="75000"/>
                </a:prstClr>
              </a:solidFill>
            </a:endParaRPr>
          </a:p>
        </p:txBody>
      </p:sp>
      <p:sp>
        <p:nvSpPr>
          <p:cNvPr id="4" name="4 Marcador de pie de página">
            <a:extLst>
              <a:ext uri="{FF2B5EF4-FFF2-40B4-BE49-F238E27FC236}">
                <a16:creationId xmlns:a16="http://schemas.microsoft.com/office/drawing/2014/main" id="{674C26EB-1A80-4B26-8D9F-B8AC978B1793}"/>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5" name="5 Marcador de número de diapositiva">
            <a:extLst>
              <a:ext uri="{FF2B5EF4-FFF2-40B4-BE49-F238E27FC236}">
                <a16:creationId xmlns:a16="http://schemas.microsoft.com/office/drawing/2014/main" id="{43462DB6-2A33-4003-90C3-E6D7EC720EA4}"/>
              </a:ext>
            </a:extLst>
          </p:cNvPr>
          <p:cNvSpPr>
            <a:spLocks noGrp="1"/>
          </p:cNvSpPr>
          <p:nvPr>
            <p:ph type="sldNum" sz="quarter" idx="12"/>
          </p:nvPr>
        </p:nvSpPr>
        <p:spPr/>
        <p:txBody>
          <a:bodyPr/>
          <a:lstStyle>
            <a:lvl1pPr>
              <a:defRPr/>
            </a:lvl1pPr>
          </a:lstStyle>
          <a:p>
            <a:fld id="{11DD4470-55FB-4C3A-BF78-7C7D1228D9B0}" type="slidenum">
              <a:rPr lang="es-ES" altLang="es-PY"/>
              <a:pPr/>
              <a:t>‹Nº›</a:t>
            </a:fld>
            <a:endParaRPr lang="es-ES" altLang="es-PY"/>
          </a:p>
        </p:txBody>
      </p:sp>
    </p:spTree>
    <p:extLst>
      <p:ext uri="{BB962C8B-B14F-4D97-AF65-F5344CB8AC3E}">
        <p14:creationId xmlns:p14="http://schemas.microsoft.com/office/powerpoint/2010/main" val="2268399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ED64D6DA-FFFB-4D41-BFBA-17DBB1A0B327}"/>
              </a:ext>
            </a:extLst>
          </p:cNvPr>
          <p:cNvSpPr>
            <a:spLocks noGrp="1"/>
          </p:cNvSpPr>
          <p:nvPr>
            <p:ph type="dt" sz="half" idx="10"/>
          </p:nvPr>
        </p:nvSpPr>
        <p:spPr/>
        <p:txBody>
          <a:bodyPr/>
          <a:lstStyle>
            <a:lvl1pPr>
              <a:defRPr/>
            </a:lvl1pPr>
          </a:lstStyle>
          <a:p>
            <a:pPr>
              <a:defRPr/>
            </a:pPr>
            <a:fld id="{8F563122-01C3-4DA5-863E-80A196D7FA13}" type="datetime1">
              <a:rPr lang="es-PY" smtClean="0">
                <a:solidFill>
                  <a:prstClr val="black">
                    <a:tint val="75000"/>
                  </a:prstClr>
                </a:solidFill>
              </a:rPr>
              <a:pPr>
                <a:defRPr/>
              </a:pPr>
              <a:t>1/6/2022</a:t>
            </a:fld>
            <a:endParaRPr lang="es-ES">
              <a:solidFill>
                <a:prstClr val="black">
                  <a:tint val="75000"/>
                </a:prstClr>
              </a:solidFill>
            </a:endParaRPr>
          </a:p>
        </p:txBody>
      </p:sp>
      <p:sp>
        <p:nvSpPr>
          <p:cNvPr id="3" name="4 Marcador de pie de página">
            <a:extLst>
              <a:ext uri="{FF2B5EF4-FFF2-40B4-BE49-F238E27FC236}">
                <a16:creationId xmlns:a16="http://schemas.microsoft.com/office/drawing/2014/main" id="{6E22C87F-093C-412C-829F-35143A0DDD9D}"/>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4" name="5 Marcador de número de diapositiva">
            <a:extLst>
              <a:ext uri="{FF2B5EF4-FFF2-40B4-BE49-F238E27FC236}">
                <a16:creationId xmlns:a16="http://schemas.microsoft.com/office/drawing/2014/main" id="{217EF993-47F1-4CA3-BAB0-4F20ADBFD42A}"/>
              </a:ext>
            </a:extLst>
          </p:cNvPr>
          <p:cNvSpPr>
            <a:spLocks noGrp="1"/>
          </p:cNvSpPr>
          <p:nvPr>
            <p:ph type="sldNum" sz="quarter" idx="12"/>
          </p:nvPr>
        </p:nvSpPr>
        <p:spPr/>
        <p:txBody>
          <a:bodyPr/>
          <a:lstStyle>
            <a:lvl1pPr>
              <a:defRPr/>
            </a:lvl1pPr>
          </a:lstStyle>
          <a:p>
            <a:fld id="{73A67952-E9C9-432A-9689-230EAA2EE48E}" type="slidenum">
              <a:rPr lang="es-ES" altLang="es-PY"/>
              <a:pPr/>
              <a:t>‹Nº›</a:t>
            </a:fld>
            <a:endParaRPr lang="es-ES" altLang="es-PY"/>
          </a:p>
        </p:txBody>
      </p:sp>
    </p:spTree>
    <p:extLst>
      <p:ext uri="{BB962C8B-B14F-4D97-AF65-F5344CB8AC3E}">
        <p14:creationId xmlns:p14="http://schemas.microsoft.com/office/powerpoint/2010/main" val="1179547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D4F49C56-8FC0-4CE5-AB1D-CA5EA89C53A1}"/>
              </a:ext>
            </a:extLst>
          </p:cNvPr>
          <p:cNvSpPr>
            <a:spLocks noGrp="1"/>
          </p:cNvSpPr>
          <p:nvPr>
            <p:ph type="dt" sz="half" idx="10"/>
          </p:nvPr>
        </p:nvSpPr>
        <p:spPr/>
        <p:txBody>
          <a:bodyPr/>
          <a:lstStyle>
            <a:lvl1pPr>
              <a:defRPr/>
            </a:lvl1pPr>
          </a:lstStyle>
          <a:p>
            <a:pPr>
              <a:defRPr/>
            </a:pPr>
            <a:fld id="{F0E6C8C2-0E0E-41C3-9C24-E1A364F1C791}" type="datetime1">
              <a:rPr lang="es-PY" smtClean="0">
                <a:solidFill>
                  <a:prstClr val="black">
                    <a:tint val="75000"/>
                  </a:prstClr>
                </a:solidFill>
              </a:rPr>
              <a:pPr>
                <a:defRPr/>
              </a:pPr>
              <a:t>1/6/2022</a:t>
            </a:fld>
            <a:endParaRPr lang="es-ES">
              <a:solidFill>
                <a:prstClr val="black">
                  <a:tint val="75000"/>
                </a:prstClr>
              </a:solidFill>
            </a:endParaRPr>
          </a:p>
        </p:txBody>
      </p:sp>
      <p:sp>
        <p:nvSpPr>
          <p:cNvPr id="6" name="4 Marcador de pie de página">
            <a:extLst>
              <a:ext uri="{FF2B5EF4-FFF2-40B4-BE49-F238E27FC236}">
                <a16:creationId xmlns:a16="http://schemas.microsoft.com/office/drawing/2014/main" id="{CAC71719-D7E5-4E8E-843F-C040DA8C2C8A}"/>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7" name="5 Marcador de número de diapositiva">
            <a:extLst>
              <a:ext uri="{FF2B5EF4-FFF2-40B4-BE49-F238E27FC236}">
                <a16:creationId xmlns:a16="http://schemas.microsoft.com/office/drawing/2014/main" id="{6CE7E78C-36F4-4BD7-9FCA-E0C102A8DFDD}"/>
              </a:ext>
            </a:extLst>
          </p:cNvPr>
          <p:cNvSpPr>
            <a:spLocks noGrp="1"/>
          </p:cNvSpPr>
          <p:nvPr>
            <p:ph type="sldNum" sz="quarter" idx="12"/>
          </p:nvPr>
        </p:nvSpPr>
        <p:spPr/>
        <p:txBody>
          <a:bodyPr/>
          <a:lstStyle>
            <a:lvl1pPr>
              <a:defRPr/>
            </a:lvl1pPr>
          </a:lstStyle>
          <a:p>
            <a:fld id="{DF794843-D78C-41AE-8C5E-8992F1CF93D8}" type="slidenum">
              <a:rPr lang="es-ES" altLang="es-PY"/>
              <a:pPr/>
              <a:t>‹Nº›</a:t>
            </a:fld>
            <a:endParaRPr lang="es-ES" altLang="es-PY"/>
          </a:p>
        </p:txBody>
      </p:sp>
    </p:spTree>
    <p:extLst>
      <p:ext uri="{BB962C8B-B14F-4D97-AF65-F5344CB8AC3E}">
        <p14:creationId xmlns:p14="http://schemas.microsoft.com/office/powerpoint/2010/main" val="2447577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38A1155B-B6F4-4915-8CD8-73C672032704}"/>
              </a:ext>
            </a:extLst>
          </p:cNvPr>
          <p:cNvSpPr>
            <a:spLocks noGrp="1"/>
          </p:cNvSpPr>
          <p:nvPr>
            <p:ph type="dt" sz="half" idx="10"/>
          </p:nvPr>
        </p:nvSpPr>
        <p:spPr/>
        <p:txBody>
          <a:bodyPr/>
          <a:lstStyle>
            <a:lvl1pPr>
              <a:defRPr/>
            </a:lvl1pPr>
          </a:lstStyle>
          <a:p>
            <a:pPr>
              <a:defRPr/>
            </a:pPr>
            <a:fld id="{FF2C9806-4A7F-4904-965F-8F824000BCA6}" type="datetime1">
              <a:rPr lang="es-PY" smtClean="0">
                <a:solidFill>
                  <a:prstClr val="black">
                    <a:tint val="75000"/>
                  </a:prstClr>
                </a:solidFill>
              </a:rPr>
              <a:pPr>
                <a:defRPr/>
              </a:pPr>
              <a:t>1/6/2022</a:t>
            </a:fld>
            <a:endParaRPr lang="es-ES">
              <a:solidFill>
                <a:prstClr val="black">
                  <a:tint val="75000"/>
                </a:prstClr>
              </a:solidFill>
            </a:endParaRPr>
          </a:p>
        </p:txBody>
      </p:sp>
      <p:sp>
        <p:nvSpPr>
          <p:cNvPr id="6" name="4 Marcador de pie de página">
            <a:extLst>
              <a:ext uri="{FF2B5EF4-FFF2-40B4-BE49-F238E27FC236}">
                <a16:creationId xmlns:a16="http://schemas.microsoft.com/office/drawing/2014/main" id="{072C57A3-9F0F-439D-99A4-6F2938B984A8}"/>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7" name="5 Marcador de número de diapositiva">
            <a:extLst>
              <a:ext uri="{FF2B5EF4-FFF2-40B4-BE49-F238E27FC236}">
                <a16:creationId xmlns:a16="http://schemas.microsoft.com/office/drawing/2014/main" id="{96A7DA92-92CB-48C0-8BF6-815250478B64}"/>
              </a:ext>
            </a:extLst>
          </p:cNvPr>
          <p:cNvSpPr>
            <a:spLocks noGrp="1"/>
          </p:cNvSpPr>
          <p:nvPr>
            <p:ph type="sldNum" sz="quarter" idx="12"/>
          </p:nvPr>
        </p:nvSpPr>
        <p:spPr/>
        <p:txBody>
          <a:bodyPr/>
          <a:lstStyle>
            <a:lvl1pPr>
              <a:defRPr/>
            </a:lvl1pPr>
          </a:lstStyle>
          <a:p>
            <a:fld id="{0EF03B73-A0BE-411F-8C51-420AD4EC3A12}" type="slidenum">
              <a:rPr lang="es-ES" altLang="es-PY"/>
              <a:pPr/>
              <a:t>‹Nº›</a:t>
            </a:fld>
            <a:endParaRPr lang="es-ES" altLang="es-PY"/>
          </a:p>
        </p:txBody>
      </p:sp>
    </p:spTree>
    <p:extLst>
      <p:ext uri="{BB962C8B-B14F-4D97-AF65-F5344CB8AC3E}">
        <p14:creationId xmlns:p14="http://schemas.microsoft.com/office/powerpoint/2010/main" val="3299135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9AABAB84-10F9-4B74-A6C1-5520E2D5F895}"/>
              </a:ext>
            </a:extLst>
          </p:cNvPr>
          <p:cNvSpPr>
            <a:spLocks noGrp="1"/>
          </p:cNvSpPr>
          <p:nvPr>
            <p:ph type="dt" sz="half" idx="10"/>
          </p:nvPr>
        </p:nvSpPr>
        <p:spPr/>
        <p:txBody>
          <a:bodyPr/>
          <a:lstStyle>
            <a:lvl1pPr>
              <a:defRPr/>
            </a:lvl1pPr>
          </a:lstStyle>
          <a:p>
            <a:pPr>
              <a:defRPr/>
            </a:pPr>
            <a:fld id="{2944BE9B-8C40-4293-8833-1A3E126CC7A3}" type="datetime1">
              <a:rPr lang="es-PY" smtClean="0">
                <a:solidFill>
                  <a:prstClr val="black">
                    <a:tint val="75000"/>
                  </a:prstClr>
                </a:solidFill>
              </a:rPr>
              <a:pPr>
                <a:defRPr/>
              </a:pPr>
              <a:t>1/6/2022</a:t>
            </a:fld>
            <a:endParaRPr lang="es-ES">
              <a:solidFill>
                <a:prstClr val="black">
                  <a:tint val="75000"/>
                </a:prstClr>
              </a:solidFill>
            </a:endParaRPr>
          </a:p>
        </p:txBody>
      </p:sp>
      <p:sp>
        <p:nvSpPr>
          <p:cNvPr id="5" name="4 Marcador de pie de página">
            <a:extLst>
              <a:ext uri="{FF2B5EF4-FFF2-40B4-BE49-F238E27FC236}">
                <a16:creationId xmlns:a16="http://schemas.microsoft.com/office/drawing/2014/main" id="{3651E0B0-B92A-4400-A5F7-2A08068BD3D1}"/>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6" name="5 Marcador de número de diapositiva">
            <a:extLst>
              <a:ext uri="{FF2B5EF4-FFF2-40B4-BE49-F238E27FC236}">
                <a16:creationId xmlns:a16="http://schemas.microsoft.com/office/drawing/2014/main" id="{786E1EA2-B799-4730-B38C-9DF93206D8B0}"/>
              </a:ext>
            </a:extLst>
          </p:cNvPr>
          <p:cNvSpPr>
            <a:spLocks noGrp="1"/>
          </p:cNvSpPr>
          <p:nvPr>
            <p:ph type="sldNum" sz="quarter" idx="12"/>
          </p:nvPr>
        </p:nvSpPr>
        <p:spPr/>
        <p:txBody>
          <a:bodyPr/>
          <a:lstStyle>
            <a:lvl1pPr>
              <a:defRPr/>
            </a:lvl1pPr>
          </a:lstStyle>
          <a:p>
            <a:fld id="{9C7A6CF0-B7A9-40C4-A4AC-497502938740}" type="slidenum">
              <a:rPr lang="es-ES" altLang="es-PY"/>
              <a:pPr/>
              <a:t>‹Nº›</a:t>
            </a:fld>
            <a:endParaRPr lang="es-ES" altLang="es-PY"/>
          </a:p>
        </p:txBody>
      </p:sp>
    </p:spTree>
    <p:extLst>
      <p:ext uri="{BB962C8B-B14F-4D97-AF65-F5344CB8AC3E}">
        <p14:creationId xmlns:p14="http://schemas.microsoft.com/office/powerpoint/2010/main" val="2087566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9FE178BD-4281-4397-A8D2-9814134C5DE4}"/>
              </a:ext>
            </a:extLst>
          </p:cNvPr>
          <p:cNvSpPr>
            <a:spLocks noGrp="1"/>
          </p:cNvSpPr>
          <p:nvPr>
            <p:ph type="dt" sz="half" idx="10"/>
          </p:nvPr>
        </p:nvSpPr>
        <p:spPr/>
        <p:txBody>
          <a:bodyPr/>
          <a:lstStyle>
            <a:lvl1pPr>
              <a:defRPr/>
            </a:lvl1pPr>
          </a:lstStyle>
          <a:p>
            <a:pPr>
              <a:defRPr/>
            </a:pPr>
            <a:fld id="{7876035D-2F66-4D5E-BED7-06B7511B2DFB}" type="datetime1">
              <a:rPr lang="es-PY" smtClean="0">
                <a:solidFill>
                  <a:prstClr val="black">
                    <a:tint val="75000"/>
                  </a:prstClr>
                </a:solidFill>
              </a:rPr>
              <a:pPr>
                <a:defRPr/>
              </a:pPr>
              <a:t>1/6/2022</a:t>
            </a:fld>
            <a:endParaRPr lang="es-ES">
              <a:solidFill>
                <a:prstClr val="black">
                  <a:tint val="75000"/>
                </a:prstClr>
              </a:solidFill>
            </a:endParaRPr>
          </a:p>
        </p:txBody>
      </p:sp>
      <p:sp>
        <p:nvSpPr>
          <p:cNvPr id="5" name="4 Marcador de pie de página">
            <a:extLst>
              <a:ext uri="{FF2B5EF4-FFF2-40B4-BE49-F238E27FC236}">
                <a16:creationId xmlns:a16="http://schemas.microsoft.com/office/drawing/2014/main" id="{EFABD5AF-AD3D-436C-837E-7D0D963CEAA7}"/>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Juan Carlos Muñoz Menna</a:t>
            </a:r>
          </a:p>
        </p:txBody>
      </p:sp>
      <p:sp>
        <p:nvSpPr>
          <p:cNvPr id="6" name="5 Marcador de número de diapositiva">
            <a:extLst>
              <a:ext uri="{FF2B5EF4-FFF2-40B4-BE49-F238E27FC236}">
                <a16:creationId xmlns:a16="http://schemas.microsoft.com/office/drawing/2014/main" id="{45499480-30F1-4535-89A8-54B9601B632E}"/>
              </a:ext>
            </a:extLst>
          </p:cNvPr>
          <p:cNvSpPr>
            <a:spLocks noGrp="1"/>
          </p:cNvSpPr>
          <p:nvPr>
            <p:ph type="sldNum" sz="quarter" idx="12"/>
          </p:nvPr>
        </p:nvSpPr>
        <p:spPr/>
        <p:txBody>
          <a:bodyPr/>
          <a:lstStyle>
            <a:lvl1pPr>
              <a:defRPr/>
            </a:lvl1pPr>
          </a:lstStyle>
          <a:p>
            <a:fld id="{FF519240-EB3C-4A93-AE2A-9B916976EB9E}" type="slidenum">
              <a:rPr lang="es-ES" altLang="es-PY"/>
              <a:pPr/>
              <a:t>‹Nº›</a:t>
            </a:fld>
            <a:endParaRPr lang="es-ES" altLang="es-PY"/>
          </a:p>
        </p:txBody>
      </p:sp>
    </p:spTree>
    <p:extLst>
      <p:ext uri="{BB962C8B-B14F-4D97-AF65-F5344CB8AC3E}">
        <p14:creationId xmlns:p14="http://schemas.microsoft.com/office/powerpoint/2010/main" val="2149895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3503FC91-D321-4268-A3CA-87D56591784D}" type="datetimeFigureOut">
              <a:rPr lang="es-MX" smtClean="0"/>
              <a:t>01/06/2022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1882760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503FC91-D321-4268-A3CA-87D56591784D}" type="datetimeFigureOut">
              <a:rPr lang="es-MX" smtClean="0"/>
              <a:t>01/06/2022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2545116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503FC91-D321-4268-A3CA-87D56591784D}" type="datetimeFigureOut">
              <a:rPr lang="es-MX" smtClean="0"/>
              <a:t>01/06/2022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1735085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503FC91-D321-4268-A3CA-87D56591784D}" type="datetimeFigureOut">
              <a:rPr lang="es-MX" smtClean="0"/>
              <a:t>01/06/2022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418567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8316365B-7E55-4978-9973-B649092FD20F}" type="datetime1">
              <a:rPr lang="es-ES" smtClean="0"/>
              <a:pPr/>
              <a:t>01/06/2022</a:t>
            </a:fld>
            <a:endParaRPr lang="es-ES"/>
          </a:p>
        </p:txBody>
      </p:sp>
      <p:sp>
        <p:nvSpPr>
          <p:cNvPr id="6" name="5 Marcador de pie de página"/>
          <p:cNvSpPr>
            <a:spLocks noGrp="1"/>
          </p:cNvSpPr>
          <p:nvPr>
            <p:ph type="ftr" sz="quarter" idx="11"/>
          </p:nvPr>
        </p:nvSpPr>
        <p:spPr/>
        <p:txBody>
          <a:bodyPr/>
          <a:lstStyle/>
          <a:p>
            <a:r>
              <a:rPr lang="es-ES"/>
              <a:t>Juan Carlos Muñoz Menna</a:t>
            </a:r>
          </a:p>
        </p:txBody>
      </p:sp>
      <p:sp>
        <p:nvSpPr>
          <p:cNvPr id="7" name="6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2464632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503FC91-D321-4268-A3CA-87D56591784D}" type="datetimeFigureOut">
              <a:rPr lang="es-MX" smtClean="0"/>
              <a:t>01/06/2022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735656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503FC91-D321-4268-A3CA-87D56591784D}" type="datetimeFigureOut">
              <a:rPr lang="es-MX" smtClean="0"/>
              <a:t>01/06/2022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2962224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503FC91-D321-4268-A3CA-87D56591784D}" type="datetimeFigureOut">
              <a:rPr lang="es-MX" smtClean="0"/>
              <a:t>01/06/2022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1381644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503FC91-D321-4268-A3CA-87D56591784D}" type="datetimeFigureOut">
              <a:rPr lang="es-MX" smtClean="0"/>
              <a:t>01/06/2022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1503737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503FC91-D321-4268-A3CA-87D56591784D}" type="datetimeFigureOut">
              <a:rPr lang="es-MX" smtClean="0"/>
              <a:t>01/06/2022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2735070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503FC91-D321-4268-A3CA-87D56591784D}" type="datetimeFigureOut">
              <a:rPr lang="es-MX" smtClean="0"/>
              <a:t>01/06/2022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1109310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503FC91-D321-4268-A3CA-87D56591784D}" type="datetimeFigureOut">
              <a:rPr lang="es-MX" smtClean="0"/>
              <a:t>01/06/2022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194E23-1B62-4958-80DA-2CF84BFEA934}" type="slidenum">
              <a:rPr lang="es-MX" smtClean="0"/>
              <a:t>‹Nº›</a:t>
            </a:fld>
            <a:endParaRPr lang="es-MX"/>
          </a:p>
        </p:txBody>
      </p:sp>
    </p:spTree>
    <p:extLst>
      <p:ext uri="{BB962C8B-B14F-4D97-AF65-F5344CB8AC3E}">
        <p14:creationId xmlns:p14="http://schemas.microsoft.com/office/powerpoint/2010/main" val="926454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A1C10-ED6D-464D-85C0-D3202945B515}"/>
              </a:ext>
            </a:extLst>
          </p:cNvPr>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PY"/>
          </a:p>
        </p:txBody>
      </p:sp>
      <p:sp>
        <p:nvSpPr>
          <p:cNvPr id="3" name="Subtítulo 2">
            <a:extLst>
              <a:ext uri="{FF2B5EF4-FFF2-40B4-BE49-F238E27FC236}">
                <a16:creationId xmlns:a16="http://schemas.microsoft.com/office/drawing/2014/main" id="{A6E055DB-1384-45A1-A57D-E19C3839618C}"/>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Y"/>
          </a:p>
        </p:txBody>
      </p:sp>
      <p:sp>
        <p:nvSpPr>
          <p:cNvPr id="4" name="Marcador de fecha 3">
            <a:extLst>
              <a:ext uri="{FF2B5EF4-FFF2-40B4-BE49-F238E27FC236}">
                <a16:creationId xmlns:a16="http://schemas.microsoft.com/office/drawing/2014/main" id="{B6FCA9A8-C9D7-4F0A-B7F5-069CDECC3908}"/>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5" name="Marcador de pie de página 4">
            <a:extLst>
              <a:ext uri="{FF2B5EF4-FFF2-40B4-BE49-F238E27FC236}">
                <a16:creationId xmlns:a16="http://schemas.microsoft.com/office/drawing/2014/main" id="{ABC949D1-694B-467A-81B0-37572AB0B8C7}"/>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1618A043-FB3E-482F-86F7-9F6AB4C96EF4}"/>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109019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E2A68-0AF8-45B7-8AB5-5D22EC76CC0E}"/>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id="{6C16E02F-3728-43D1-A345-0D7FDF03D56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A748AA1E-62A1-457D-9B4D-4F16980257C7}"/>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5" name="Marcador de pie de página 4">
            <a:extLst>
              <a:ext uri="{FF2B5EF4-FFF2-40B4-BE49-F238E27FC236}">
                <a16:creationId xmlns:a16="http://schemas.microsoft.com/office/drawing/2014/main" id="{B9D5C4FC-7033-46E3-BDF2-07AA5382F5E3}"/>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CB040F45-1998-4A16-A1CC-56A31A4136BF}"/>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2146913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EB218-CC8F-4B82-83C7-BA507E267734}"/>
              </a:ext>
            </a:extLst>
          </p:cNvPr>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id="{5DFD6B21-6D15-44AC-B3A5-8395C82C56A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7AED65-00DF-41D7-A2E0-480269C8A879}"/>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5" name="Marcador de pie de página 4">
            <a:extLst>
              <a:ext uri="{FF2B5EF4-FFF2-40B4-BE49-F238E27FC236}">
                <a16:creationId xmlns:a16="http://schemas.microsoft.com/office/drawing/2014/main" id="{09E5FFF4-7199-4F9F-BA39-5B45574556B2}"/>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F89C11B7-DA1F-4A2F-BFEE-29676C8FC26C}"/>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217299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2EA212E9-0360-4ABA-8A02-D83034DD8250}" type="datetime1">
              <a:rPr lang="es-ES" smtClean="0"/>
              <a:pPr/>
              <a:t>01/06/2022</a:t>
            </a:fld>
            <a:endParaRPr lang="es-ES"/>
          </a:p>
        </p:txBody>
      </p:sp>
      <p:sp>
        <p:nvSpPr>
          <p:cNvPr id="8" name="7 Marcador de pie de página"/>
          <p:cNvSpPr>
            <a:spLocks noGrp="1"/>
          </p:cNvSpPr>
          <p:nvPr>
            <p:ph type="ftr" sz="quarter" idx="11"/>
          </p:nvPr>
        </p:nvSpPr>
        <p:spPr/>
        <p:txBody>
          <a:bodyPr/>
          <a:lstStyle/>
          <a:p>
            <a:r>
              <a:rPr lang="es-ES"/>
              <a:t>Juan Carlos Muñoz Menna</a:t>
            </a:r>
          </a:p>
        </p:txBody>
      </p:sp>
      <p:sp>
        <p:nvSpPr>
          <p:cNvPr id="9" name="8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2026233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0ED8A-B842-44D3-A1C5-195EBFCC7641}"/>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id="{E9E1260D-A2C9-4D1F-B399-10F20D9FE90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contenido 3">
            <a:extLst>
              <a:ext uri="{FF2B5EF4-FFF2-40B4-BE49-F238E27FC236}">
                <a16:creationId xmlns:a16="http://schemas.microsoft.com/office/drawing/2014/main" id="{E6F8C9C3-DA5E-42F2-8B38-FF0756B56F5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fecha 4">
            <a:extLst>
              <a:ext uri="{FF2B5EF4-FFF2-40B4-BE49-F238E27FC236}">
                <a16:creationId xmlns:a16="http://schemas.microsoft.com/office/drawing/2014/main" id="{8C0BD90E-90AA-4A7A-9EDF-D9E5FCFFD443}"/>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6" name="Marcador de pie de página 5">
            <a:extLst>
              <a:ext uri="{FF2B5EF4-FFF2-40B4-BE49-F238E27FC236}">
                <a16:creationId xmlns:a16="http://schemas.microsoft.com/office/drawing/2014/main" id="{7A8E6DF1-8EEE-493F-86A9-3D77051B7632}"/>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C3008CFD-0F9B-418F-B104-5E2C56D5D84E}"/>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4120498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ADE65-B865-4C4D-A928-41667E876588}"/>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id="{47A02F39-5C0F-4DD1-95E8-4FE578416E8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4943F9-5266-4D02-B05A-823FDA54D3C6}"/>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texto 4">
            <a:extLst>
              <a:ext uri="{FF2B5EF4-FFF2-40B4-BE49-F238E27FC236}">
                <a16:creationId xmlns:a16="http://schemas.microsoft.com/office/drawing/2014/main" id="{594987E5-D6CE-409A-ADF0-3F15A371270D}"/>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067406-35E9-4FF0-B2EC-0BA1F76F0B88}"/>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Marcador de fecha 6">
            <a:extLst>
              <a:ext uri="{FF2B5EF4-FFF2-40B4-BE49-F238E27FC236}">
                <a16:creationId xmlns:a16="http://schemas.microsoft.com/office/drawing/2014/main" id="{C1102FC1-7041-43E3-B2D7-C298AE903AA3}"/>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8" name="Marcador de pie de página 7">
            <a:extLst>
              <a:ext uri="{FF2B5EF4-FFF2-40B4-BE49-F238E27FC236}">
                <a16:creationId xmlns:a16="http://schemas.microsoft.com/office/drawing/2014/main" id="{EFE821CA-E199-4EE7-A26B-04997E3347CB}"/>
              </a:ext>
            </a:extLst>
          </p:cNvPr>
          <p:cNvSpPr>
            <a:spLocks noGrp="1"/>
          </p:cNvSpPr>
          <p:nvPr>
            <p:ph type="ftr" sz="quarter" idx="11"/>
          </p:nvPr>
        </p:nvSpPr>
        <p:spPr/>
        <p:txBody>
          <a:bodyPr/>
          <a:lstStyle/>
          <a:p>
            <a:endParaRPr lang="es-PY"/>
          </a:p>
        </p:txBody>
      </p:sp>
      <p:sp>
        <p:nvSpPr>
          <p:cNvPr id="9" name="Marcador de número de diapositiva 8">
            <a:extLst>
              <a:ext uri="{FF2B5EF4-FFF2-40B4-BE49-F238E27FC236}">
                <a16:creationId xmlns:a16="http://schemas.microsoft.com/office/drawing/2014/main" id="{F4F9F969-60B0-47E0-84F2-8E3555CBFFE0}"/>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4081072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05F40-BB25-41E3-A3CF-7C0A0CAC17E5}"/>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fecha 2">
            <a:extLst>
              <a:ext uri="{FF2B5EF4-FFF2-40B4-BE49-F238E27FC236}">
                <a16:creationId xmlns:a16="http://schemas.microsoft.com/office/drawing/2014/main" id="{52E5117B-93AA-4F95-A9E5-DB27FADF3C47}"/>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4" name="Marcador de pie de página 3">
            <a:extLst>
              <a:ext uri="{FF2B5EF4-FFF2-40B4-BE49-F238E27FC236}">
                <a16:creationId xmlns:a16="http://schemas.microsoft.com/office/drawing/2014/main" id="{E31FB732-392E-4FBD-9812-546EDC4AB6A5}"/>
              </a:ext>
            </a:extLst>
          </p:cNvPr>
          <p:cNvSpPr>
            <a:spLocks noGrp="1"/>
          </p:cNvSpPr>
          <p:nvPr>
            <p:ph type="ftr" sz="quarter" idx="11"/>
          </p:nvPr>
        </p:nvSpPr>
        <p:spPr/>
        <p:txBody>
          <a:bodyPr/>
          <a:lstStyle/>
          <a:p>
            <a:endParaRPr lang="es-PY"/>
          </a:p>
        </p:txBody>
      </p:sp>
      <p:sp>
        <p:nvSpPr>
          <p:cNvPr id="5" name="Marcador de número de diapositiva 4">
            <a:extLst>
              <a:ext uri="{FF2B5EF4-FFF2-40B4-BE49-F238E27FC236}">
                <a16:creationId xmlns:a16="http://schemas.microsoft.com/office/drawing/2014/main" id="{D156E29C-ED7E-4B3D-9854-965206937D62}"/>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33198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79B4AE-84FD-4332-92AA-5DE55AF961AF}"/>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3" name="Marcador de pie de página 2">
            <a:extLst>
              <a:ext uri="{FF2B5EF4-FFF2-40B4-BE49-F238E27FC236}">
                <a16:creationId xmlns:a16="http://schemas.microsoft.com/office/drawing/2014/main" id="{B2CA8A39-D84E-4CB1-A54B-D1C6050A8391}"/>
              </a:ext>
            </a:extLst>
          </p:cNvPr>
          <p:cNvSpPr>
            <a:spLocks noGrp="1"/>
          </p:cNvSpPr>
          <p:nvPr>
            <p:ph type="ftr" sz="quarter" idx="11"/>
          </p:nvPr>
        </p:nvSpPr>
        <p:spPr/>
        <p:txBody>
          <a:bodyPr/>
          <a:lstStyle/>
          <a:p>
            <a:endParaRPr lang="es-PY"/>
          </a:p>
        </p:txBody>
      </p:sp>
      <p:sp>
        <p:nvSpPr>
          <p:cNvPr id="4" name="Marcador de número de diapositiva 3">
            <a:extLst>
              <a:ext uri="{FF2B5EF4-FFF2-40B4-BE49-F238E27FC236}">
                <a16:creationId xmlns:a16="http://schemas.microsoft.com/office/drawing/2014/main" id="{9D893825-7EDF-4CEB-AB67-48B8C1A31EC3}"/>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257080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5CE31-7A74-475F-BD03-39A1D9CD0D45}"/>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id="{8A85D157-3965-408B-8FEA-F35C171EFB1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texto 3">
            <a:extLst>
              <a:ext uri="{FF2B5EF4-FFF2-40B4-BE49-F238E27FC236}">
                <a16:creationId xmlns:a16="http://schemas.microsoft.com/office/drawing/2014/main" id="{63DAB229-8CAE-4292-A8B1-08E46FE2BC0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F40145-89E5-4853-98FD-DE76BBD5C071}"/>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6" name="Marcador de pie de página 5">
            <a:extLst>
              <a:ext uri="{FF2B5EF4-FFF2-40B4-BE49-F238E27FC236}">
                <a16:creationId xmlns:a16="http://schemas.microsoft.com/office/drawing/2014/main" id="{ACF77C33-2F27-4C46-AAC3-E653986F86B2}"/>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53CD2129-1373-49C6-BF0F-CA9ED1A8EB1B}"/>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3072228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EF108E-120C-4222-99F3-61315A62298B}"/>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PY"/>
          </a:p>
        </p:txBody>
      </p:sp>
      <p:sp>
        <p:nvSpPr>
          <p:cNvPr id="3" name="Marcador de posición de imagen 2">
            <a:extLst>
              <a:ext uri="{FF2B5EF4-FFF2-40B4-BE49-F238E27FC236}">
                <a16:creationId xmlns:a16="http://schemas.microsoft.com/office/drawing/2014/main" id="{8E0771ED-0BD4-4180-A246-C17783CDA22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Y"/>
          </a:p>
        </p:txBody>
      </p:sp>
      <p:sp>
        <p:nvSpPr>
          <p:cNvPr id="4" name="Marcador de texto 3">
            <a:extLst>
              <a:ext uri="{FF2B5EF4-FFF2-40B4-BE49-F238E27FC236}">
                <a16:creationId xmlns:a16="http://schemas.microsoft.com/office/drawing/2014/main" id="{B52326BC-1346-4276-B26B-68CC37A28AE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40B142-8A99-455F-BDDA-5355AF02A517}"/>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6" name="Marcador de pie de página 5">
            <a:extLst>
              <a:ext uri="{FF2B5EF4-FFF2-40B4-BE49-F238E27FC236}">
                <a16:creationId xmlns:a16="http://schemas.microsoft.com/office/drawing/2014/main" id="{51572658-1DDA-440A-ADB8-A4ADC20CC9DC}"/>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988B2CC6-2786-41E5-AEFA-D061A074C044}"/>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2461123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37B90-0E0E-42C5-B86C-F49F74520C88}"/>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id="{75B0524C-E256-45A6-929F-61E88B6965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118CD439-A639-4386-80BB-1B76DE2282FC}"/>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5" name="Marcador de pie de página 4">
            <a:extLst>
              <a:ext uri="{FF2B5EF4-FFF2-40B4-BE49-F238E27FC236}">
                <a16:creationId xmlns:a16="http://schemas.microsoft.com/office/drawing/2014/main" id="{FB6F692F-24E0-435F-ADC1-98CC95172ABC}"/>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05D0426B-B09A-40D7-BA34-59CE05720322}"/>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3391623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1B4DCE6-CB38-4390-B490-90352B04BE9F}"/>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id="{5217018B-F849-4BA9-8A35-C117B8BF7B5B}"/>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0174E853-5234-47A0-B428-4268FC57D2BD}"/>
              </a:ext>
            </a:extLst>
          </p:cNvPr>
          <p:cNvSpPr>
            <a:spLocks noGrp="1"/>
          </p:cNvSpPr>
          <p:nvPr>
            <p:ph type="dt" sz="half" idx="10"/>
          </p:nvPr>
        </p:nvSpPr>
        <p:spPr/>
        <p:txBody>
          <a:bodyPr/>
          <a:lstStyle/>
          <a:p>
            <a:fld id="{99609A21-EF58-4BE2-B02A-5964F737B3DD}" type="datetimeFigureOut">
              <a:rPr lang="es-PY" smtClean="0"/>
              <a:t>1/6/2022</a:t>
            </a:fld>
            <a:endParaRPr lang="es-PY"/>
          </a:p>
        </p:txBody>
      </p:sp>
      <p:sp>
        <p:nvSpPr>
          <p:cNvPr id="5" name="Marcador de pie de página 4">
            <a:extLst>
              <a:ext uri="{FF2B5EF4-FFF2-40B4-BE49-F238E27FC236}">
                <a16:creationId xmlns:a16="http://schemas.microsoft.com/office/drawing/2014/main" id="{912577AF-AD24-4FDA-A976-CBBF0205B59B}"/>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DAB6CAE0-BC53-48EB-A0D9-DD44676413DF}"/>
              </a:ext>
            </a:extLst>
          </p:cNvPr>
          <p:cNvSpPr>
            <a:spLocks noGrp="1"/>
          </p:cNvSpPr>
          <p:nvPr>
            <p:ph type="sldNum" sz="quarter" idx="12"/>
          </p:nvPr>
        </p:nvSpPr>
        <p:spPr/>
        <p:txBody>
          <a:bodyPr/>
          <a:lstStyle/>
          <a:p>
            <a:fld id="{56DB4F09-8063-494B-9AC3-F5823925E0EB}" type="slidenum">
              <a:rPr lang="es-PY" smtClean="0"/>
              <a:t>‹Nº›</a:t>
            </a:fld>
            <a:endParaRPr lang="es-PY"/>
          </a:p>
        </p:txBody>
      </p:sp>
    </p:spTree>
    <p:extLst>
      <p:ext uri="{BB962C8B-B14F-4D97-AF65-F5344CB8AC3E}">
        <p14:creationId xmlns:p14="http://schemas.microsoft.com/office/powerpoint/2010/main" val="3310478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ítulo e conteúdo">
    <p:spTree>
      <p:nvGrpSpPr>
        <p:cNvPr id="1" name=""/>
        <p:cNvGrpSpPr/>
        <p:nvPr/>
      </p:nvGrpSpPr>
      <p:grpSpPr>
        <a:xfrm>
          <a:off x="0" y="0"/>
          <a:ext cx="0" cy="0"/>
          <a:chOff x="0" y="0"/>
          <a:chExt cx="0" cy="0"/>
        </a:xfrm>
      </p:grpSpPr>
      <p:sp>
        <p:nvSpPr>
          <p:cNvPr id="6" name="Título 1"/>
          <p:cNvSpPr>
            <a:spLocks noGrp="1"/>
          </p:cNvSpPr>
          <p:nvPr>
            <p:ph type="title"/>
          </p:nvPr>
        </p:nvSpPr>
        <p:spPr>
          <a:xfrm>
            <a:off x="1809722" y="214291"/>
            <a:ext cx="10020293" cy="714380"/>
          </a:xfrm>
          <a:prstGeom prst="rect">
            <a:avLst/>
          </a:prstGeom>
        </p:spPr>
        <p:txBody>
          <a:bodyPr/>
          <a:lstStyle>
            <a:lvl1pPr algn="l">
              <a:defRPr/>
            </a:lvl1pPr>
          </a:lstStyle>
          <a:p>
            <a:r>
              <a:rPr lang="pt-BR"/>
              <a:t>Clique para editar o estilo do título mestre</a:t>
            </a:r>
          </a:p>
        </p:txBody>
      </p:sp>
      <p:sp>
        <p:nvSpPr>
          <p:cNvPr id="9" name="Espaço Reservado para Texto 2"/>
          <p:cNvSpPr>
            <a:spLocks noGrp="1"/>
          </p:cNvSpPr>
          <p:nvPr>
            <p:ph idx="1"/>
          </p:nvPr>
        </p:nvSpPr>
        <p:spPr bwMode="auto">
          <a:xfrm>
            <a:off x="476212" y="5643579"/>
            <a:ext cx="10972800" cy="525435"/>
          </a:xfrm>
          <a:prstGeom prst="rect">
            <a:avLst/>
          </a:prstGeom>
          <a:noFill/>
          <a:ln w="9525">
            <a:noFill/>
            <a:miter lim="800000"/>
            <a:headEnd/>
            <a:tailEnd/>
          </a:ln>
        </p:spPr>
        <p:txBody>
          <a:bodyPr/>
          <a:lstStyle>
            <a:lvl1pPr>
              <a:buClr>
                <a:schemeClr val="accent6"/>
              </a:buClr>
              <a:buFont typeface="Wingdings" pitchFamily="2" charset="2"/>
              <a:buChar char="§"/>
              <a:defRPr sz="1400"/>
            </a:lvl1pPr>
          </a:lstStyle>
          <a:p>
            <a:pPr lvl="0"/>
            <a:r>
              <a:rPr lang="es-ES"/>
              <a:t>Haga clic para modificar el estilo de texto del patrón</a:t>
            </a:r>
          </a:p>
        </p:txBody>
      </p:sp>
    </p:spTree>
    <p:extLst>
      <p:ext uri="{BB962C8B-B14F-4D97-AF65-F5344CB8AC3E}">
        <p14:creationId xmlns:p14="http://schemas.microsoft.com/office/powerpoint/2010/main" val="2596988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ente título">
    <p:spTree>
      <p:nvGrpSpPr>
        <p:cNvPr id="1" name=""/>
        <p:cNvGrpSpPr/>
        <p:nvPr/>
      </p:nvGrpSpPr>
      <p:grpSpPr>
        <a:xfrm>
          <a:off x="0" y="0"/>
          <a:ext cx="0" cy="0"/>
          <a:chOff x="0" y="0"/>
          <a:chExt cx="0" cy="0"/>
        </a:xfrm>
      </p:grpSpPr>
      <p:sp>
        <p:nvSpPr>
          <p:cNvPr id="8" name="Título 1"/>
          <p:cNvSpPr>
            <a:spLocks noGrp="1"/>
          </p:cNvSpPr>
          <p:nvPr>
            <p:ph type="title"/>
          </p:nvPr>
        </p:nvSpPr>
        <p:spPr>
          <a:xfrm>
            <a:off x="1809722" y="214291"/>
            <a:ext cx="10020293" cy="714380"/>
          </a:xfrm>
          <a:prstGeom prst="rect">
            <a:avLst/>
          </a:prstGeom>
        </p:spPr>
        <p:txBody>
          <a:bodyPr/>
          <a:lstStyle>
            <a:lvl1pPr algn="l">
              <a:defRPr/>
            </a:lvl1pPr>
          </a:lstStyle>
          <a:p>
            <a:r>
              <a:rPr lang="pt-BR"/>
              <a:t>Clique para editar o estilo do título mestre</a:t>
            </a:r>
          </a:p>
        </p:txBody>
      </p:sp>
    </p:spTree>
    <p:extLst>
      <p:ext uri="{BB962C8B-B14F-4D97-AF65-F5344CB8AC3E}">
        <p14:creationId xmlns:p14="http://schemas.microsoft.com/office/powerpoint/2010/main" val="321961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5A3F40C-CEBE-4253-9A4D-4055B643D397}" type="datetime1">
              <a:rPr lang="es-ES" smtClean="0"/>
              <a:pPr/>
              <a:t>01/06/2022</a:t>
            </a:fld>
            <a:endParaRPr lang="es-ES"/>
          </a:p>
        </p:txBody>
      </p:sp>
      <p:sp>
        <p:nvSpPr>
          <p:cNvPr id="4" name="3 Marcador de pie de página"/>
          <p:cNvSpPr>
            <a:spLocks noGrp="1"/>
          </p:cNvSpPr>
          <p:nvPr>
            <p:ph type="ftr" sz="quarter" idx="11"/>
          </p:nvPr>
        </p:nvSpPr>
        <p:spPr/>
        <p:txBody>
          <a:bodyPr/>
          <a:lstStyle/>
          <a:p>
            <a:r>
              <a:rPr lang="es-ES"/>
              <a:t>Juan Carlos Muñoz Menna</a:t>
            </a:r>
          </a:p>
        </p:txBody>
      </p:sp>
      <p:sp>
        <p:nvSpPr>
          <p:cNvPr id="5" name="4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2706578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m branco">
    <p:spTree>
      <p:nvGrpSpPr>
        <p:cNvPr id="1" name=""/>
        <p:cNvGrpSpPr/>
        <p:nvPr/>
      </p:nvGrpSpPr>
      <p:grpSpPr>
        <a:xfrm>
          <a:off x="0" y="0"/>
          <a:ext cx="0" cy="0"/>
          <a:chOff x="0" y="0"/>
          <a:chExt cx="0" cy="0"/>
        </a:xfrm>
      </p:grpSpPr>
      <p:sp>
        <p:nvSpPr>
          <p:cNvPr id="9" name="Título 1"/>
          <p:cNvSpPr>
            <a:spLocks noGrp="1"/>
          </p:cNvSpPr>
          <p:nvPr>
            <p:ph type="title"/>
          </p:nvPr>
        </p:nvSpPr>
        <p:spPr>
          <a:xfrm>
            <a:off x="1809722" y="214291"/>
            <a:ext cx="10020293" cy="714380"/>
          </a:xfrm>
          <a:prstGeom prst="rect">
            <a:avLst/>
          </a:prstGeom>
        </p:spPr>
        <p:txBody>
          <a:bodyPr/>
          <a:lstStyle>
            <a:lvl1pPr algn="l">
              <a:defRPr/>
            </a:lvl1pPr>
          </a:lstStyle>
          <a:p>
            <a:r>
              <a:rPr lang="pt-BR"/>
              <a:t>Clique para editar o estilo do título mestre</a:t>
            </a:r>
          </a:p>
        </p:txBody>
      </p:sp>
      <p:sp>
        <p:nvSpPr>
          <p:cNvPr id="16" name="Espaço Reservado para Texto 15"/>
          <p:cNvSpPr>
            <a:spLocks noGrp="1"/>
          </p:cNvSpPr>
          <p:nvPr>
            <p:ph type="body" sz="quarter" idx="11"/>
          </p:nvPr>
        </p:nvSpPr>
        <p:spPr>
          <a:xfrm>
            <a:off x="476215" y="1214430"/>
            <a:ext cx="11525332" cy="571498"/>
          </a:xfrm>
        </p:spPr>
        <p:txBody>
          <a:bodyPr>
            <a:normAutofit/>
          </a:bodyPr>
          <a:lstStyle>
            <a:lvl1pPr algn="ctr">
              <a:buFontTx/>
              <a:buNone/>
              <a:defRPr sz="1800" b="1"/>
            </a:lvl1pPr>
          </a:lstStyle>
          <a:p>
            <a:pPr lvl="0"/>
            <a:r>
              <a:rPr lang="pt-BR" dirty="0"/>
              <a:t>Clique para editar os estilos do texto mestre</a:t>
            </a:r>
          </a:p>
        </p:txBody>
      </p:sp>
      <p:sp>
        <p:nvSpPr>
          <p:cNvPr id="18" name="Espaço Reservado para Texto 17"/>
          <p:cNvSpPr>
            <a:spLocks noGrp="1"/>
          </p:cNvSpPr>
          <p:nvPr>
            <p:ph type="body" sz="quarter" idx="12"/>
          </p:nvPr>
        </p:nvSpPr>
        <p:spPr>
          <a:xfrm>
            <a:off x="762002" y="5715006"/>
            <a:ext cx="10858500" cy="281616"/>
          </a:xfrm>
          <a:noFill/>
          <a:ln w="12700" algn="ctr">
            <a:noFill/>
            <a:miter lim="800000"/>
            <a:headEnd/>
            <a:tailEnd/>
          </a:ln>
        </p:spPr>
        <p:txBody>
          <a:bodyPr lIns="76200" tIns="38100" rIns="76200" bIns="38100">
            <a:spAutoFit/>
          </a:bodyPr>
          <a:lstStyle>
            <a:lvl1pPr marL="324000" algn="just" rtl="0" fontAlgn="base">
              <a:lnSpc>
                <a:spcPct val="95000"/>
              </a:lnSpc>
              <a:spcBef>
                <a:spcPct val="15000"/>
              </a:spcBef>
              <a:spcAft>
                <a:spcPct val="0"/>
              </a:spcAft>
              <a:buClr>
                <a:schemeClr val="accent6"/>
              </a:buClr>
              <a:buSzPct val="120000"/>
              <a:buFont typeface="Wingdings" pitchFamily="2" charset="2"/>
              <a:defRPr kumimoji="1" lang="pt-BR" sz="1400" kern="1200" baseline="0" dirty="0" smtClean="0">
                <a:solidFill>
                  <a:schemeClr val="tx1"/>
                </a:solidFill>
                <a:latin typeface="+mn-lt"/>
                <a:ea typeface="+mn-ea"/>
                <a:cs typeface="Arial" pitchFamily="34" charset="0"/>
              </a:defRPr>
            </a:lvl1pPr>
          </a:lstStyle>
          <a:p>
            <a:pPr lvl="0"/>
            <a:r>
              <a:rPr lang="pt-BR" dirty="0"/>
              <a:t>Clique para editar os estilos do texto mestre</a:t>
            </a:r>
          </a:p>
        </p:txBody>
      </p:sp>
    </p:spTree>
    <p:extLst>
      <p:ext uri="{BB962C8B-B14F-4D97-AF65-F5344CB8AC3E}">
        <p14:creationId xmlns:p14="http://schemas.microsoft.com/office/powerpoint/2010/main" val="2143000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9_Somente título">
    <p:spTree>
      <p:nvGrpSpPr>
        <p:cNvPr id="1" name=""/>
        <p:cNvGrpSpPr/>
        <p:nvPr/>
      </p:nvGrpSpPr>
      <p:grpSpPr>
        <a:xfrm>
          <a:off x="0" y="0"/>
          <a:ext cx="0" cy="0"/>
          <a:chOff x="0" y="0"/>
          <a:chExt cx="0" cy="0"/>
        </a:xfrm>
      </p:grpSpPr>
      <p:sp>
        <p:nvSpPr>
          <p:cNvPr id="7" name="Título 1"/>
          <p:cNvSpPr>
            <a:spLocks noGrp="1"/>
          </p:cNvSpPr>
          <p:nvPr>
            <p:ph type="title"/>
          </p:nvPr>
        </p:nvSpPr>
        <p:spPr>
          <a:xfrm>
            <a:off x="1809722" y="214291"/>
            <a:ext cx="10020293" cy="714380"/>
          </a:xfrm>
          <a:prstGeom prst="rect">
            <a:avLst/>
          </a:prstGeom>
        </p:spPr>
        <p:txBody>
          <a:bodyPr/>
          <a:lstStyle>
            <a:lvl1pPr algn="l">
              <a:defRPr/>
            </a:lvl1pPr>
          </a:lstStyle>
          <a:p>
            <a:r>
              <a:rPr lang="pt-BR"/>
              <a:t>Clique para editar o estilo do título mestre</a:t>
            </a:r>
          </a:p>
        </p:txBody>
      </p:sp>
    </p:spTree>
    <p:extLst>
      <p:ext uri="{BB962C8B-B14F-4D97-AF65-F5344CB8AC3E}">
        <p14:creationId xmlns:p14="http://schemas.microsoft.com/office/powerpoint/2010/main" val="2496172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59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FA3C3F-D160-46BF-82BD-CC165BE5B300}" type="datetime1">
              <a:rPr lang="es-ES" smtClean="0"/>
              <a:pPr/>
              <a:t>01/06/2022</a:t>
            </a:fld>
            <a:endParaRPr lang="es-ES"/>
          </a:p>
        </p:txBody>
      </p:sp>
      <p:sp>
        <p:nvSpPr>
          <p:cNvPr id="3" name="2 Marcador de pie de página"/>
          <p:cNvSpPr>
            <a:spLocks noGrp="1"/>
          </p:cNvSpPr>
          <p:nvPr>
            <p:ph type="ftr" sz="quarter" idx="11"/>
          </p:nvPr>
        </p:nvSpPr>
        <p:spPr/>
        <p:txBody>
          <a:bodyPr/>
          <a:lstStyle/>
          <a:p>
            <a:r>
              <a:rPr lang="es-ES"/>
              <a:t>Juan Carlos Muñoz Menna</a:t>
            </a:r>
          </a:p>
        </p:txBody>
      </p:sp>
      <p:sp>
        <p:nvSpPr>
          <p:cNvPr id="4" name="3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412675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2CCC29CA-AF1E-4725-B737-3DC051749584}" type="datetime1">
              <a:rPr lang="es-ES" smtClean="0"/>
              <a:pPr/>
              <a:t>01/06/2022</a:t>
            </a:fld>
            <a:endParaRPr lang="es-ES"/>
          </a:p>
        </p:txBody>
      </p:sp>
      <p:sp>
        <p:nvSpPr>
          <p:cNvPr id="6" name="5 Marcador de pie de página"/>
          <p:cNvSpPr>
            <a:spLocks noGrp="1"/>
          </p:cNvSpPr>
          <p:nvPr>
            <p:ph type="ftr" sz="quarter" idx="11"/>
          </p:nvPr>
        </p:nvSpPr>
        <p:spPr/>
        <p:txBody>
          <a:bodyPr/>
          <a:lstStyle/>
          <a:p>
            <a:r>
              <a:rPr lang="es-ES"/>
              <a:t>Juan Carlos Muñoz Menna</a:t>
            </a:r>
          </a:p>
        </p:txBody>
      </p:sp>
      <p:sp>
        <p:nvSpPr>
          <p:cNvPr id="7" name="6 Marcador de número de diapositiva"/>
          <p:cNvSpPr>
            <a:spLocks noGrp="1"/>
          </p:cNvSpPr>
          <p:nvPr>
            <p:ph type="sldNum" sz="quarter" idx="12"/>
          </p:nvPr>
        </p:nvSpPr>
        <p:spPr/>
        <p:txBody>
          <a:bodyPr/>
          <a:lstStyle/>
          <a:p>
            <a:fld id="{B4E2B093-526E-4444-A371-E065ED5ABA98}" type="slidenum">
              <a:rPr lang="es-ES" smtClean="0"/>
              <a:pPr/>
              <a:t>‹Nº›</a:t>
            </a:fld>
            <a:endParaRPr lang="es-ES"/>
          </a:p>
        </p:txBody>
      </p:sp>
    </p:spTree>
    <p:extLst>
      <p:ext uri="{BB962C8B-B14F-4D97-AF65-F5344CB8AC3E}">
        <p14:creationId xmlns:p14="http://schemas.microsoft.com/office/powerpoint/2010/main" val="265212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11 Triángulo rectángulo"/>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1 Título"/>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40096099-1B55-42DB-A42A-4DF817674712}" type="datetime1">
              <a:rPr lang="es-ES" smtClean="0"/>
              <a:pPr/>
              <a:t>01/06/2022</a:t>
            </a:fld>
            <a:endParaRPr lang="es-ES"/>
          </a:p>
        </p:txBody>
      </p:sp>
      <p:sp>
        <p:nvSpPr>
          <p:cNvPr id="6" name="5 Marcador de pie de página"/>
          <p:cNvSpPr>
            <a:spLocks noGrp="1"/>
          </p:cNvSpPr>
          <p:nvPr>
            <p:ph type="ftr" sz="quarter" idx="11"/>
          </p:nvPr>
        </p:nvSpPr>
        <p:spPr/>
        <p:txBody>
          <a:bodyPr/>
          <a:lstStyle/>
          <a:p>
            <a:r>
              <a:rPr lang="es-ES"/>
              <a:t>Juan Carlos Muñoz Menna</a:t>
            </a:r>
          </a:p>
        </p:txBody>
      </p:sp>
      <p:sp>
        <p:nvSpPr>
          <p:cNvPr id="7" name="6 Marcador de número de diapositiva"/>
          <p:cNvSpPr>
            <a:spLocks noGrp="1"/>
          </p:cNvSpPr>
          <p:nvPr>
            <p:ph type="sldNum" sz="quarter" idx="12"/>
          </p:nvPr>
        </p:nvSpPr>
        <p:spPr>
          <a:xfrm>
            <a:off x="10769600" y="6356351"/>
            <a:ext cx="812800" cy="365125"/>
          </a:xfrm>
        </p:spPr>
        <p:txBody>
          <a:bodyPr/>
          <a:lstStyle/>
          <a:p>
            <a:fld id="{B4E2B093-526E-4444-A371-E065ED5ABA98}" type="slidenum">
              <a:rPr lang="es-ES" smtClean="0"/>
              <a:pPr/>
              <a:t>‹Nº›</a:t>
            </a:fld>
            <a:endParaRPr lang="es-ES"/>
          </a:p>
        </p:txBody>
      </p:sp>
      <p:sp>
        <p:nvSpPr>
          <p:cNvPr id="3" name="2 Marcador de posición de image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10 Forma libre"/>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47325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2.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6.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7 Forma libre"/>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8 Marcador de título"/>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562B82-C6FD-47F9-8707-1DACAA9ECA3D}" type="datetime1">
              <a:rPr lang="es-ES" smtClean="0"/>
              <a:pPr/>
              <a:t>01/06/2022</a:t>
            </a:fld>
            <a:endParaRPr lang="es-ES"/>
          </a:p>
        </p:txBody>
      </p:sp>
      <p:sp>
        <p:nvSpPr>
          <p:cNvPr id="22" name="21 Marcador de pie de página"/>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S"/>
              <a:t>Juan Carlos Muñoz Menna</a:t>
            </a:r>
          </a:p>
        </p:txBody>
      </p:sp>
      <p:sp>
        <p:nvSpPr>
          <p:cNvPr id="18" name="17 Marcador de número de diapositiva"/>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4E2B093-526E-4444-A371-E065ED5ABA98}" type="slidenum">
              <a:rPr lang="es-ES" smtClean="0"/>
              <a:pPr/>
              <a:t>‹Nº›</a:t>
            </a:fld>
            <a:endParaRPr lang="es-ES"/>
          </a:p>
        </p:txBody>
      </p:sp>
      <p:grpSp>
        <p:nvGrpSpPr>
          <p:cNvPr id="2" name="1 Grupo"/>
          <p:cNvGrpSpPr/>
          <p:nvPr/>
        </p:nvGrpSpPr>
        <p:grpSpPr>
          <a:xfrm>
            <a:off x="-25356" y="202408"/>
            <a:ext cx="12240731"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1972718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2A6EE-CD0F-4EA8-9F29-9FE35898644C}" type="datetime1">
              <a:rPr lang="es-ES" smtClean="0"/>
              <a:pPr/>
              <a:t>01/06/2022</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Juan Carlos Muñoz Menna</a:t>
            </a: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2B093-526E-4444-A371-E065ED5ABA98}" type="slidenum">
              <a:rPr lang="es-ES" smtClean="0"/>
              <a:pPr/>
              <a:t>‹Nº›</a:t>
            </a:fld>
            <a:endParaRPr lang="es-ES"/>
          </a:p>
        </p:txBody>
      </p:sp>
    </p:spTree>
    <p:extLst>
      <p:ext uri="{BB962C8B-B14F-4D97-AF65-F5344CB8AC3E}">
        <p14:creationId xmlns:p14="http://schemas.microsoft.com/office/powerpoint/2010/main" val="2277077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D02278A6-0B2B-4799-A268-6A97B401256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1027" name="2 Marcador de texto">
            <a:extLst>
              <a:ext uri="{FF2B5EF4-FFF2-40B4-BE49-F238E27FC236}">
                <a16:creationId xmlns:a16="http://schemas.microsoft.com/office/drawing/2014/main" id="{1AAF6C5F-B71C-4ABB-9610-619BB89BCD05}"/>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9D983893-9A37-4025-98FA-ECCBF94CFB93}"/>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C2DB2CB-276D-45D4-B132-0314FC677463}" type="datetime1">
              <a:rPr lang="es-PY" smtClean="0">
                <a:solidFill>
                  <a:prstClr val="black">
                    <a:tint val="75000"/>
                  </a:prstClr>
                </a:solidFill>
              </a:rPr>
              <a:pPr>
                <a:defRPr/>
              </a:pPr>
              <a:t>1/6/2022</a:t>
            </a:fld>
            <a:endParaRPr lang="es-ES">
              <a:solidFill>
                <a:prstClr val="black">
                  <a:tint val="75000"/>
                </a:prstClr>
              </a:solidFill>
            </a:endParaRPr>
          </a:p>
        </p:txBody>
      </p:sp>
      <p:sp>
        <p:nvSpPr>
          <p:cNvPr id="5" name="4 Marcador de pie de página">
            <a:extLst>
              <a:ext uri="{FF2B5EF4-FFF2-40B4-BE49-F238E27FC236}">
                <a16:creationId xmlns:a16="http://schemas.microsoft.com/office/drawing/2014/main" id="{A720112F-B62F-48B7-BD15-8A7B1F6CD643}"/>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r>
              <a:rPr lang="es-ES">
                <a:solidFill>
                  <a:prstClr val="black">
                    <a:tint val="75000"/>
                  </a:prstClr>
                </a:solidFill>
              </a:rPr>
              <a:t>Juan Carlos Muñoz Menna</a:t>
            </a:r>
          </a:p>
        </p:txBody>
      </p:sp>
      <p:sp>
        <p:nvSpPr>
          <p:cNvPr id="6" name="5 Marcador de número de diapositiva">
            <a:extLst>
              <a:ext uri="{FF2B5EF4-FFF2-40B4-BE49-F238E27FC236}">
                <a16:creationId xmlns:a16="http://schemas.microsoft.com/office/drawing/2014/main" id="{CB24FADD-9C01-4D98-BFDD-877B2AFB7DFC}"/>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pPr>
            <a:fld id="{72DC902C-D24F-4D13-955E-B09BA978FE2F}" type="slidenum">
              <a:rPr lang="es-ES" altLang="es-PY"/>
              <a:pPr fontAlgn="base">
                <a:spcBef>
                  <a:spcPct val="0"/>
                </a:spcBef>
                <a:spcAft>
                  <a:spcPct val="0"/>
                </a:spcAft>
              </a:pPr>
              <a:t>‹Nº›</a:t>
            </a:fld>
            <a:endParaRPr lang="es-ES" altLang="es-PY"/>
          </a:p>
        </p:txBody>
      </p:sp>
    </p:spTree>
    <p:extLst>
      <p:ext uri="{BB962C8B-B14F-4D97-AF65-F5344CB8AC3E}">
        <p14:creationId xmlns:p14="http://schemas.microsoft.com/office/powerpoint/2010/main" val="33389037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03FC91-D321-4268-A3CA-87D56591784D}" type="datetimeFigureOut">
              <a:rPr lang="es-MX" smtClean="0"/>
              <a:t>01/06/2022</a:t>
            </a:fld>
            <a:endParaRPr lang="es-MX"/>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194E23-1B62-4958-80DA-2CF84BFEA934}" type="slidenum">
              <a:rPr lang="es-MX" smtClean="0"/>
              <a:t>‹Nº›</a:t>
            </a:fld>
            <a:endParaRPr lang="es-MX"/>
          </a:p>
        </p:txBody>
      </p:sp>
    </p:spTree>
    <p:extLst>
      <p:ext uri="{BB962C8B-B14F-4D97-AF65-F5344CB8AC3E}">
        <p14:creationId xmlns:p14="http://schemas.microsoft.com/office/powerpoint/2010/main" val="35128515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3B212FB-2727-4B99-8206-967A788C540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id="{9FE48377-A10E-4012-BE44-BC5BE1E8D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AE8AE607-86BA-432B-A4B7-BED5FB9C33B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609A21-EF58-4BE2-B02A-5964F737B3DD}" type="datetimeFigureOut">
              <a:rPr lang="es-PY" smtClean="0"/>
              <a:t>1/6/2022</a:t>
            </a:fld>
            <a:endParaRPr lang="es-PY"/>
          </a:p>
        </p:txBody>
      </p:sp>
      <p:sp>
        <p:nvSpPr>
          <p:cNvPr id="5" name="Marcador de pie de página 4">
            <a:extLst>
              <a:ext uri="{FF2B5EF4-FFF2-40B4-BE49-F238E27FC236}">
                <a16:creationId xmlns:a16="http://schemas.microsoft.com/office/drawing/2014/main" id="{107A1473-39CA-4726-A4D6-7E159652BA5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PY"/>
          </a:p>
        </p:txBody>
      </p:sp>
      <p:sp>
        <p:nvSpPr>
          <p:cNvPr id="6" name="Marcador de número de diapositiva 5">
            <a:extLst>
              <a:ext uri="{FF2B5EF4-FFF2-40B4-BE49-F238E27FC236}">
                <a16:creationId xmlns:a16="http://schemas.microsoft.com/office/drawing/2014/main" id="{4FC943B1-8870-4BA0-BAE5-76DDFF66BC7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DB4F09-8063-494B-9AC3-F5823925E0EB}" type="slidenum">
              <a:rPr lang="es-PY" smtClean="0"/>
              <a:t>‹Nº›</a:t>
            </a:fld>
            <a:endParaRPr lang="es-PY"/>
          </a:p>
        </p:txBody>
      </p:sp>
    </p:spTree>
    <p:extLst>
      <p:ext uri="{BB962C8B-B14F-4D97-AF65-F5344CB8AC3E}">
        <p14:creationId xmlns:p14="http://schemas.microsoft.com/office/powerpoint/2010/main" val="38177935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Y"/>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tângulo 23"/>
          <p:cNvSpPr/>
          <p:nvPr/>
        </p:nvSpPr>
        <p:spPr>
          <a:xfrm>
            <a:off x="0" y="6478589"/>
            <a:ext cx="12192000" cy="38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b="0">
              <a:solidFill>
                <a:prstClr val="white"/>
              </a:solidFill>
            </a:endParaRPr>
          </a:p>
        </p:txBody>
      </p:sp>
      <p:sp>
        <p:nvSpPr>
          <p:cNvPr id="2058" name="CaixaDeTexto 43"/>
          <p:cNvSpPr txBox="1">
            <a:spLocks noChangeArrowheads="1"/>
          </p:cNvSpPr>
          <p:nvPr/>
        </p:nvSpPr>
        <p:spPr bwMode="auto">
          <a:xfrm>
            <a:off x="825952" y="6532564"/>
            <a:ext cx="1745799" cy="307777"/>
          </a:xfrm>
          <a:prstGeom prst="rect">
            <a:avLst/>
          </a:prstGeom>
          <a:noFill/>
          <a:ln w="9525">
            <a:noFill/>
            <a:miter lim="800000"/>
            <a:headEnd/>
            <a:tailEnd/>
          </a:ln>
        </p:spPr>
        <p:txBody>
          <a:bodyPr wrap="none">
            <a:spAutoFit/>
          </a:bodyPr>
          <a:lstStyle/>
          <a:p>
            <a:pPr algn="r">
              <a:defRPr/>
            </a:pPr>
            <a:r>
              <a:rPr lang="pt-BR" sz="1400" b="0" dirty="0">
                <a:solidFill>
                  <a:prstClr val="white"/>
                </a:solidFill>
                <a:latin typeface="Swis721 BT"/>
                <a:cs typeface="Tahoma" pitchFamily="34" charset="0"/>
              </a:rPr>
              <a:t>www.ilosinfra.com.br</a:t>
            </a:r>
          </a:p>
        </p:txBody>
      </p:sp>
      <p:sp>
        <p:nvSpPr>
          <p:cNvPr id="8" name="CaixaDeTexto 7"/>
          <p:cNvSpPr txBox="1"/>
          <p:nvPr/>
        </p:nvSpPr>
        <p:spPr>
          <a:xfrm>
            <a:off x="5933017" y="6521451"/>
            <a:ext cx="734483" cy="307975"/>
          </a:xfrm>
          <a:prstGeom prst="rect">
            <a:avLst/>
          </a:prstGeom>
          <a:noFill/>
        </p:spPr>
        <p:txBody>
          <a:bodyPr>
            <a:spAutoFit/>
          </a:bodyPr>
          <a:lstStyle/>
          <a:p>
            <a:pPr>
              <a:defRPr/>
            </a:pPr>
            <a:fld id="{2D3BFFA3-37B5-42E3-80FA-88090606431C}" type="slidenum">
              <a:rPr lang="pt-BR" sz="1400" b="0">
                <a:solidFill>
                  <a:prstClr val="white"/>
                </a:solidFill>
                <a:latin typeface="Arial" pitchFamily="34" charset="0"/>
                <a:cs typeface="Arial" pitchFamily="34" charset="0"/>
              </a:rPr>
              <a:pPr>
                <a:defRPr/>
              </a:pPr>
              <a:t>‹Nº›</a:t>
            </a:fld>
            <a:endParaRPr lang="pt-BR" sz="1400" b="0" dirty="0">
              <a:solidFill>
                <a:prstClr val="white"/>
              </a:solidFill>
              <a:latin typeface="Arial" pitchFamily="34" charset="0"/>
              <a:cs typeface="Arial" pitchFamily="34" charset="0"/>
            </a:endParaRPr>
          </a:p>
        </p:txBody>
      </p:sp>
      <p:cxnSp>
        <p:nvCxnSpPr>
          <p:cNvPr id="10" name="Conector reto 9"/>
          <p:cNvCxnSpPr/>
          <p:nvPr/>
        </p:nvCxnSpPr>
        <p:spPr>
          <a:xfrm>
            <a:off x="1809752" y="998539"/>
            <a:ext cx="10367433" cy="15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150" name="Picture 2" descr="C:\Documents and Settings\CTLNOTE01\My Documents\Apresentação Institucional\Logo e Manual da marca\logo.png.png"/>
          <p:cNvPicPr>
            <a:picLocks noChangeAspect="1" noChangeArrowheads="1"/>
          </p:cNvPicPr>
          <p:nvPr/>
        </p:nvPicPr>
        <p:blipFill>
          <a:blip r:embed="rId7" cstate="print"/>
          <a:srcRect/>
          <a:stretch>
            <a:fillRect/>
          </a:stretch>
        </p:blipFill>
        <p:spPr bwMode="auto">
          <a:xfrm>
            <a:off x="84667" y="0"/>
            <a:ext cx="1439333" cy="1079500"/>
          </a:xfrm>
          <a:prstGeom prst="rect">
            <a:avLst/>
          </a:prstGeom>
          <a:noFill/>
          <a:ln w="9525">
            <a:noFill/>
            <a:miter lim="800000"/>
            <a:headEnd/>
            <a:tailEnd/>
          </a:ln>
        </p:spPr>
      </p:pic>
      <p:sp>
        <p:nvSpPr>
          <p:cNvPr id="6151" name="Espaço Reservado para Título 14"/>
          <p:cNvSpPr>
            <a:spLocks noGrp="1"/>
          </p:cNvSpPr>
          <p:nvPr>
            <p:ph type="title"/>
          </p:nvPr>
        </p:nvSpPr>
        <p:spPr bwMode="auto">
          <a:xfrm>
            <a:off x="762000" y="714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6152" name="Espaço Reservado para Texto 15"/>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11730234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hdr="0" dt="0"/>
  <p:txStyles>
    <p:titleStyle>
      <a:lvl1pPr algn="ctr" rtl="0" eaLnBrk="0" fontAlgn="base" hangingPunct="0">
        <a:spcBef>
          <a:spcPct val="0"/>
        </a:spcBef>
        <a:spcAft>
          <a:spcPct val="0"/>
        </a:spcAft>
        <a:defRPr sz="2800" b="1" kern="1200">
          <a:solidFill>
            <a:schemeClr val="tx1"/>
          </a:solidFill>
          <a:latin typeface="Corbel" pitchFamily="34" charset="0"/>
          <a:ea typeface="+mj-ea"/>
          <a:cs typeface="+mj-cs"/>
        </a:defRPr>
      </a:lvl1pPr>
      <a:lvl2pPr algn="ctr" rtl="0" eaLnBrk="0" fontAlgn="base" hangingPunct="0">
        <a:spcBef>
          <a:spcPct val="0"/>
        </a:spcBef>
        <a:spcAft>
          <a:spcPct val="0"/>
        </a:spcAft>
        <a:defRPr sz="2800" b="1">
          <a:solidFill>
            <a:schemeClr val="tx1"/>
          </a:solidFill>
          <a:latin typeface="Corbel" pitchFamily="34" charset="0"/>
        </a:defRPr>
      </a:lvl2pPr>
      <a:lvl3pPr algn="ctr" rtl="0" eaLnBrk="0" fontAlgn="base" hangingPunct="0">
        <a:spcBef>
          <a:spcPct val="0"/>
        </a:spcBef>
        <a:spcAft>
          <a:spcPct val="0"/>
        </a:spcAft>
        <a:defRPr sz="2800" b="1">
          <a:solidFill>
            <a:schemeClr val="tx1"/>
          </a:solidFill>
          <a:latin typeface="Corbel" pitchFamily="34" charset="0"/>
        </a:defRPr>
      </a:lvl3pPr>
      <a:lvl4pPr algn="ctr" rtl="0" eaLnBrk="0" fontAlgn="base" hangingPunct="0">
        <a:spcBef>
          <a:spcPct val="0"/>
        </a:spcBef>
        <a:spcAft>
          <a:spcPct val="0"/>
        </a:spcAft>
        <a:defRPr sz="2800" b="1">
          <a:solidFill>
            <a:schemeClr val="tx1"/>
          </a:solidFill>
          <a:latin typeface="Corbel" pitchFamily="34" charset="0"/>
        </a:defRPr>
      </a:lvl4pPr>
      <a:lvl5pPr algn="ctr" rtl="0" eaLnBrk="0" fontAlgn="base" hangingPunct="0">
        <a:spcBef>
          <a:spcPct val="0"/>
        </a:spcBef>
        <a:spcAft>
          <a:spcPct val="0"/>
        </a:spcAft>
        <a:defRPr sz="2800" b="1">
          <a:solidFill>
            <a:schemeClr val="tx1"/>
          </a:solidFill>
          <a:latin typeface="Corbe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F79646"/>
        </a:buClr>
        <a:buFont typeface="Wingdings" pitchFamily="2" charset="2"/>
        <a:buChar char="§"/>
        <a:defRPr sz="1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F79646"/>
        </a:buClr>
        <a:buFont typeface="Wingdings" pitchFamily="2" charset="2"/>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F79646"/>
        </a:buClr>
        <a:buFont typeface="Wingdings" pitchFamily="2" charset="2"/>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F79646"/>
        </a:buClr>
        <a:buFont typeface="Wingdings" pitchFamily="2" charset="2"/>
        <a:buChar char="§"/>
        <a:defRPr sz="11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F79646"/>
        </a:buClr>
        <a:buFont typeface="Wingdings" pitchFamily="2" charset="2"/>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hyperlink" Target="https://www.cepal.org/es" TargetMode="Externa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hyperlink" Target="mailto:lucianomenna@gmail.com"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4352" y="2348880"/>
            <a:ext cx="7772400" cy="2232248"/>
          </a:xfrm>
        </p:spPr>
        <p:txBody>
          <a:bodyPr>
            <a:normAutofit fontScale="90000"/>
          </a:bodyPr>
          <a:lstStyle/>
          <a:p>
            <a:pPr algn="ctr"/>
            <a:r>
              <a:rPr lang="es-ES" dirty="0"/>
              <a:t>“Sistemas de Navegación: el caso de la </a:t>
            </a:r>
            <a:r>
              <a:rPr lang="es-ES" dirty="0" err="1"/>
              <a:t>Hidrovía</a:t>
            </a:r>
            <a:r>
              <a:rPr lang="es-ES" dirty="0"/>
              <a:t> Paraná-Paraguay”</a:t>
            </a:r>
            <a:endParaRPr lang="es-ES" dirty="0">
              <a:solidFill>
                <a:srgbClr val="FFFF00"/>
              </a:solidFill>
            </a:endParaRPr>
          </a:p>
        </p:txBody>
      </p:sp>
      <p:sp>
        <p:nvSpPr>
          <p:cNvPr id="3" name="2 Subtítulo"/>
          <p:cNvSpPr>
            <a:spLocks noGrp="1"/>
          </p:cNvSpPr>
          <p:nvPr>
            <p:ph type="body" idx="1"/>
          </p:nvPr>
        </p:nvSpPr>
        <p:spPr>
          <a:xfrm>
            <a:off x="2279576" y="5085184"/>
            <a:ext cx="7772400" cy="1109849"/>
          </a:xfrm>
        </p:spPr>
        <p:txBody>
          <a:bodyPr/>
          <a:lstStyle/>
          <a:p>
            <a:pPr algn="r"/>
            <a:r>
              <a:rPr lang="es-ES" dirty="0">
                <a:solidFill>
                  <a:schemeClr val="tx1"/>
                </a:solidFill>
              </a:rPr>
              <a:t>Juan Carlos Muñoz </a:t>
            </a:r>
            <a:r>
              <a:rPr lang="es-ES" dirty="0" err="1">
                <a:solidFill>
                  <a:schemeClr val="tx1"/>
                </a:solidFill>
              </a:rPr>
              <a:t>Menna</a:t>
            </a:r>
            <a:endParaRPr lang="es-ES" dirty="0">
              <a:solidFill>
                <a:schemeClr val="tx1"/>
              </a:solidFill>
            </a:endParaRPr>
          </a:p>
          <a:p>
            <a:pPr algn="r"/>
            <a:r>
              <a:rPr lang="es-ES" dirty="0"/>
              <a:t>JUNIO 2022</a:t>
            </a:r>
            <a:endParaRPr lang="es-ES" dirty="0">
              <a:solidFill>
                <a:schemeClr val="tx1"/>
              </a:solidFill>
            </a:endParaRPr>
          </a:p>
        </p:txBody>
      </p:sp>
      <p:sp>
        <p:nvSpPr>
          <p:cNvPr id="5" name="4 Marcador de fecha"/>
          <p:cNvSpPr>
            <a:spLocks noGrp="1"/>
          </p:cNvSpPr>
          <p:nvPr>
            <p:ph type="dt" sz="half" idx="10"/>
          </p:nvPr>
        </p:nvSpPr>
        <p:spPr/>
        <p:txBody>
          <a:bodyPr/>
          <a:lstStyle/>
          <a:p>
            <a:fld id="{2F3B6ADC-EAFE-40B9-BC46-6D621242C833}" type="datetime1">
              <a:rPr lang="es-ES">
                <a:solidFill>
                  <a:srgbClr val="DBF5F9">
                    <a:shade val="90000"/>
                  </a:srgbClr>
                </a:solidFill>
                <a:latin typeface="Constantia"/>
              </a:rPr>
              <a:pPr/>
              <a:t>01/06/2022</a:t>
            </a:fld>
            <a:endParaRPr lang="es-ES">
              <a:solidFill>
                <a:srgbClr val="DBF5F9">
                  <a:shade val="90000"/>
                </a:srgbClr>
              </a:solidFill>
              <a:latin typeface="Constantia"/>
            </a:endParaRPr>
          </a:p>
        </p:txBody>
      </p:sp>
      <p:sp>
        <p:nvSpPr>
          <p:cNvPr id="7" name="6 Marcador de pie de página"/>
          <p:cNvSpPr>
            <a:spLocks noGrp="1"/>
          </p:cNvSpPr>
          <p:nvPr>
            <p:ph type="ftr" sz="quarter" idx="11"/>
          </p:nvPr>
        </p:nvSpPr>
        <p:spPr/>
        <p:txBody>
          <a:bodyPr/>
          <a:lstStyle/>
          <a:p>
            <a:r>
              <a:rPr lang="es-ES">
                <a:solidFill>
                  <a:srgbClr val="DBF5F9">
                    <a:shade val="90000"/>
                  </a:srgbClr>
                </a:solidFill>
                <a:latin typeface="Constantia"/>
              </a:rPr>
              <a:t>Juan Carlos Muñoz Menna</a:t>
            </a:r>
          </a:p>
        </p:txBody>
      </p:sp>
      <p:sp>
        <p:nvSpPr>
          <p:cNvPr id="6" name="5 Marcador de número de diapositiva"/>
          <p:cNvSpPr>
            <a:spLocks noGrp="1"/>
          </p:cNvSpPr>
          <p:nvPr>
            <p:ph type="sldNum" sz="quarter" idx="12"/>
          </p:nvPr>
        </p:nvSpPr>
        <p:spPr/>
        <p:txBody>
          <a:bodyPr/>
          <a:lstStyle/>
          <a:p>
            <a:fld id="{B4E2B093-526E-4444-A371-E065ED5ABA98}" type="slidenum">
              <a:rPr lang="es-ES">
                <a:solidFill>
                  <a:srgbClr val="DBF5F9">
                    <a:shade val="90000"/>
                  </a:srgbClr>
                </a:solidFill>
                <a:latin typeface="Constantia"/>
              </a:rPr>
              <a:pPr/>
              <a:t>1</a:t>
            </a:fld>
            <a:endParaRPr lang="es-ES">
              <a:solidFill>
                <a:srgbClr val="DBF5F9">
                  <a:shade val="90000"/>
                </a:srgbClr>
              </a:solidFill>
              <a:latin typeface="Constantia"/>
            </a:endParaRPr>
          </a:p>
        </p:txBody>
      </p:sp>
      <p:pic>
        <p:nvPicPr>
          <p:cNvPr id="2052" name="Picture 4" descr="Home - Inter-American Committee on Ports (CIP)">
            <a:extLst>
              <a:ext uri="{FF2B5EF4-FFF2-40B4-BE49-F238E27FC236}">
                <a16:creationId xmlns:a16="http://schemas.microsoft.com/office/drawing/2014/main" id="{EC7CDD74-552A-5ACB-2520-A0C196838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088741"/>
            <a:ext cx="4238625"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Recibos | Puerto Buenos Aires">
            <a:extLst>
              <a:ext uri="{FF2B5EF4-FFF2-40B4-BE49-F238E27FC236}">
                <a16:creationId xmlns:a16="http://schemas.microsoft.com/office/drawing/2014/main" id="{21F2D466-9CCC-9538-2C4C-DE17A3AD1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1088741"/>
            <a:ext cx="3981450"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0178" name="Picture 4" descr="img-9720"/>
          <p:cNvPicPr>
            <a:picLocks noChangeAspect="1" noChangeArrowheads="1"/>
          </p:cNvPicPr>
          <p:nvPr/>
        </p:nvPicPr>
        <p:blipFill rotWithShape="1">
          <a:blip r:embed="rId2"/>
          <a:srcRect l="16287" r="14449" b="2"/>
          <a:stretch/>
        </p:blipFill>
        <p:spPr bwMode="auto">
          <a:xfrm>
            <a:off x="1524020" y="10"/>
            <a:ext cx="7252212" cy="6857990"/>
          </a:xfrm>
          <a:prstGeom prst="rect">
            <a:avLst/>
          </a:prstGeom>
          <a:noFill/>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67765"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148" name="Rectangle 7"/>
          <p:cNvSpPr>
            <a:spLocks noGrp="1" noChangeArrowheads="1"/>
          </p:cNvSpPr>
          <p:nvPr>
            <p:ph type="title"/>
          </p:nvPr>
        </p:nvSpPr>
        <p:spPr>
          <a:xfrm>
            <a:off x="7172707" y="365125"/>
            <a:ext cx="2866642" cy="1899912"/>
          </a:xfrm>
        </p:spPr>
        <p:txBody>
          <a:bodyPr vert="horz" lIns="91440" tIns="45720" rIns="91440" bIns="45720" rtlCol="0" anchor="ctr">
            <a:normAutofit/>
          </a:bodyPr>
          <a:lstStyle/>
          <a:p>
            <a:pPr algn="l">
              <a:lnSpc>
                <a:spcPct val="90000"/>
              </a:lnSpc>
              <a:defRPr/>
            </a:pPr>
            <a:r>
              <a:rPr lang="en-US" sz="3500" b="1"/>
              <a:t>ASPECTOS OPERATIVOS</a:t>
            </a:r>
          </a:p>
        </p:txBody>
      </p:sp>
      <p:sp>
        <p:nvSpPr>
          <p:cNvPr id="49157" name="Rectangle 5"/>
          <p:cNvSpPr>
            <a:spLocks noChangeArrowheads="1"/>
          </p:cNvSpPr>
          <p:nvPr/>
        </p:nvSpPr>
        <p:spPr bwMode="auto">
          <a:xfrm>
            <a:off x="7172707" y="2434201"/>
            <a:ext cx="2866642"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1600" b="1">
                <a:solidFill>
                  <a:prstClr val="black"/>
                </a:solidFill>
                <a:effectLst>
                  <a:outerShdw blurRad="38100" dist="38100" dir="2700000" algn="tl">
                    <a:srgbClr val="000000"/>
                  </a:outerShdw>
                </a:effectLst>
                <a:latin typeface="Calibri"/>
              </a:rPr>
              <a:t>Modo de transporte: equivalencias</a:t>
            </a:r>
          </a:p>
          <a:p>
            <a:pPr indent="-228600">
              <a:lnSpc>
                <a:spcPct val="90000"/>
              </a:lnSpc>
              <a:spcAft>
                <a:spcPts val="600"/>
              </a:spcAft>
              <a:buFont typeface="Arial" panose="020B0604020202020204" pitchFamily="34" charset="0"/>
              <a:buChar char="•"/>
              <a:defRPr/>
            </a:pPr>
            <a:r>
              <a:rPr lang="en-US" sz="1600" b="1">
                <a:solidFill>
                  <a:prstClr val="black"/>
                </a:solidFill>
                <a:effectLst>
                  <a:outerShdw blurRad="38100" dist="38100" dir="2700000" algn="tl">
                    <a:srgbClr val="000000"/>
                  </a:outerShdw>
                </a:effectLst>
                <a:latin typeface="Calibri"/>
              </a:rPr>
              <a:t>25       barcazas de  1500 tns. (1 convoy)</a:t>
            </a:r>
          </a:p>
          <a:p>
            <a:pPr indent="-228600">
              <a:lnSpc>
                <a:spcPct val="90000"/>
              </a:lnSpc>
              <a:spcAft>
                <a:spcPts val="600"/>
              </a:spcAft>
              <a:buFont typeface="Arial" panose="020B0604020202020204" pitchFamily="34" charset="0"/>
              <a:buChar char="•"/>
              <a:defRPr/>
            </a:pPr>
            <a:r>
              <a:rPr lang="en-US" sz="1600" b="1">
                <a:solidFill>
                  <a:prstClr val="black"/>
                </a:solidFill>
                <a:effectLst>
                  <a:outerShdw blurRad="38100" dist="38100" dir="2700000" algn="tl">
                    <a:srgbClr val="000000"/>
                  </a:outerShdw>
                </a:effectLst>
                <a:latin typeface="Calibri"/>
              </a:rPr>
              <a:t>1250   vagones de   30 tns.</a:t>
            </a:r>
          </a:p>
          <a:p>
            <a:pPr indent="-228600">
              <a:lnSpc>
                <a:spcPct val="90000"/>
              </a:lnSpc>
              <a:spcAft>
                <a:spcPts val="600"/>
              </a:spcAft>
              <a:buFont typeface="Arial" panose="020B0604020202020204" pitchFamily="34" charset="0"/>
              <a:buChar char="•"/>
              <a:defRPr/>
            </a:pPr>
            <a:r>
              <a:rPr lang="en-US" sz="1600" b="1">
                <a:solidFill>
                  <a:prstClr val="black"/>
                </a:solidFill>
                <a:effectLst>
                  <a:outerShdw blurRad="38100" dist="38100" dir="2700000" algn="tl">
                    <a:srgbClr val="000000"/>
                  </a:outerShdw>
                </a:effectLst>
                <a:latin typeface="Calibri"/>
              </a:rPr>
              <a:t>1666   camiones de  22,5 tns</a:t>
            </a:r>
            <a:r>
              <a:rPr lang="en-US" sz="1600" b="1">
                <a:solidFill>
                  <a:prstClr val="black"/>
                </a:solidFill>
                <a:effectLst>
                  <a:outerShdw blurRad="38100" dist="38100" dir="2700000" algn="tl">
                    <a:srgbClr val="FFFFFF"/>
                  </a:outerShdw>
                </a:effectLst>
                <a:latin typeface="Calibri"/>
              </a:rPr>
              <a:t>.</a:t>
            </a:r>
          </a:p>
          <a:p>
            <a:pPr indent="-228600">
              <a:lnSpc>
                <a:spcPct val="90000"/>
              </a:lnSpc>
              <a:spcAft>
                <a:spcPts val="600"/>
              </a:spcAft>
              <a:buFont typeface="Arial" panose="020B0604020202020204" pitchFamily="34" charset="0"/>
              <a:buChar char="•"/>
              <a:defRPr/>
            </a:pPr>
            <a:endParaRPr lang="en-US" sz="1600" b="1">
              <a:solidFill>
                <a:prstClr val="black"/>
              </a:solidFill>
              <a:effectLst>
                <a:outerShdw blurRad="38100" dist="38100" dir="2700000" algn="tl">
                  <a:srgbClr val="FFFFFF"/>
                </a:outerShdw>
              </a:effectLst>
              <a:latin typeface="Calibri"/>
            </a:endParaRPr>
          </a:p>
          <a:p>
            <a:pPr indent="-228600">
              <a:lnSpc>
                <a:spcPct val="90000"/>
              </a:lnSpc>
              <a:spcAft>
                <a:spcPts val="600"/>
              </a:spcAft>
              <a:buFont typeface="Arial" panose="020B0604020202020204" pitchFamily="34" charset="0"/>
              <a:buChar char="•"/>
              <a:defRPr/>
            </a:pPr>
            <a:endParaRPr lang="en-US" sz="1600" b="1">
              <a:solidFill>
                <a:prstClr val="black"/>
              </a:solidFill>
              <a:effectLst>
                <a:outerShdw blurRad="38100" dist="38100" dir="2700000" algn="tl">
                  <a:srgbClr val="FFFFFF"/>
                </a:outerShdw>
              </a:effectLst>
              <a:latin typeface="Calibri"/>
            </a:endParaRPr>
          </a:p>
          <a:p>
            <a:pPr indent="-228600">
              <a:lnSpc>
                <a:spcPct val="90000"/>
              </a:lnSpc>
              <a:spcAft>
                <a:spcPts val="600"/>
              </a:spcAft>
              <a:buFont typeface="Arial" panose="020B0604020202020204" pitchFamily="34" charset="0"/>
              <a:buChar char="•"/>
              <a:defRPr/>
            </a:pPr>
            <a:r>
              <a:rPr lang="en-US" sz="1600" b="1">
                <a:solidFill>
                  <a:prstClr val="black"/>
                </a:solidFill>
                <a:effectLst>
                  <a:outerShdw blurRad="38100" dist="38100" dir="2700000" algn="tl">
                    <a:srgbClr val="000000"/>
                  </a:outerShdw>
                </a:effectLst>
                <a:latin typeface="Calibri"/>
              </a:rPr>
              <a:t>1 millón de tns.</a:t>
            </a:r>
          </a:p>
          <a:p>
            <a:pPr indent="-228600">
              <a:lnSpc>
                <a:spcPct val="90000"/>
              </a:lnSpc>
              <a:spcAft>
                <a:spcPts val="600"/>
              </a:spcAft>
              <a:buFont typeface="Arial" panose="020B0604020202020204" pitchFamily="34" charset="0"/>
              <a:buChar char="•"/>
              <a:defRPr/>
            </a:pPr>
            <a:r>
              <a:rPr lang="en-US" sz="1600" b="1">
                <a:solidFill>
                  <a:prstClr val="black"/>
                </a:solidFill>
                <a:effectLst>
                  <a:outerShdw blurRad="38100" dist="38100" dir="2700000" algn="tl">
                    <a:srgbClr val="000000"/>
                  </a:outerShdw>
                </a:effectLst>
                <a:latin typeface="Calibri"/>
              </a:rPr>
              <a:t>27         convoyes</a:t>
            </a:r>
          </a:p>
          <a:p>
            <a:pPr indent="-228600">
              <a:lnSpc>
                <a:spcPct val="90000"/>
              </a:lnSpc>
              <a:spcAft>
                <a:spcPts val="600"/>
              </a:spcAft>
              <a:buFont typeface="Arial" panose="020B0604020202020204" pitchFamily="34" charset="0"/>
              <a:buChar char="•"/>
              <a:defRPr/>
            </a:pPr>
            <a:r>
              <a:rPr lang="en-US" sz="1600" b="1">
                <a:solidFill>
                  <a:prstClr val="black"/>
                </a:solidFill>
                <a:effectLst>
                  <a:outerShdw blurRad="38100" dist="38100" dir="2700000" algn="tl">
                    <a:srgbClr val="000000"/>
                  </a:outerShdw>
                </a:effectLst>
                <a:latin typeface="Calibri"/>
              </a:rPr>
              <a:t>833       trenes (40 vagones)</a:t>
            </a:r>
          </a:p>
          <a:p>
            <a:pPr indent="-228600">
              <a:lnSpc>
                <a:spcPct val="90000"/>
              </a:lnSpc>
              <a:spcAft>
                <a:spcPts val="600"/>
              </a:spcAft>
              <a:buFont typeface="Arial" panose="020B0604020202020204" pitchFamily="34" charset="0"/>
              <a:buChar char="•"/>
              <a:defRPr/>
            </a:pPr>
            <a:r>
              <a:rPr lang="en-US" sz="1600" b="1">
                <a:solidFill>
                  <a:prstClr val="black"/>
                </a:solidFill>
                <a:effectLst>
                  <a:outerShdw blurRad="38100" dist="38100" dir="2700000" algn="tl">
                    <a:srgbClr val="000000"/>
                  </a:outerShdw>
                </a:effectLst>
                <a:latin typeface="Calibri"/>
              </a:rPr>
              <a:t>44444   camiones</a:t>
            </a:r>
          </a:p>
        </p:txBody>
      </p:sp>
      <p:sp>
        <p:nvSpPr>
          <p:cNvPr id="5" name="4 Marcador de fecha"/>
          <p:cNvSpPr>
            <a:spLocks noGrp="1"/>
          </p:cNvSpPr>
          <p:nvPr>
            <p:ph type="dt" sz="quarter" idx="10"/>
          </p:nvPr>
        </p:nvSpPr>
        <p:spPr>
          <a:xfrm>
            <a:off x="2152650" y="6356351"/>
            <a:ext cx="2057400" cy="365125"/>
          </a:xfrm>
        </p:spPr>
        <p:txBody>
          <a:bodyPr vert="horz" lIns="91440" tIns="45720" rIns="91440" bIns="45720" rtlCol="0" anchor="ctr">
            <a:normAutofit/>
          </a:bodyPr>
          <a:lstStyle/>
          <a:p>
            <a:pPr>
              <a:spcAft>
                <a:spcPts val="600"/>
              </a:spcAft>
              <a:defRPr/>
            </a:pPr>
            <a:fld id="{92169F7C-8A6B-4F47-B41D-9A413DA06B06}" type="datetime1">
              <a:rPr lang="en-US">
                <a:solidFill>
                  <a:srgbClr val="FFFFFF"/>
                </a:solidFill>
                <a:latin typeface="Calibri" panose="020F0502020204030204"/>
              </a:rPr>
              <a:pPr>
                <a:spcAft>
                  <a:spcPts val="600"/>
                </a:spcAft>
                <a:defRPr/>
              </a:pPr>
              <a:t>6/1/2022</a:t>
            </a:fld>
            <a:endParaRPr lang="en-US">
              <a:solidFill>
                <a:srgbClr val="FFFFFF"/>
              </a:solidFill>
              <a:latin typeface="Calibri" panose="020F0502020204030204"/>
            </a:endParaRPr>
          </a:p>
        </p:txBody>
      </p:sp>
      <p:sp>
        <p:nvSpPr>
          <p:cNvPr id="7" name="6 Marcador de pie de página"/>
          <p:cNvSpPr>
            <a:spLocks noGrp="1"/>
          </p:cNvSpPr>
          <p:nvPr>
            <p:ph type="ftr" sz="quarter" idx="11"/>
          </p:nvPr>
        </p:nvSpPr>
        <p:spPr>
          <a:xfrm>
            <a:off x="4552950" y="6356351"/>
            <a:ext cx="30861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Juan Carlos Muñoz Menna</a:t>
            </a:r>
          </a:p>
        </p:txBody>
      </p:sp>
      <p:sp>
        <p:nvSpPr>
          <p:cNvPr id="6" name="5 Marcador de número de diapositiva"/>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47C89682-C11A-4BD2-A244-A4A0FF6156B3}" type="slidenum">
              <a:rPr lang="en-US">
                <a:solidFill>
                  <a:prstClr val="black">
                    <a:tint val="75000"/>
                  </a:prstClr>
                </a:solidFill>
                <a:latin typeface="Calibri" panose="020F0502020204030204"/>
              </a:rPr>
              <a:pPr>
                <a:spcAft>
                  <a:spcPts val="600"/>
                </a:spcAft>
                <a:defRPr/>
              </a:pPr>
              <a:t>10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06891593"/>
      </p:ext>
    </p:extLst>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300908_hidrovia"/>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51206" name="Rectangle 6"/>
          <p:cNvSpPr>
            <a:spLocks noChangeArrowheads="1"/>
          </p:cNvSpPr>
          <p:nvPr/>
        </p:nvSpPr>
        <p:spPr bwMode="auto">
          <a:xfrm>
            <a:off x="2351088" y="1196976"/>
            <a:ext cx="7777162" cy="4524315"/>
          </a:xfrm>
          <a:prstGeom prst="rect">
            <a:avLst/>
          </a:prstGeom>
          <a:noFill/>
          <a:ln>
            <a:noFill/>
          </a:ln>
          <a:effectLst/>
        </p:spPr>
        <p:txBody>
          <a:bodyPr>
            <a:spAutoFit/>
          </a:bodyPr>
          <a:lstStyle/>
          <a:p>
            <a:pPr>
              <a:defRPr/>
            </a:pPr>
            <a:r>
              <a:rPr lang="es-ES" sz="3200" b="1" dirty="0">
                <a:solidFill>
                  <a:srgbClr val="FF0000"/>
                </a:solidFill>
                <a:effectLst>
                  <a:outerShdw blurRad="38100" dist="38100" dir="2700000" algn="tl">
                    <a:srgbClr val="000000"/>
                  </a:outerShdw>
                </a:effectLst>
                <a:latin typeface="Calibri"/>
              </a:rPr>
              <a:t>1 HP</a:t>
            </a:r>
          </a:p>
          <a:p>
            <a:pPr>
              <a:defRPr/>
            </a:pPr>
            <a:r>
              <a:rPr lang="es-ES" sz="3200" b="1" dirty="0">
                <a:solidFill>
                  <a:srgbClr val="FFFF00"/>
                </a:solidFill>
                <a:effectLst>
                  <a:outerShdw blurRad="38100" dist="38100" dir="2700000" algn="tl">
                    <a:srgbClr val="000000"/>
                  </a:outerShdw>
                </a:effectLst>
                <a:latin typeface="Calibri"/>
              </a:rPr>
              <a:t>150   kg         carretera</a:t>
            </a:r>
          </a:p>
          <a:p>
            <a:pPr>
              <a:defRPr/>
            </a:pPr>
            <a:r>
              <a:rPr lang="es-ES" sz="3200" b="1" dirty="0">
                <a:solidFill>
                  <a:srgbClr val="FFFF00"/>
                </a:solidFill>
                <a:effectLst>
                  <a:outerShdw blurRad="38100" dist="38100" dir="2700000" algn="tl">
                    <a:srgbClr val="000000"/>
                  </a:outerShdw>
                </a:effectLst>
                <a:latin typeface="Calibri"/>
              </a:rPr>
              <a:t>500   kg         ferrocarril</a:t>
            </a:r>
          </a:p>
          <a:p>
            <a:pPr>
              <a:defRPr/>
            </a:pPr>
            <a:r>
              <a:rPr lang="es-ES" sz="3200" b="1" dirty="0">
                <a:solidFill>
                  <a:srgbClr val="FFFF00"/>
                </a:solidFill>
                <a:effectLst>
                  <a:outerShdw blurRad="38100" dist="38100" dir="2700000" algn="tl">
                    <a:srgbClr val="000000"/>
                  </a:outerShdw>
                </a:effectLst>
                <a:latin typeface="Calibri"/>
              </a:rPr>
              <a:t>3500 kg         fluvial</a:t>
            </a:r>
          </a:p>
          <a:p>
            <a:pPr>
              <a:defRPr/>
            </a:pPr>
            <a:endParaRPr lang="es-ES" sz="3200" b="1" dirty="0">
              <a:solidFill>
                <a:prstClr val="black"/>
              </a:solidFill>
              <a:effectLst>
                <a:outerShdw blurRad="38100" dist="38100" dir="2700000" algn="tl">
                  <a:srgbClr val="000000"/>
                </a:outerShdw>
              </a:effectLst>
              <a:latin typeface="Calibri"/>
            </a:endParaRPr>
          </a:p>
          <a:p>
            <a:pPr>
              <a:defRPr/>
            </a:pPr>
            <a:r>
              <a:rPr lang="es-ES" sz="3200" b="1" dirty="0">
                <a:solidFill>
                  <a:srgbClr val="FF0000"/>
                </a:solidFill>
                <a:effectLst>
                  <a:outerShdw blurRad="38100" dist="38100" dir="2700000" algn="tl">
                    <a:srgbClr val="000000"/>
                  </a:outerShdw>
                </a:effectLst>
                <a:latin typeface="Calibri"/>
              </a:rPr>
              <a:t>1 galón de combustible</a:t>
            </a:r>
          </a:p>
          <a:p>
            <a:pPr>
              <a:defRPr/>
            </a:pPr>
            <a:r>
              <a:rPr lang="es-ES" sz="3200" b="1" dirty="0">
                <a:solidFill>
                  <a:srgbClr val="FFFF00"/>
                </a:solidFill>
                <a:effectLst>
                  <a:outerShdw blurRad="38100" dist="38100" dir="2700000" algn="tl">
                    <a:srgbClr val="000000"/>
                  </a:outerShdw>
                </a:effectLst>
                <a:latin typeface="Calibri"/>
              </a:rPr>
              <a:t>100 km        camión</a:t>
            </a:r>
          </a:p>
          <a:p>
            <a:pPr>
              <a:defRPr/>
            </a:pPr>
            <a:r>
              <a:rPr lang="es-ES" sz="3200" b="1" dirty="0">
                <a:solidFill>
                  <a:srgbClr val="FFFF00"/>
                </a:solidFill>
                <a:effectLst>
                  <a:outerShdw blurRad="38100" dist="38100" dir="2700000" algn="tl">
                    <a:srgbClr val="000000"/>
                  </a:outerShdw>
                </a:effectLst>
                <a:latin typeface="Calibri"/>
              </a:rPr>
              <a:t>320 km        ferrocarril</a:t>
            </a:r>
          </a:p>
          <a:p>
            <a:pPr>
              <a:defRPr/>
            </a:pPr>
            <a:r>
              <a:rPr lang="es-ES" sz="3200" b="1" dirty="0">
                <a:solidFill>
                  <a:srgbClr val="FFFF00"/>
                </a:solidFill>
                <a:effectLst>
                  <a:outerShdw blurRad="38100" dist="38100" dir="2700000" algn="tl">
                    <a:srgbClr val="000000"/>
                  </a:outerShdw>
                </a:effectLst>
                <a:latin typeface="Calibri"/>
              </a:rPr>
              <a:t>800 km        fluvial</a:t>
            </a:r>
          </a:p>
        </p:txBody>
      </p:sp>
      <p:sp>
        <p:nvSpPr>
          <p:cNvPr id="7172" name="Rectangle 7"/>
          <p:cNvSpPr>
            <a:spLocks noGrp="1" noChangeArrowheads="1"/>
          </p:cNvSpPr>
          <p:nvPr>
            <p:ph type="ctrTitle"/>
          </p:nvPr>
        </p:nvSpPr>
        <p:spPr>
          <a:xfrm>
            <a:off x="2208213" y="333376"/>
            <a:ext cx="7772400" cy="792163"/>
          </a:xfrm>
        </p:spPr>
        <p:txBody>
          <a:bodyPr/>
          <a:lstStyle/>
          <a:p>
            <a:pPr>
              <a:defRPr/>
            </a:pPr>
            <a:r>
              <a:rPr lang="es-ES" sz="3600">
                <a:solidFill>
                  <a:srgbClr val="000000"/>
                </a:solidFill>
              </a:rPr>
              <a:t>ASPECTOS OPERATIVOS</a:t>
            </a:r>
          </a:p>
        </p:txBody>
      </p:sp>
      <p:sp>
        <p:nvSpPr>
          <p:cNvPr id="51205" name="Rectangle 8"/>
          <p:cNvSpPr>
            <a:spLocks noGrp="1" noChangeArrowheads="1"/>
          </p:cNvSpPr>
          <p:nvPr>
            <p:ph type="subTitle" idx="1"/>
          </p:nvPr>
        </p:nvSpPr>
        <p:spPr>
          <a:xfrm>
            <a:off x="2057400" y="3228975"/>
            <a:ext cx="7854950" cy="1752600"/>
          </a:xfrm>
        </p:spPr>
        <p:txBody>
          <a:bodyPr/>
          <a:lstStyle/>
          <a:p>
            <a:endParaRPr lang="en-US"/>
          </a:p>
        </p:txBody>
      </p:sp>
      <p:sp>
        <p:nvSpPr>
          <p:cNvPr id="6" name="5 Marcador de fecha"/>
          <p:cNvSpPr>
            <a:spLocks noGrp="1"/>
          </p:cNvSpPr>
          <p:nvPr>
            <p:ph type="dt" sz="quarter" idx="10"/>
          </p:nvPr>
        </p:nvSpPr>
        <p:spPr/>
        <p:txBody>
          <a:bodyPr/>
          <a:lstStyle/>
          <a:p>
            <a:pPr>
              <a:defRPr/>
            </a:pPr>
            <a:fld id="{728EDE9D-A549-42D9-AF0E-1BD852BC3476}" type="datetime1">
              <a:rPr lang="es-ES">
                <a:solidFill>
                  <a:prstClr val="black">
                    <a:tint val="75000"/>
                  </a:prstClr>
                </a:solidFill>
                <a:latin typeface="Calibri"/>
              </a:rPr>
              <a:pPr>
                <a:defRPr/>
              </a:pPr>
              <a:t>01/06/2022</a:t>
            </a:fld>
            <a:endParaRPr lang="es-ES">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pPr>
              <a:defRPr/>
            </a:pPr>
            <a:fld id="{8AE5BD61-3B0C-4C05-BAA3-4099185F76E0}" type="slidenum">
              <a:rPr lang="es-ES">
                <a:solidFill>
                  <a:prstClr val="black">
                    <a:tint val="75000"/>
                  </a:prstClr>
                </a:solidFill>
                <a:latin typeface="Calibri"/>
              </a:rPr>
              <a:pPr>
                <a:defRPr/>
              </a:pPr>
              <a:t>11</a:t>
            </a:fld>
            <a:endParaRPr lang="es-ES">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pPr>
              <a:defRPr/>
            </a:pPr>
            <a:r>
              <a:rPr lang="es-ES">
                <a:solidFill>
                  <a:prstClr val="black">
                    <a:tint val="75000"/>
                  </a:prstClr>
                </a:solidFill>
                <a:latin typeface="Calibri"/>
              </a:rPr>
              <a:t>Juan Carlos Muñoz Menna</a:t>
            </a:r>
          </a:p>
        </p:txBody>
      </p:sp>
    </p:spTree>
    <p:extLst>
      <p:ext uri="{BB962C8B-B14F-4D97-AF65-F5344CB8AC3E}">
        <p14:creationId xmlns:p14="http://schemas.microsoft.com/office/powerpoint/2010/main" val="62323685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Map&#10;&#10;Description automatically generated">
            <a:extLst>
              <a:ext uri="{FF2B5EF4-FFF2-40B4-BE49-F238E27FC236}">
                <a16:creationId xmlns:a16="http://schemas.microsoft.com/office/drawing/2014/main" id="{8C99F798-8C40-5D46-F573-347AE855EF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44624"/>
            <a:ext cx="9612560" cy="6858000"/>
          </a:xfrm>
          <a:prstGeom prst="rect">
            <a:avLst/>
          </a:prstGeom>
          <a:noFill/>
          <a:ln>
            <a:noFill/>
          </a:ln>
        </p:spPr>
      </p:pic>
    </p:spTree>
    <p:extLst>
      <p:ext uri="{BB962C8B-B14F-4D97-AF65-F5344CB8AC3E}">
        <p14:creationId xmlns:p14="http://schemas.microsoft.com/office/powerpoint/2010/main" val="72103432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Map&#10;&#10;Description automatically generated with medium confidence">
            <a:extLst>
              <a:ext uri="{FF2B5EF4-FFF2-40B4-BE49-F238E27FC236}">
                <a16:creationId xmlns:a16="http://schemas.microsoft.com/office/drawing/2014/main" id="{A073C98A-2537-BFC7-1549-CC7A75ADBE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9117" y="1128714"/>
            <a:ext cx="7293769" cy="4600575"/>
          </a:xfrm>
          <a:prstGeom prst="rect">
            <a:avLst/>
          </a:prstGeom>
          <a:noFill/>
          <a:ln>
            <a:noFill/>
          </a:ln>
        </p:spPr>
      </p:pic>
    </p:spTree>
    <p:extLst>
      <p:ext uri="{BB962C8B-B14F-4D97-AF65-F5344CB8AC3E}">
        <p14:creationId xmlns:p14="http://schemas.microsoft.com/office/powerpoint/2010/main" val="275719397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A picture containing diagram&#10;&#10;Description automatically generated">
            <a:extLst>
              <a:ext uri="{FF2B5EF4-FFF2-40B4-BE49-F238E27FC236}">
                <a16:creationId xmlns:a16="http://schemas.microsoft.com/office/drawing/2014/main" id="{B967E2A2-93E7-EC4C-58ED-042B25E50D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6995" y="1435895"/>
            <a:ext cx="6593681" cy="4421981"/>
          </a:xfrm>
          <a:prstGeom prst="rect">
            <a:avLst/>
          </a:prstGeom>
          <a:noFill/>
          <a:ln>
            <a:noFill/>
          </a:ln>
        </p:spPr>
      </p:pic>
    </p:spTree>
    <p:extLst>
      <p:ext uri="{BB962C8B-B14F-4D97-AF65-F5344CB8AC3E}">
        <p14:creationId xmlns:p14="http://schemas.microsoft.com/office/powerpoint/2010/main" val="10118729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084023-A54D-0A36-CEEC-096566D8765D}"/>
              </a:ext>
            </a:extLst>
          </p:cNvPr>
          <p:cNvSpPr>
            <a:spLocks noGrp="1"/>
          </p:cNvSpPr>
          <p:nvPr>
            <p:ph type="dt" sz="half" idx="10"/>
          </p:nvPr>
        </p:nvSpPr>
        <p:spPr/>
        <p:txBody>
          <a:bodyPr/>
          <a:lstStyle/>
          <a:p>
            <a:fld id="{2FB1BC5D-157E-4711-9435-2E2A804BA7FA}" type="datetime1">
              <a:rPr lang="es-ES">
                <a:solidFill>
                  <a:prstClr val="black">
                    <a:tint val="75000"/>
                  </a:prstClr>
                </a:solidFill>
                <a:latin typeface="Calibri"/>
              </a:rPr>
              <a:pPr/>
              <a:t>01/06/2022</a:t>
            </a:fld>
            <a:endParaRPr lang="es-ES">
              <a:solidFill>
                <a:prstClr val="black">
                  <a:tint val="75000"/>
                </a:prstClr>
              </a:solidFill>
              <a:latin typeface="Calibri"/>
            </a:endParaRPr>
          </a:p>
        </p:txBody>
      </p:sp>
      <p:sp>
        <p:nvSpPr>
          <p:cNvPr id="3" name="Marcador de pie de página 2">
            <a:extLst>
              <a:ext uri="{FF2B5EF4-FFF2-40B4-BE49-F238E27FC236}">
                <a16:creationId xmlns:a16="http://schemas.microsoft.com/office/drawing/2014/main" id="{982ECD3B-4E76-8AD6-D9B3-1E809ECBB88C}"/>
              </a:ext>
            </a:extLst>
          </p:cNvPr>
          <p:cNvSpPr>
            <a:spLocks noGrp="1"/>
          </p:cNvSpPr>
          <p:nvPr>
            <p:ph type="ftr" sz="quarter" idx="11"/>
          </p:nvPr>
        </p:nvSpPr>
        <p:spPr/>
        <p:txBody>
          <a:bodyPr/>
          <a:lstStyle/>
          <a:p>
            <a:r>
              <a:rPr lang="es-ES">
                <a:solidFill>
                  <a:prstClr val="black">
                    <a:tint val="75000"/>
                  </a:prstClr>
                </a:solidFill>
                <a:latin typeface="Calibri"/>
              </a:rPr>
              <a:t>Juan Carlos Muñoz Menna</a:t>
            </a:r>
          </a:p>
        </p:txBody>
      </p:sp>
      <p:sp>
        <p:nvSpPr>
          <p:cNvPr id="4" name="Marcador de número de diapositiva 3">
            <a:extLst>
              <a:ext uri="{FF2B5EF4-FFF2-40B4-BE49-F238E27FC236}">
                <a16:creationId xmlns:a16="http://schemas.microsoft.com/office/drawing/2014/main" id="{7A4D631A-5928-E2C6-7E7E-9A452383D554}"/>
              </a:ext>
            </a:extLst>
          </p:cNvPr>
          <p:cNvSpPr>
            <a:spLocks noGrp="1"/>
          </p:cNvSpPr>
          <p:nvPr>
            <p:ph type="sldNum" sz="quarter" idx="12"/>
          </p:nvPr>
        </p:nvSpPr>
        <p:spPr/>
        <p:txBody>
          <a:bodyPr/>
          <a:lstStyle/>
          <a:p>
            <a:fld id="{B4E2B093-526E-4444-A371-E065ED5ABA98}" type="slidenum">
              <a:rPr lang="es-ES">
                <a:solidFill>
                  <a:prstClr val="black">
                    <a:tint val="75000"/>
                  </a:prstClr>
                </a:solidFill>
                <a:latin typeface="Calibri"/>
              </a:rPr>
              <a:pPr/>
              <a:t>15</a:t>
            </a:fld>
            <a:endParaRPr lang="es-ES">
              <a:solidFill>
                <a:prstClr val="black">
                  <a:tint val="75000"/>
                </a:prstClr>
              </a:solidFill>
              <a:latin typeface="Calibri"/>
            </a:endParaRPr>
          </a:p>
        </p:txBody>
      </p:sp>
      <p:pic>
        <p:nvPicPr>
          <p:cNvPr id="13" name="Picture 7" descr="Naves en el mar">
            <a:extLst>
              <a:ext uri="{FF2B5EF4-FFF2-40B4-BE49-F238E27FC236}">
                <a16:creationId xmlns:a16="http://schemas.microsoft.com/office/drawing/2014/main" id="{5F7717A3-44C4-54E9-FEC7-D50DEC56B5D6}"/>
              </a:ext>
            </a:extLst>
          </p:cNvPr>
          <p:cNvPicPr>
            <a:picLocks noChangeAspect="1"/>
          </p:cNvPicPr>
          <p:nvPr/>
        </p:nvPicPr>
        <p:blipFill rotWithShape="1">
          <a:blip r:embed="rId2"/>
          <a:srcRect l="26320" r="22372" b="-1"/>
          <a:stretch/>
        </p:blipFill>
        <p:spPr>
          <a:xfrm>
            <a:off x="1343472" y="-26428"/>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5" name="CuadroTexto 14">
            <a:extLst>
              <a:ext uri="{FF2B5EF4-FFF2-40B4-BE49-F238E27FC236}">
                <a16:creationId xmlns:a16="http://schemas.microsoft.com/office/drawing/2014/main" id="{136B3674-4E8D-2B07-727C-EAFA4E80F1B5}"/>
              </a:ext>
            </a:extLst>
          </p:cNvPr>
          <p:cNvSpPr txBox="1"/>
          <p:nvPr/>
        </p:nvSpPr>
        <p:spPr>
          <a:xfrm>
            <a:off x="6614824" y="2678553"/>
            <a:ext cx="3297600" cy="2585323"/>
          </a:xfrm>
          <a:prstGeom prst="rect">
            <a:avLst/>
          </a:prstGeom>
          <a:noFill/>
        </p:spPr>
        <p:txBody>
          <a:bodyPr wrap="square">
            <a:spAutoFit/>
          </a:bodyPr>
          <a:lstStyle/>
          <a:p>
            <a:r>
              <a:rPr lang="es-MX" sz="3600"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Exportación Cargas </a:t>
            </a:r>
            <a:r>
              <a:rPr lang="es-MX" sz="3600" b="1" dirty="0" err="1">
                <a:solidFill>
                  <a:srgbClr val="1F4E79"/>
                </a:solidFill>
                <a:latin typeface="Calibri" panose="020F0502020204030204" pitchFamily="34" charset="0"/>
                <a:ea typeface="Calibri" panose="020F0502020204030204" pitchFamily="34" charset="0"/>
                <a:cs typeface="Times New Roman" panose="02020603050405020304" pitchFamily="18" charset="0"/>
              </a:rPr>
              <a:t>Via</a:t>
            </a:r>
            <a:r>
              <a:rPr lang="es-MX" sz="3600"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 Acuática Año 2020</a:t>
            </a:r>
            <a:br>
              <a:rPr lang="es-MX"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s-PY" dirty="0">
              <a:solidFill>
                <a:prstClr val="black"/>
              </a:solidFill>
              <a:latin typeface="Calibri"/>
            </a:endParaRPr>
          </a:p>
        </p:txBody>
      </p:sp>
    </p:spTree>
    <p:extLst>
      <p:ext uri="{BB962C8B-B14F-4D97-AF65-F5344CB8AC3E}">
        <p14:creationId xmlns:p14="http://schemas.microsoft.com/office/powerpoint/2010/main" val="240579843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ítulo 1">
            <a:extLst>
              <a:ext uri="{FF2B5EF4-FFF2-40B4-BE49-F238E27FC236}">
                <a16:creationId xmlns:a16="http://schemas.microsoft.com/office/drawing/2014/main" id="{7DF02403-9F2F-EECB-E8B0-BE1E6227F40B}"/>
              </a:ext>
            </a:extLst>
          </p:cNvPr>
          <p:cNvSpPr>
            <a:spLocks noGrp="1"/>
          </p:cNvSpPr>
          <p:nvPr>
            <p:ph type="title"/>
          </p:nvPr>
        </p:nvSpPr>
        <p:spPr>
          <a:xfrm>
            <a:off x="2152650" y="184806"/>
            <a:ext cx="7886700" cy="1505883"/>
          </a:xfrm>
        </p:spPr>
        <p:txBody>
          <a:bodyPr anchor="ctr">
            <a:normAutofit/>
          </a:bodyPr>
          <a:lstStyle/>
          <a:p>
            <a:r>
              <a:rPr lang="es-PY" sz="4500" dirty="0"/>
              <a:t>Total exportaciones 2020</a:t>
            </a:r>
            <a:br>
              <a:rPr lang="es-PY" sz="4500" dirty="0"/>
            </a:br>
            <a:r>
              <a:rPr lang="es-PY" sz="4500" dirty="0"/>
              <a:t>11.011.739  toneladas</a:t>
            </a:r>
          </a:p>
        </p:txBody>
      </p:sp>
      <p:sp>
        <p:nvSpPr>
          <p:cNvPr id="3" name="Marcador de fecha 2">
            <a:extLst>
              <a:ext uri="{FF2B5EF4-FFF2-40B4-BE49-F238E27FC236}">
                <a16:creationId xmlns:a16="http://schemas.microsoft.com/office/drawing/2014/main" id="{F8062C11-6F55-F3E2-2EBB-F7E06E3C8804}"/>
              </a:ext>
            </a:extLst>
          </p:cNvPr>
          <p:cNvSpPr>
            <a:spLocks noGrp="1"/>
          </p:cNvSpPr>
          <p:nvPr>
            <p:ph type="dt" sz="half" idx="10"/>
          </p:nvPr>
        </p:nvSpPr>
        <p:spPr>
          <a:xfrm>
            <a:off x="2152650" y="6356351"/>
            <a:ext cx="2057400" cy="365125"/>
          </a:xfrm>
        </p:spPr>
        <p:txBody>
          <a:bodyPr>
            <a:normAutofit/>
          </a:bodyPr>
          <a:lstStyle/>
          <a:p>
            <a:pPr>
              <a:spcAft>
                <a:spcPts val="600"/>
              </a:spcAft>
            </a:pPr>
            <a:fld id="{1D05B0FB-C95E-4A29-A3A7-A0FBAC0FE8DC}" type="datetime1">
              <a:rPr lang="es-ES">
                <a:solidFill>
                  <a:prstClr val="black">
                    <a:tint val="75000"/>
                  </a:prstClr>
                </a:solidFill>
                <a:latin typeface="Calibri"/>
              </a:rPr>
              <a:pPr>
                <a:spcAft>
                  <a:spcPts val="600"/>
                </a:spcAft>
              </a:pPr>
              <a:t>01/06/2022</a:t>
            </a:fld>
            <a:endParaRPr lang="es-ES">
              <a:solidFill>
                <a:prstClr val="black">
                  <a:tint val="75000"/>
                </a:prstClr>
              </a:solidFill>
              <a:latin typeface="Calibri"/>
            </a:endParaRPr>
          </a:p>
        </p:txBody>
      </p:sp>
      <p:sp>
        <p:nvSpPr>
          <p:cNvPr id="4" name="Marcador de pie de página 3">
            <a:extLst>
              <a:ext uri="{FF2B5EF4-FFF2-40B4-BE49-F238E27FC236}">
                <a16:creationId xmlns:a16="http://schemas.microsoft.com/office/drawing/2014/main" id="{CC9BEB72-A102-248B-63B4-986EC8175737}"/>
              </a:ext>
            </a:extLst>
          </p:cNvPr>
          <p:cNvSpPr>
            <a:spLocks noGrp="1"/>
          </p:cNvSpPr>
          <p:nvPr>
            <p:ph type="ftr" sz="quarter" idx="11"/>
          </p:nvPr>
        </p:nvSpPr>
        <p:spPr>
          <a:xfrm>
            <a:off x="4552950" y="6356351"/>
            <a:ext cx="3086100" cy="365125"/>
          </a:xfrm>
        </p:spPr>
        <p:txBody>
          <a:bodyPr>
            <a:normAutofit/>
          </a:bodyPr>
          <a:lstStyle/>
          <a:p>
            <a:pPr>
              <a:spcAft>
                <a:spcPts val="600"/>
              </a:spcAft>
            </a:pPr>
            <a:r>
              <a:rPr lang="es-ES">
                <a:solidFill>
                  <a:prstClr val="black">
                    <a:tint val="75000"/>
                  </a:prstClr>
                </a:solidFill>
                <a:latin typeface="Calibri"/>
              </a:rPr>
              <a:t>Juan Carlos Muñoz Menna</a:t>
            </a:r>
          </a:p>
        </p:txBody>
      </p:sp>
      <p:sp>
        <p:nvSpPr>
          <p:cNvPr id="5" name="Marcador de número de diapositiva 4">
            <a:extLst>
              <a:ext uri="{FF2B5EF4-FFF2-40B4-BE49-F238E27FC236}">
                <a16:creationId xmlns:a16="http://schemas.microsoft.com/office/drawing/2014/main" id="{4A3B6C7D-84B2-3DAA-666E-854ECD7567BC}"/>
              </a:ext>
            </a:extLst>
          </p:cNvPr>
          <p:cNvSpPr>
            <a:spLocks noGrp="1"/>
          </p:cNvSpPr>
          <p:nvPr>
            <p:ph type="sldNum" sz="quarter" idx="12"/>
          </p:nvPr>
        </p:nvSpPr>
        <p:spPr>
          <a:xfrm>
            <a:off x="7981950" y="6356351"/>
            <a:ext cx="2057400" cy="365125"/>
          </a:xfrm>
        </p:spPr>
        <p:txBody>
          <a:bodyPr>
            <a:normAutofit/>
          </a:bodyPr>
          <a:lstStyle/>
          <a:p>
            <a:pPr>
              <a:spcAft>
                <a:spcPts val="600"/>
              </a:spcAft>
            </a:pPr>
            <a:fld id="{B4E2B093-526E-4444-A371-E065ED5ABA98}" type="slidenum">
              <a:rPr lang="es-ES">
                <a:solidFill>
                  <a:prstClr val="black">
                    <a:tint val="75000"/>
                  </a:prstClr>
                </a:solidFill>
                <a:latin typeface="Calibri"/>
              </a:rPr>
              <a:pPr>
                <a:spcAft>
                  <a:spcPts val="600"/>
                </a:spcAft>
              </a:pPr>
              <a:t>16</a:t>
            </a:fld>
            <a:endParaRPr lang="es-ES">
              <a:solidFill>
                <a:prstClr val="black">
                  <a:tint val="75000"/>
                </a:prstClr>
              </a:solidFill>
              <a:latin typeface="Calibri"/>
            </a:endParaRPr>
          </a:p>
        </p:txBody>
      </p:sp>
      <p:graphicFrame>
        <p:nvGraphicFramePr>
          <p:cNvPr id="7" name="Gráfico 6">
            <a:extLst>
              <a:ext uri="{FF2B5EF4-FFF2-40B4-BE49-F238E27FC236}">
                <a16:creationId xmlns:a16="http://schemas.microsoft.com/office/drawing/2014/main" id="{0DF6DA70-B322-4027-BE7B-2D4505DB5D0B}"/>
              </a:ext>
            </a:extLst>
          </p:cNvPr>
          <p:cNvGraphicFramePr/>
          <p:nvPr/>
        </p:nvGraphicFramePr>
        <p:xfrm>
          <a:off x="2152650" y="1845427"/>
          <a:ext cx="7884410" cy="4450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70999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114F3-BA5D-D062-52DF-80A3F25A7BCC}"/>
              </a:ext>
            </a:extLst>
          </p:cNvPr>
          <p:cNvSpPr>
            <a:spLocks noGrp="1"/>
          </p:cNvSpPr>
          <p:nvPr>
            <p:ph type="title"/>
          </p:nvPr>
        </p:nvSpPr>
        <p:spPr>
          <a:xfrm>
            <a:off x="7122460" y="1783959"/>
            <a:ext cx="3065480" cy="2889114"/>
          </a:xfrm>
        </p:spPr>
        <p:txBody>
          <a:bodyPr vert="horz" lIns="91440" tIns="45720" rIns="91440" bIns="45720" rtlCol="0" anchor="b">
            <a:normAutofit/>
          </a:bodyPr>
          <a:lstStyle/>
          <a:p>
            <a:pPr>
              <a:lnSpc>
                <a:spcPct val="90000"/>
              </a:lnSpc>
            </a:pPr>
            <a:endParaRPr lang="en-US" sz="4700" dirty="0"/>
          </a:p>
        </p:txBody>
      </p:sp>
      <p:sp>
        <p:nvSpPr>
          <p:cNvPr id="3" name="Marcador de texto 2">
            <a:extLst>
              <a:ext uri="{FF2B5EF4-FFF2-40B4-BE49-F238E27FC236}">
                <a16:creationId xmlns:a16="http://schemas.microsoft.com/office/drawing/2014/main" id="{F395F6D2-5CEA-077C-656B-9F57246EB1AB}"/>
              </a:ext>
            </a:extLst>
          </p:cNvPr>
          <p:cNvSpPr>
            <a:spLocks noGrp="1"/>
          </p:cNvSpPr>
          <p:nvPr>
            <p:ph type="body" idx="1"/>
          </p:nvPr>
        </p:nvSpPr>
        <p:spPr>
          <a:xfrm>
            <a:off x="7122459" y="2420890"/>
            <a:ext cx="3065478" cy="1872207"/>
          </a:xfrm>
        </p:spPr>
        <p:txBody>
          <a:bodyPr vert="horz" lIns="91440" tIns="45720" rIns="91440" bIns="45720" rtlCol="0" anchor="t">
            <a:normAutofit fontScale="92500" lnSpcReduction="10000"/>
          </a:bodyPr>
          <a:lstStyle/>
          <a:p>
            <a:pPr>
              <a:lnSpc>
                <a:spcPct val="90000"/>
              </a:lnSpc>
              <a:spcBef>
                <a:spcPts val="1000"/>
              </a:spcBef>
              <a:spcAft>
                <a:spcPts val="800"/>
              </a:spcAft>
            </a:pPr>
            <a:r>
              <a:rPr lang="en-US" sz="3600" b="1" dirty="0" err="1">
                <a:ln w="9525" cap="flat" cmpd="sng" algn="ctr">
                  <a:solidFill>
                    <a:srgbClr val="FFFFFF"/>
                  </a:solidFill>
                  <a:prstDash val="solid"/>
                  <a:round/>
                </a:ln>
                <a:solidFill>
                  <a:schemeClr val="tx1"/>
                </a:solidFill>
                <a:effectLst>
                  <a:outerShdw blurRad="12700" dist="38100" dir="2700000" algn="tl">
                    <a:schemeClr val="bg1">
                      <a:lumMod val="50000"/>
                    </a:schemeClr>
                  </a:outerShdw>
                </a:effectLst>
              </a:rPr>
              <a:t>Exportación</a:t>
            </a:r>
            <a:r>
              <a:rPr lang="en-US" sz="3600" b="1" dirty="0">
                <a:ln w="9525" cap="flat" cmpd="sng" algn="ctr">
                  <a:solidFill>
                    <a:srgbClr val="FFFFFF"/>
                  </a:solidFill>
                  <a:prstDash val="solid"/>
                  <a:round/>
                </a:ln>
                <a:solidFill>
                  <a:schemeClr val="tx1"/>
                </a:solidFill>
                <a:effectLst>
                  <a:outerShdw blurRad="12700" dist="38100" dir="2700000" algn="tl">
                    <a:schemeClr val="bg1">
                      <a:lumMod val="50000"/>
                    </a:schemeClr>
                  </a:outerShdw>
                </a:effectLst>
              </a:rPr>
              <a:t> Cargas Via </a:t>
            </a:r>
            <a:r>
              <a:rPr lang="en-US" sz="3600" b="1" dirty="0" err="1">
                <a:ln w="9525" cap="flat" cmpd="sng" algn="ctr">
                  <a:solidFill>
                    <a:srgbClr val="FFFFFF"/>
                  </a:solidFill>
                  <a:prstDash val="solid"/>
                  <a:round/>
                </a:ln>
                <a:solidFill>
                  <a:schemeClr val="tx1"/>
                </a:solidFill>
                <a:effectLst>
                  <a:outerShdw blurRad="12700" dist="38100" dir="2700000" algn="tl">
                    <a:schemeClr val="bg1">
                      <a:lumMod val="50000"/>
                    </a:schemeClr>
                  </a:outerShdw>
                </a:effectLst>
              </a:rPr>
              <a:t>Acuática</a:t>
            </a:r>
            <a:r>
              <a:rPr lang="en-US" sz="3600" b="1" dirty="0">
                <a:ln w="9525" cap="flat" cmpd="sng" algn="ctr">
                  <a:solidFill>
                    <a:srgbClr val="FFFFFF"/>
                  </a:solidFill>
                  <a:prstDash val="solid"/>
                  <a:round/>
                </a:ln>
                <a:solidFill>
                  <a:schemeClr val="tx1"/>
                </a:solidFill>
                <a:effectLst>
                  <a:outerShdw blurRad="12700" dist="38100" dir="2700000" algn="tl">
                    <a:schemeClr val="bg1">
                      <a:lumMod val="50000"/>
                    </a:schemeClr>
                  </a:outerShdw>
                </a:effectLst>
              </a:rPr>
              <a:t> </a:t>
            </a:r>
            <a:r>
              <a:rPr lang="en-US" sz="3600" b="1" dirty="0" err="1">
                <a:ln w="9525" cap="flat" cmpd="sng" algn="ctr">
                  <a:solidFill>
                    <a:srgbClr val="FFFFFF"/>
                  </a:solidFill>
                  <a:prstDash val="solid"/>
                  <a:round/>
                </a:ln>
                <a:solidFill>
                  <a:schemeClr val="tx1"/>
                </a:solidFill>
                <a:effectLst>
                  <a:outerShdw blurRad="12700" dist="38100" dir="2700000" algn="tl">
                    <a:schemeClr val="bg1">
                      <a:lumMod val="50000"/>
                    </a:schemeClr>
                  </a:outerShdw>
                </a:effectLst>
              </a:rPr>
              <a:t>Año</a:t>
            </a:r>
            <a:r>
              <a:rPr lang="en-US" sz="3600" b="1" dirty="0">
                <a:ln w="9525" cap="flat" cmpd="sng" algn="ctr">
                  <a:solidFill>
                    <a:srgbClr val="FFFFFF"/>
                  </a:solidFill>
                  <a:prstDash val="solid"/>
                  <a:round/>
                </a:ln>
                <a:solidFill>
                  <a:schemeClr val="tx1"/>
                </a:solidFill>
                <a:effectLst>
                  <a:outerShdw blurRad="12700" dist="38100" dir="2700000" algn="tl">
                    <a:schemeClr val="bg1">
                      <a:lumMod val="50000"/>
                    </a:schemeClr>
                  </a:outerShdw>
                </a:effectLst>
              </a:rPr>
              <a:t> 2021</a:t>
            </a:r>
            <a:endParaRPr lang="en-US" sz="3600" dirty="0">
              <a:solidFill>
                <a:schemeClr val="tx1"/>
              </a:solidFill>
            </a:endParaRPr>
          </a:p>
          <a:p>
            <a:pPr>
              <a:lnSpc>
                <a:spcPct val="90000"/>
              </a:lnSpc>
              <a:spcBef>
                <a:spcPts val="1000"/>
              </a:spcBef>
            </a:pPr>
            <a:endParaRPr lang="en-US" sz="1700" dirty="0">
              <a:solidFill>
                <a:schemeClr val="tx1"/>
              </a:solidFill>
            </a:endParaRP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524001"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a:endParaRPr>
          </a:p>
        </p:txBody>
      </p:sp>
      <p:pic>
        <p:nvPicPr>
          <p:cNvPr id="8" name="Picture 7" descr="Naves en el mar">
            <a:extLst>
              <a:ext uri="{FF2B5EF4-FFF2-40B4-BE49-F238E27FC236}">
                <a16:creationId xmlns:a16="http://schemas.microsoft.com/office/drawing/2014/main" id="{C99C5C03-C0B5-1E3A-69F5-80E8F2243248}"/>
              </a:ext>
            </a:extLst>
          </p:cNvPr>
          <p:cNvPicPr>
            <a:picLocks noChangeAspect="1"/>
          </p:cNvPicPr>
          <p:nvPr/>
        </p:nvPicPr>
        <p:blipFill rotWithShape="1">
          <a:blip r:embed="rId2"/>
          <a:srcRect l="26320" r="22372" b="-1"/>
          <a:stretch/>
        </p:blipFill>
        <p:spPr>
          <a:xfrm>
            <a:off x="15240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Marcador de fecha 3">
            <a:extLst>
              <a:ext uri="{FF2B5EF4-FFF2-40B4-BE49-F238E27FC236}">
                <a16:creationId xmlns:a16="http://schemas.microsoft.com/office/drawing/2014/main" id="{5C1E4DBE-0DDD-B5EE-4F08-734C2262D39D}"/>
              </a:ext>
            </a:extLst>
          </p:cNvPr>
          <p:cNvSpPr>
            <a:spLocks noGrp="1"/>
          </p:cNvSpPr>
          <p:nvPr>
            <p:ph type="dt" sz="half" idx="10"/>
          </p:nvPr>
        </p:nvSpPr>
        <p:spPr>
          <a:xfrm>
            <a:off x="7604289" y="694944"/>
            <a:ext cx="2037618" cy="365760"/>
          </a:xfrm>
        </p:spPr>
        <p:txBody>
          <a:bodyPr vert="horz" lIns="91440" tIns="45720" rIns="91440" bIns="45720" rtlCol="0" anchor="ctr">
            <a:normAutofit/>
          </a:bodyPr>
          <a:lstStyle/>
          <a:p>
            <a:pPr algn="r">
              <a:spcAft>
                <a:spcPts val="600"/>
              </a:spcAft>
              <a:defRPr/>
            </a:pPr>
            <a:fld id="{85C43BCA-CAA0-454F-B878-08B7388AB5F1}" type="datetime1">
              <a:rPr lang="en-US" sz="1000">
                <a:solidFill>
                  <a:prstClr val="white">
                    <a:alpha val="80000"/>
                  </a:prstClr>
                </a:solidFill>
                <a:latin typeface="Calibri" panose="020F0502020204030204"/>
              </a:rPr>
              <a:pPr algn="r">
                <a:spcAft>
                  <a:spcPts val="600"/>
                </a:spcAft>
                <a:defRPr/>
              </a:pPr>
              <a:t>6/1/2022</a:t>
            </a:fld>
            <a:endParaRPr lang="en-US" sz="1000">
              <a:solidFill>
                <a:prstClr val="white">
                  <a:alpha val="80000"/>
                </a:prstClr>
              </a:solidFill>
              <a:latin typeface="Calibri" panose="020F0502020204030204"/>
            </a:endParaRPr>
          </a:p>
        </p:txBody>
      </p:sp>
      <p:sp>
        <p:nvSpPr>
          <p:cNvPr id="6" name="Marcador de número de diapositiva 5">
            <a:extLst>
              <a:ext uri="{FF2B5EF4-FFF2-40B4-BE49-F238E27FC236}">
                <a16:creationId xmlns:a16="http://schemas.microsoft.com/office/drawing/2014/main" id="{D7DCAB9E-2C09-4E7C-A7FB-2B1E7D3C7488}"/>
              </a:ext>
            </a:extLst>
          </p:cNvPr>
          <p:cNvSpPr>
            <a:spLocks noGrp="1"/>
          </p:cNvSpPr>
          <p:nvPr>
            <p:ph type="sldNum" sz="quarter" idx="12"/>
          </p:nvPr>
        </p:nvSpPr>
        <p:spPr>
          <a:xfrm>
            <a:off x="9776460" y="603504"/>
            <a:ext cx="411480" cy="548640"/>
          </a:xfrm>
          <a:prstGeom prst="ellipse">
            <a:avLst/>
          </a:prstGeom>
          <a:solidFill>
            <a:srgbClr val="7F7F7F"/>
          </a:solidFill>
        </p:spPr>
        <p:txBody>
          <a:bodyPr vert="horz" lIns="91440" tIns="45720" rIns="91440" bIns="45720" rtlCol="0" anchor="ctr">
            <a:normAutofit fontScale="92500" lnSpcReduction="20000"/>
          </a:bodyPr>
          <a:lstStyle/>
          <a:p>
            <a:pPr algn="ctr">
              <a:spcAft>
                <a:spcPts val="600"/>
              </a:spcAft>
              <a:defRPr/>
            </a:pPr>
            <a:fld id="{B4E2B093-526E-4444-A371-E065ED5ABA98}" type="slidenum">
              <a:rPr lang="en-US" sz="1300">
                <a:solidFill>
                  <a:srgbClr val="FFFFFF"/>
                </a:solidFill>
                <a:latin typeface="Calibri" panose="020F0502020204030204"/>
              </a:rPr>
              <a:pPr algn="ctr">
                <a:spcAft>
                  <a:spcPts val="600"/>
                </a:spcAft>
                <a:defRPr/>
              </a:pPr>
              <a:t>17</a:t>
            </a:fld>
            <a:endParaRPr lang="en-US" sz="1300">
              <a:solidFill>
                <a:srgbClr val="FFFFFF"/>
              </a:solidFill>
              <a:latin typeface="Calibri" panose="020F0502020204030204"/>
            </a:endParaRPr>
          </a:p>
        </p:txBody>
      </p:sp>
      <p:sp>
        <p:nvSpPr>
          <p:cNvPr id="5" name="Marcador de pie de página 4">
            <a:extLst>
              <a:ext uri="{FF2B5EF4-FFF2-40B4-BE49-F238E27FC236}">
                <a16:creationId xmlns:a16="http://schemas.microsoft.com/office/drawing/2014/main" id="{6B2737EE-5331-357C-5931-01FA664D9B83}"/>
              </a:ext>
            </a:extLst>
          </p:cNvPr>
          <p:cNvSpPr>
            <a:spLocks noGrp="1"/>
          </p:cNvSpPr>
          <p:nvPr>
            <p:ph type="ftr" sz="quarter" idx="11"/>
          </p:nvPr>
        </p:nvSpPr>
        <p:spPr>
          <a:xfrm>
            <a:off x="7122459" y="6199631"/>
            <a:ext cx="3065478" cy="365760"/>
          </a:xfrm>
        </p:spPr>
        <p:txBody>
          <a:bodyPr vert="horz" lIns="91440" tIns="45720" rIns="91440" bIns="45720" rtlCol="0" anchor="ctr">
            <a:normAutofit/>
          </a:bodyPr>
          <a:lstStyle/>
          <a:p>
            <a:pPr algn="l">
              <a:spcAft>
                <a:spcPts val="600"/>
              </a:spcAft>
              <a:defRPr/>
            </a:pPr>
            <a:r>
              <a:rPr lang="en-US" sz="1000">
                <a:solidFill>
                  <a:prstClr val="white">
                    <a:alpha val="80000"/>
                  </a:prstClr>
                </a:solidFill>
                <a:latin typeface="Calibri" panose="020F0502020204030204"/>
              </a:rPr>
              <a:t>Juan Carlos Muñoz Menna</a:t>
            </a:r>
          </a:p>
        </p:txBody>
      </p:sp>
    </p:spTree>
    <p:extLst>
      <p:ext uri="{BB962C8B-B14F-4D97-AF65-F5344CB8AC3E}">
        <p14:creationId xmlns:p14="http://schemas.microsoft.com/office/powerpoint/2010/main" val="361203948"/>
      </p:ext>
    </p:extLst>
  </p:cSld>
  <p:clrMapOvr>
    <a:overrideClrMapping bg1="dk1" tx1="lt1" bg2="dk2" tx2="lt2" accent1="accent1" accent2="accent2" accent3="accent3" accent4="accent4" accent5="accent5" accent6="accent6" hlink="hlink" folHlink="folHlink"/>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3EE4285-B820-F3B3-A4DC-CE3CAD52E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44490" y="2060848"/>
            <a:ext cx="8339905" cy="4124926"/>
          </a:xfrm>
          <a:prstGeom prst="rect">
            <a:avLst/>
          </a:prstGeom>
          <a:noFill/>
        </p:spPr>
      </p:pic>
      <p:sp>
        <p:nvSpPr>
          <p:cNvPr id="6" name="Título 5">
            <a:extLst>
              <a:ext uri="{FF2B5EF4-FFF2-40B4-BE49-F238E27FC236}">
                <a16:creationId xmlns:a16="http://schemas.microsoft.com/office/drawing/2014/main" id="{09A4C6FE-130B-4EB2-CAA3-58427F4BA144}"/>
              </a:ext>
            </a:extLst>
          </p:cNvPr>
          <p:cNvSpPr>
            <a:spLocks noGrp="1"/>
          </p:cNvSpPr>
          <p:nvPr>
            <p:ph type="title"/>
          </p:nvPr>
        </p:nvSpPr>
        <p:spPr/>
        <p:txBody>
          <a:bodyPr>
            <a:normAutofit fontScale="90000"/>
          </a:bodyPr>
          <a:lstStyle/>
          <a:p>
            <a:r>
              <a:rPr lang="es-PY" dirty="0"/>
              <a:t>Total exportaciones 2021</a:t>
            </a:r>
            <a:br>
              <a:rPr lang="es-PY" dirty="0"/>
            </a:br>
            <a:r>
              <a:rPr lang="es-PY" dirty="0"/>
              <a:t>9.176.161 toneladas</a:t>
            </a:r>
          </a:p>
        </p:txBody>
      </p:sp>
      <p:sp>
        <p:nvSpPr>
          <p:cNvPr id="7" name="Marcador de contenido 6">
            <a:extLst>
              <a:ext uri="{FF2B5EF4-FFF2-40B4-BE49-F238E27FC236}">
                <a16:creationId xmlns:a16="http://schemas.microsoft.com/office/drawing/2014/main" id="{2044DEBD-0BAE-91A8-3CAC-36A0D01F1D0D}"/>
              </a:ext>
            </a:extLst>
          </p:cNvPr>
          <p:cNvSpPr>
            <a:spLocks noGrp="1"/>
          </p:cNvSpPr>
          <p:nvPr>
            <p:ph idx="1"/>
          </p:nvPr>
        </p:nvSpPr>
        <p:spPr/>
        <p:txBody>
          <a:bodyPr/>
          <a:lstStyle/>
          <a:p>
            <a:endParaRPr lang="es-PY" dirty="0"/>
          </a:p>
        </p:txBody>
      </p:sp>
      <p:sp>
        <p:nvSpPr>
          <p:cNvPr id="2" name="Marcador de fecha 1">
            <a:extLst>
              <a:ext uri="{FF2B5EF4-FFF2-40B4-BE49-F238E27FC236}">
                <a16:creationId xmlns:a16="http://schemas.microsoft.com/office/drawing/2014/main" id="{FAE1E8DD-2330-02BD-7F41-3F5B11D18C0A}"/>
              </a:ext>
            </a:extLst>
          </p:cNvPr>
          <p:cNvSpPr>
            <a:spLocks noGrp="1"/>
          </p:cNvSpPr>
          <p:nvPr>
            <p:ph type="dt" sz="half" idx="10"/>
          </p:nvPr>
        </p:nvSpPr>
        <p:spPr/>
        <p:txBody>
          <a:bodyPr>
            <a:normAutofit/>
          </a:bodyPr>
          <a:lstStyle/>
          <a:p>
            <a:pPr>
              <a:spcAft>
                <a:spcPts val="600"/>
              </a:spcAft>
            </a:pPr>
            <a:fld id="{2FB1BC5D-157E-4711-9435-2E2A804BA7FA}" type="datetime1">
              <a:rPr lang="es-ES">
                <a:solidFill>
                  <a:prstClr val="black">
                    <a:tint val="75000"/>
                  </a:prstClr>
                </a:solidFill>
                <a:latin typeface="Calibri"/>
              </a:rPr>
              <a:pPr>
                <a:spcAft>
                  <a:spcPts val="600"/>
                </a:spcAft>
              </a:pPr>
              <a:t>01/06/2022</a:t>
            </a:fld>
            <a:endParaRPr lang="es-ES">
              <a:solidFill>
                <a:prstClr val="black">
                  <a:tint val="75000"/>
                </a:prstClr>
              </a:solidFill>
              <a:latin typeface="Calibri"/>
            </a:endParaRPr>
          </a:p>
        </p:txBody>
      </p:sp>
      <p:sp>
        <p:nvSpPr>
          <p:cNvPr id="3" name="Marcador de pie de página 2">
            <a:extLst>
              <a:ext uri="{FF2B5EF4-FFF2-40B4-BE49-F238E27FC236}">
                <a16:creationId xmlns:a16="http://schemas.microsoft.com/office/drawing/2014/main" id="{54749F0D-052D-ECFA-3658-33D14D30D9EF}"/>
              </a:ext>
            </a:extLst>
          </p:cNvPr>
          <p:cNvSpPr>
            <a:spLocks noGrp="1"/>
          </p:cNvSpPr>
          <p:nvPr>
            <p:ph type="ftr" sz="quarter" idx="11"/>
          </p:nvPr>
        </p:nvSpPr>
        <p:spPr/>
        <p:txBody>
          <a:bodyPr>
            <a:normAutofit/>
          </a:bodyPr>
          <a:lstStyle/>
          <a:p>
            <a:pPr>
              <a:spcAft>
                <a:spcPts val="600"/>
              </a:spcAft>
            </a:pPr>
            <a:r>
              <a:rPr lang="es-ES">
                <a:solidFill>
                  <a:prstClr val="black">
                    <a:tint val="75000"/>
                  </a:prstClr>
                </a:solidFill>
                <a:latin typeface="Calibri"/>
              </a:rPr>
              <a:t>Juan Carlos Muñoz Menna</a:t>
            </a:r>
          </a:p>
        </p:txBody>
      </p:sp>
      <p:sp>
        <p:nvSpPr>
          <p:cNvPr id="4" name="Marcador de número de diapositiva 3">
            <a:extLst>
              <a:ext uri="{FF2B5EF4-FFF2-40B4-BE49-F238E27FC236}">
                <a16:creationId xmlns:a16="http://schemas.microsoft.com/office/drawing/2014/main" id="{908E76B3-0D39-3C36-3E05-85D77D2BF675}"/>
              </a:ext>
            </a:extLst>
          </p:cNvPr>
          <p:cNvSpPr>
            <a:spLocks noGrp="1"/>
          </p:cNvSpPr>
          <p:nvPr>
            <p:ph type="sldNum" sz="quarter" idx="12"/>
          </p:nvPr>
        </p:nvSpPr>
        <p:spPr/>
        <p:txBody>
          <a:bodyPr>
            <a:normAutofit/>
          </a:bodyPr>
          <a:lstStyle/>
          <a:p>
            <a:pPr>
              <a:spcAft>
                <a:spcPts val="600"/>
              </a:spcAft>
            </a:pPr>
            <a:fld id="{B4E2B093-526E-4444-A371-E065ED5ABA98}" type="slidenum">
              <a:rPr lang="es-ES">
                <a:solidFill>
                  <a:prstClr val="black">
                    <a:tint val="75000"/>
                  </a:prstClr>
                </a:solidFill>
                <a:latin typeface="Calibri"/>
              </a:rPr>
              <a:pPr>
                <a:spcAft>
                  <a:spcPts val="600"/>
                </a:spcAft>
              </a:pPr>
              <a:t>18</a:t>
            </a:fld>
            <a:endParaRPr lang="es-ES">
              <a:solidFill>
                <a:prstClr val="black">
                  <a:tint val="75000"/>
                </a:prstClr>
              </a:solidFill>
              <a:latin typeface="Calibri"/>
            </a:endParaRPr>
          </a:p>
        </p:txBody>
      </p:sp>
    </p:spTree>
    <p:extLst>
      <p:ext uri="{BB962C8B-B14F-4D97-AF65-F5344CB8AC3E}">
        <p14:creationId xmlns:p14="http://schemas.microsoft.com/office/powerpoint/2010/main" val="173688983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ADA834-2FDA-3452-A643-21769842773C}"/>
              </a:ext>
            </a:extLst>
          </p:cNvPr>
          <p:cNvSpPr>
            <a:spLocks noGrp="1"/>
          </p:cNvSpPr>
          <p:nvPr>
            <p:ph type="dt" sz="half" idx="10"/>
          </p:nvPr>
        </p:nvSpPr>
        <p:spPr/>
        <p:txBody>
          <a:bodyPr/>
          <a:lstStyle/>
          <a:p>
            <a:fld id="{2FB1BC5D-157E-4711-9435-2E2A804BA7FA}" type="datetime1">
              <a:rPr lang="es-ES">
                <a:solidFill>
                  <a:prstClr val="black">
                    <a:tint val="75000"/>
                  </a:prstClr>
                </a:solidFill>
                <a:latin typeface="Calibri"/>
              </a:rPr>
              <a:pPr/>
              <a:t>01/06/2022</a:t>
            </a:fld>
            <a:endParaRPr lang="es-ES">
              <a:solidFill>
                <a:prstClr val="black">
                  <a:tint val="75000"/>
                </a:prstClr>
              </a:solidFill>
              <a:latin typeface="Calibri"/>
            </a:endParaRPr>
          </a:p>
        </p:txBody>
      </p:sp>
      <p:sp>
        <p:nvSpPr>
          <p:cNvPr id="3" name="Marcador de pie de página 2">
            <a:extLst>
              <a:ext uri="{FF2B5EF4-FFF2-40B4-BE49-F238E27FC236}">
                <a16:creationId xmlns:a16="http://schemas.microsoft.com/office/drawing/2014/main" id="{14EB6C9D-D4B0-4228-8B3B-C8B4905B4016}"/>
              </a:ext>
            </a:extLst>
          </p:cNvPr>
          <p:cNvSpPr>
            <a:spLocks noGrp="1"/>
          </p:cNvSpPr>
          <p:nvPr>
            <p:ph type="ftr" sz="quarter" idx="11"/>
          </p:nvPr>
        </p:nvSpPr>
        <p:spPr/>
        <p:txBody>
          <a:bodyPr/>
          <a:lstStyle/>
          <a:p>
            <a:r>
              <a:rPr lang="es-ES">
                <a:solidFill>
                  <a:prstClr val="black">
                    <a:tint val="75000"/>
                  </a:prstClr>
                </a:solidFill>
                <a:latin typeface="Calibri"/>
              </a:rPr>
              <a:t>Juan Carlos Muñoz Menna</a:t>
            </a:r>
          </a:p>
        </p:txBody>
      </p:sp>
      <p:sp>
        <p:nvSpPr>
          <p:cNvPr id="4" name="Marcador de número de diapositiva 3">
            <a:extLst>
              <a:ext uri="{FF2B5EF4-FFF2-40B4-BE49-F238E27FC236}">
                <a16:creationId xmlns:a16="http://schemas.microsoft.com/office/drawing/2014/main" id="{EE6E4C5C-6AAF-1DA2-B679-CE72565BC21A}"/>
              </a:ext>
            </a:extLst>
          </p:cNvPr>
          <p:cNvSpPr>
            <a:spLocks noGrp="1"/>
          </p:cNvSpPr>
          <p:nvPr>
            <p:ph type="sldNum" sz="quarter" idx="12"/>
          </p:nvPr>
        </p:nvSpPr>
        <p:spPr/>
        <p:txBody>
          <a:bodyPr/>
          <a:lstStyle/>
          <a:p>
            <a:fld id="{B4E2B093-526E-4444-A371-E065ED5ABA98}" type="slidenum">
              <a:rPr lang="es-ES">
                <a:solidFill>
                  <a:prstClr val="black">
                    <a:tint val="75000"/>
                  </a:prstClr>
                </a:solidFill>
                <a:latin typeface="Calibri"/>
              </a:rPr>
              <a:pPr/>
              <a:t>19</a:t>
            </a:fld>
            <a:endParaRPr lang="es-ES">
              <a:solidFill>
                <a:prstClr val="black">
                  <a:tint val="75000"/>
                </a:prstClr>
              </a:solidFill>
              <a:latin typeface="Calibri"/>
            </a:endParaRPr>
          </a:p>
        </p:txBody>
      </p:sp>
      <p:pic>
        <p:nvPicPr>
          <p:cNvPr id="6" name="Picture 7" descr="Naves en el mar">
            <a:extLst>
              <a:ext uri="{FF2B5EF4-FFF2-40B4-BE49-F238E27FC236}">
                <a16:creationId xmlns:a16="http://schemas.microsoft.com/office/drawing/2014/main" id="{E654EAD9-2741-4918-1967-4D66ABEB2D52}"/>
              </a:ext>
            </a:extLst>
          </p:cNvPr>
          <p:cNvPicPr>
            <a:picLocks noChangeAspect="1"/>
          </p:cNvPicPr>
          <p:nvPr/>
        </p:nvPicPr>
        <p:blipFill rotWithShape="1">
          <a:blip r:embed="rId2"/>
          <a:srcRect l="26320" r="22372" b="-1"/>
          <a:stretch/>
        </p:blipFill>
        <p:spPr>
          <a:xfrm>
            <a:off x="15240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CuadroTexto 7">
            <a:extLst>
              <a:ext uri="{FF2B5EF4-FFF2-40B4-BE49-F238E27FC236}">
                <a16:creationId xmlns:a16="http://schemas.microsoft.com/office/drawing/2014/main" id="{D0412C38-9E37-21B7-43B5-0978064C1F4F}"/>
              </a:ext>
            </a:extLst>
          </p:cNvPr>
          <p:cNvSpPr txBox="1"/>
          <p:nvPr/>
        </p:nvSpPr>
        <p:spPr>
          <a:xfrm>
            <a:off x="7032104" y="2705838"/>
            <a:ext cx="2808312" cy="2636619"/>
          </a:xfrm>
          <a:prstGeom prst="rect">
            <a:avLst/>
          </a:prstGeom>
          <a:noFill/>
        </p:spPr>
        <p:txBody>
          <a:bodyPr wrap="square">
            <a:spAutoFit/>
          </a:bodyPr>
          <a:lstStyle/>
          <a:p>
            <a:pPr algn="ctr">
              <a:lnSpc>
                <a:spcPct val="107000"/>
              </a:lnSpc>
              <a:spcBef>
                <a:spcPts val="1200"/>
              </a:spcBef>
            </a:pPr>
            <a:r>
              <a:rPr lang="es-MX" sz="3600" b="1" kern="0" dirty="0">
                <a:solidFill>
                  <a:srgbClr val="1F4E79"/>
                </a:solidFill>
                <a:latin typeface="Calibri Light" panose="020F0302020204030204" pitchFamily="34" charset="0"/>
                <a:ea typeface="Times New Roman" panose="02020603050405020304" pitchFamily="18" charset="0"/>
                <a:cs typeface="Times New Roman" panose="02020603050405020304" pitchFamily="18" charset="0"/>
              </a:rPr>
              <a:t>Importación Cargas </a:t>
            </a:r>
            <a:r>
              <a:rPr lang="es-MX" sz="3600" b="1" kern="0" dirty="0" err="1">
                <a:solidFill>
                  <a:srgbClr val="1F4E79"/>
                </a:solidFill>
                <a:latin typeface="Calibri Light" panose="020F0302020204030204" pitchFamily="34" charset="0"/>
                <a:ea typeface="Times New Roman" panose="02020603050405020304" pitchFamily="18" charset="0"/>
                <a:cs typeface="Times New Roman" panose="02020603050405020304" pitchFamily="18" charset="0"/>
              </a:rPr>
              <a:t>Via</a:t>
            </a:r>
            <a:r>
              <a:rPr lang="es-MX" sz="3600" b="1" kern="0" dirty="0">
                <a:solidFill>
                  <a:srgbClr val="1F4E79"/>
                </a:solidFill>
                <a:latin typeface="Calibri Light" panose="020F0302020204030204" pitchFamily="34" charset="0"/>
                <a:ea typeface="Times New Roman" panose="02020603050405020304" pitchFamily="18" charset="0"/>
                <a:cs typeface="Times New Roman" panose="02020603050405020304" pitchFamily="18" charset="0"/>
              </a:rPr>
              <a:t> Acuática Año 2020</a:t>
            </a:r>
            <a:endParaRPr lang="es-PY"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MX"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PY"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866571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084023-A54D-0A36-CEEC-096566D8765D}"/>
              </a:ext>
            </a:extLst>
          </p:cNvPr>
          <p:cNvSpPr>
            <a:spLocks noGrp="1"/>
          </p:cNvSpPr>
          <p:nvPr>
            <p:ph type="dt" sz="half" idx="10"/>
          </p:nvPr>
        </p:nvSpPr>
        <p:spPr/>
        <p:txBody>
          <a:bodyPr/>
          <a:lstStyle/>
          <a:p>
            <a:pPr>
              <a:defRPr/>
            </a:pPr>
            <a:fld id="{2FB1BC5D-157E-4711-9435-2E2A804BA7FA}" type="datetime1">
              <a:rPr lang="es-ES">
                <a:solidFill>
                  <a:prstClr val="black">
                    <a:tint val="75000"/>
                  </a:prstClr>
                </a:solidFill>
                <a:latin typeface="Calibri"/>
              </a:rPr>
              <a:pPr>
                <a:defRPr/>
              </a:pPr>
              <a:t>01/06/2022</a:t>
            </a:fld>
            <a:endParaRPr lang="es-ES">
              <a:solidFill>
                <a:prstClr val="black">
                  <a:tint val="75000"/>
                </a:prstClr>
              </a:solidFill>
              <a:latin typeface="Calibri"/>
            </a:endParaRPr>
          </a:p>
        </p:txBody>
      </p:sp>
      <p:sp>
        <p:nvSpPr>
          <p:cNvPr id="3" name="Marcador de pie de página 2">
            <a:extLst>
              <a:ext uri="{FF2B5EF4-FFF2-40B4-BE49-F238E27FC236}">
                <a16:creationId xmlns:a16="http://schemas.microsoft.com/office/drawing/2014/main" id="{982ECD3B-4E76-8AD6-D9B3-1E809ECBB88C}"/>
              </a:ext>
            </a:extLst>
          </p:cNvPr>
          <p:cNvSpPr>
            <a:spLocks noGrp="1"/>
          </p:cNvSpPr>
          <p:nvPr>
            <p:ph type="ftr" sz="quarter" idx="11"/>
          </p:nvPr>
        </p:nvSpPr>
        <p:spPr/>
        <p:txBody>
          <a:bodyPr/>
          <a:lstStyle/>
          <a:p>
            <a:pPr>
              <a:defRPr/>
            </a:pPr>
            <a:r>
              <a:rPr lang="es-ES">
                <a:solidFill>
                  <a:prstClr val="black">
                    <a:tint val="75000"/>
                  </a:prstClr>
                </a:solidFill>
                <a:latin typeface="Calibri"/>
              </a:rPr>
              <a:t>Juan Carlos Muñoz Menna</a:t>
            </a:r>
          </a:p>
        </p:txBody>
      </p:sp>
      <p:sp>
        <p:nvSpPr>
          <p:cNvPr id="4" name="Marcador de número de diapositiva 3">
            <a:extLst>
              <a:ext uri="{FF2B5EF4-FFF2-40B4-BE49-F238E27FC236}">
                <a16:creationId xmlns:a16="http://schemas.microsoft.com/office/drawing/2014/main" id="{7A4D631A-5928-E2C6-7E7E-9A452383D554}"/>
              </a:ext>
            </a:extLst>
          </p:cNvPr>
          <p:cNvSpPr>
            <a:spLocks noGrp="1"/>
          </p:cNvSpPr>
          <p:nvPr>
            <p:ph type="sldNum" sz="quarter" idx="12"/>
          </p:nvPr>
        </p:nvSpPr>
        <p:spPr/>
        <p:txBody>
          <a:bodyPr/>
          <a:lstStyle/>
          <a:p>
            <a:pPr>
              <a:defRPr/>
            </a:pPr>
            <a:fld id="{B4E2B093-526E-4444-A371-E065ED5ABA98}" type="slidenum">
              <a:rPr lang="es-ES">
                <a:solidFill>
                  <a:prstClr val="black">
                    <a:tint val="75000"/>
                  </a:prstClr>
                </a:solidFill>
                <a:latin typeface="Calibri"/>
              </a:rPr>
              <a:pPr>
                <a:defRPr/>
              </a:pPr>
              <a:t>2</a:t>
            </a:fld>
            <a:endParaRPr lang="es-ES">
              <a:solidFill>
                <a:prstClr val="black">
                  <a:tint val="75000"/>
                </a:prstClr>
              </a:solidFill>
              <a:latin typeface="Calibri"/>
            </a:endParaRPr>
          </a:p>
        </p:txBody>
      </p:sp>
      <p:pic>
        <p:nvPicPr>
          <p:cNvPr id="13" name="Picture 7" descr="Naves en el mar">
            <a:extLst>
              <a:ext uri="{FF2B5EF4-FFF2-40B4-BE49-F238E27FC236}">
                <a16:creationId xmlns:a16="http://schemas.microsoft.com/office/drawing/2014/main" id="{5F7717A3-44C4-54E9-FEC7-D50DEC56B5D6}"/>
              </a:ext>
            </a:extLst>
          </p:cNvPr>
          <p:cNvPicPr>
            <a:picLocks noChangeAspect="1"/>
          </p:cNvPicPr>
          <p:nvPr/>
        </p:nvPicPr>
        <p:blipFill rotWithShape="1">
          <a:blip r:embed="rId2"/>
          <a:srcRect l="26320" r="22372" b="-1"/>
          <a:stretch/>
        </p:blipFill>
        <p:spPr>
          <a:xfrm>
            <a:off x="-72189" y="10"/>
            <a:ext cx="6456947"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026" name="Picture 2" descr="RELATORIO DE IMPACTO AMBIENTAL">
            <a:extLst>
              <a:ext uri="{FF2B5EF4-FFF2-40B4-BE49-F238E27FC236}">
                <a16:creationId xmlns:a16="http://schemas.microsoft.com/office/drawing/2014/main" id="{6DF6BEDF-72BB-DC0B-4C7E-EDE8FC2A2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2348881"/>
            <a:ext cx="3672408" cy="157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45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Título 7">
            <a:extLst>
              <a:ext uri="{FF2B5EF4-FFF2-40B4-BE49-F238E27FC236}">
                <a16:creationId xmlns:a16="http://schemas.microsoft.com/office/drawing/2014/main" id="{72546A40-44E4-DB7C-AC14-FDD539C6BBC5}"/>
              </a:ext>
            </a:extLst>
          </p:cNvPr>
          <p:cNvSpPr>
            <a:spLocks noGrp="1"/>
          </p:cNvSpPr>
          <p:nvPr>
            <p:ph type="title"/>
          </p:nvPr>
        </p:nvSpPr>
        <p:spPr>
          <a:xfrm>
            <a:off x="2006601" y="321735"/>
            <a:ext cx="8178799" cy="1135737"/>
          </a:xfrm>
        </p:spPr>
        <p:txBody>
          <a:bodyPr>
            <a:normAutofit/>
          </a:bodyPr>
          <a:lstStyle/>
          <a:p>
            <a:r>
              <a:rPr lang="es-PY" sz="3100" dirty="0"/>
              <a:t>Total importaciones 2020</a:t>
            </a:r>
            <a:br>
              <a:rPr lang="es-PY" sz="3100" dirty="0"/>
            </a:br>
            <a:r>
              <a:rPr lang="es-PY" sz="3100" dirty="0"/>
              <a:t>3.818.411 toneladas</a:t>
            </a:r>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Marcador de fecha 1">
            <a:extLst>
              <a:ext uri="{FF2B5EF4-FFF2-40B4-BE49-F238E27FC236}">
                <a16:creationId xmlns:a16="http://schemas.microsoft.com/office/drawing/2014/main" id="{41707660-8BFE-383D-BB93-CCAA2731D5FA}"/>
              </a:ext>
            </a:extLst>
          </p:cNvPr>
          <p:cNvSpPr>
            <a:spLocks noGrp="1"/>
          </p:cNvSpPr>
          <p:nvPr>
            <p:ph type="dt" sz="half" idx="10"/>
          </p:nvPr>
        </p:nvSpPr>
        <p:spPr>
          <a:xfrm>
            <a:off x="2006600" y="6356351"/>
            <a:ext cx="2057400" cy="365125"/>
          </a:xfrm>
        </p:spPr>
        <p:txBody>
          <a:bodyPr>
            <a:normAutofit/>
          </a:bodyPr>
          <a:lstStyle/>
          <a:p>
            <a:pPr>
              <a:spcAft>
                <a:spcPts val="600"/>
              </a:spcAft>
            </a:pPr>
            <a:fld id="{2FB1BC5D-157E-4711-9435-2E2A804BA7FA}" type="datetime1">
              <a:rPr lang="es-ES">
                <a:solidFill>
                  <a:prstClr val="black">
                    <a:tint val="75000"/>
                  </a:prstClr>
                </a:solidFill>
                <a:latin typeface="Calibri"/>
              </a:rPr>
              <a:pPr>
                <a:spcAft>
                  <a:spcPts val="600"/>
                </a:spcAft>
              </a:pPr>
              <a:t>01/06/2022</a:t>
            </a:fld>
            <a:endParaRPr lang="es-ES">
              <a:solidFill>
                <a:prstClr val="black">
                  <a:tint val="75000"/>
                </a:prstClr>
              </a:solidFill>
              <a:latin typeface="Calibri"/>
            </a:endParaRPr>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6"/>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Marcador de pie de página 2">
            <a:extLst>
              <a:ext uri="{FF2B5EF4-FFF2-40B4-BE49-F238E27FC236}">
                <a16:creationId xmlns:a16="http://schemas.microsoft.com/office/drawing/2014/main" id="{57F3F33D-8D92-CC97-F40E-E65638E1A5BF}"/>
              </a:ext>
            </a:extLst>
          </p:cNvPr>
          <p:cNvSpPr>
            <a:spLocks noGrp="1"/>
          </p:cNvSpPr>
          <p:nvPr>
            <p:ph type="ftr" sz="quarter" idx="11"/>
          </p:nvPr>
        </p:nvSpPr>
        <p:spPr>
          <a:xfrm>
            <a:off x="4552950" y="6356351"/>
            <a:ext cx="3086100" cy="365125"/>
          </a:xfrm>
        </p:spPr>
        <p:txBody>
          <a:bodyPr>
            <a:normAutofit/>
          </a:bodyPr>
          <a:lstStyle/>
          <a:p>
            <a:pPr>
              <a:spcAft>
                <a:spcPts val="600"/>
              </a:spcAft>
            </a:pPr>
            <a:r>
              <a:rPr lang="es-ES">
                <a:solidFill>
                  <a:prstClr val="black">
                    <a:tint val="75000"/>
                  </a:prstClr>
                </a:solidFill>
                <a:latin typeface="Calibri"/>
              </a:rPr>
              <a:t>Juan Carlos Muñoz Menna</a:t>
            </a:r>
          </a:p>
        </p:txBody>
      </p:sp>
      <p:sp>
        <p:nvSpPr>
          <p:cNvPr id="4" name="Marcador de número de diapositiva 3">
            <a:extLst>
              <a:ext uri="{FF2B5EF4-FFF2-40B4-BE49-F238E27FC236}">
                <a16:creationId xmlns:a16="http://schemas.microsoft.com/office/drawing/2014/main" id="{D90D6C9E-2A56-CC1B-31F6-D96140AF6ED4}"/>
              </a:ext>
            </a:extLst>
          </p:cNvPr>
          <p:cNvSpPr>
            <a:spLocks noGrp="1"/>
          </p:cNvSpPr>
          <p:nvPr>
            <p:ph type="sldNum" sz="quarter" idx="12"/>
          </p:nvPr>
        </p:nvSpPr>
        <p:spPr>
          <a:xfrm>
            <a:off x="8127999" y="6356351"/>
            <a:ext cx="2057400" cy="365125"/>
          </a:xfrm>
        </p:spPr>
        <p:txBody>
          <a:bodyPr>
            <a:normAutofit/>
          </a:bodyPr>
          <a:lstStyle/>
          <a:p>
            <a:pPr>
              <a:spcAft>
                <a:spcPts val="600"/>
              </a:spcAft>
            </a:pPr>
            <a:fld id="{B4E2B093-526E-4444-A371-E065ED5ABA98}" type="slidenum">
              <a:rPr lang="es-ES">
                <a:solidFill>
                  <a:prstClr val="black">
                    <a:tint val="75000"/>
                  </a:prstClr>
                </a:solidFill>
                <a:latin typeface="Calibri"/>
              </a:rPr>
              <a:pPr>
                <a:spcAft>
                  <a:spcPts val="600"/>
                </a:spcAft>
              </a:pPr>
              <a:t>20</a:t>
            </a:fld>
            <a:endParaRPr lang="es-ES">
              <a:solidFill>
                <a:prstClr val="black">
                  <a:tint val="75000"/>
                </a:prstClr>
              </a:solidFill>
              <a:latin typeface="Calibri"/>
            </a:endParaRPr>
          </a:p>
        </p:txBody>
      </p:sp>
      <p:sp>
        <p:nvSpPr>
          <p:cNvPr id="6" name="CuadroTexto 5">
            <a:extLst>
              <a:ext uri="{FF2B5EF4-FFF2-40B4-BE49-F238E27FC236}">
                <a16:creationId xmlns:a16="http://schemas.microsoft.com/office/drawing/2014/main" id="{D5E09897-9701-6A9F-091B-617A3CC3C1E9}"/>
              </a:ext>
            </a:extLst>
          </p:cNvPr>
          <p:cNvSpPr txBox="1"/>
          <p:nvPr/>
        </p:nvSpPr>
        <p:spPr>
          <a:xfrm>
            <a:off x="3810000" y="2705838"/>
            <a:ext cx="4572000" cy="528927"/>
          </a:xfrm>
          <a:prstGeom prst="rect">
            <a:avLst/>
          </a:prstGeom>
          <a:noFill/>
        </p:spPr>
        <p:txBody>
          <a:bodyPr wrap="square">
            <a:spAutoFit/>
          </a:bodyPr>
          <a:lstStyle/>
          <a:p>
            <a:pPr algn="ctr">
              <a:lnSpc>
                <a:spcPct val="107000"/>
              </a:lnSpc>
              <a:spcBef>
                <a:spcPts val="1200"/>
              </a:spcBef>
            </a:pPr>
            <a:endParaRPr lang="es-PY"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MX"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PY"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Gráfico 6">
            <a:extLst>
              <a:ext uri="{FF2B5EF4-FFF2-40B4-BE49-F238E27FC236}">
                <a16:creationId xmlns:a16="http://schemas.microsoft.com/office/drawing/2014/main" id="{0DF6DA70-B322-4027-BE7B-2D4505DB5D0B}"/>
              </a:ext>
            </a:extLst>
          </p:cNvPr>
          <p:cNvGraphicFramePr>
            <a:graphicFrameLocks noGrp="1"/>
          </p:cNvGraphicFramePr>
          <p:nvPr>
            <p:ph idx="1"/>
          </p:nvPr>
        </p:nvGraphicFramePr>
        <p:xfrm>
          <a:off x="2152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3480214"/>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ADA834-2FDA-3452-A643-21769842773C}"/>
              </a:ext>
            </a:extLst>
          </p:cNvPr>
          <p:cNvSpPr>
            <a:spLocks noGrp="1"/>
          </p:cNvSpPr>
          <p:nvPr>
            <p:ph type="dt" sz="half" idx="10"/>
          </p:nvPr>
        </p:nvSpPr>
        <p:spPr/>
        <p:txBody>
          <a:bodyPr/>
          <a:lstStyle/>
          <a:p>
            <a:pPr>
              <a:defRPr/>
            </a:pPr>
            <a:fld id="{2FB1BC5D-157E-4711-9435-2E2A804BA7FA}" type="datetime1">
              <a:rPr lang="es-ES">
                <a:solidFill>
                  <a:prstClr val="black">
                    <a:tint val="75000"/>
                  </a:prstClr>
                </a:solidFill>
                <a:latin typeface="Calibri"/>
              </a:rPr>
              <a:pPr>
                <a:defRPr/>
              </a:pPr>
              <a:t>01/06/2022</a:t>
            </a:fld>
            <a:endParaRPr lang="es-ES">
              <a:solidFill>
                <a:prstClr val="black">
                  <a:tint val="75000"/>
                </a:prstClr>
              </a:solidFill>
              <a:latin typeface="Calibri"/>
            </a:endParaRPr>
          </a:p>
        </p:txBody>
      </p:sp>
      <p:sp>
        <p:nvSpPr>
          <p:cNvPr id="3" name="Marcador de pie de página 2">
            <a:extLst>
              <a:ext uri="{FF2B5EF4-FFF2-40B4-BE49-F238E27FC236}">
                <a16:creationId xmlns:a16="http://schemas.microsoft.com/office/drawing/2014/main" id="{14EB6C9D-D4B0-4228-8B3B-C8B4905B4016}"/>
              </a:ext>
            </a:extLst>
          </p:cNvPr>
          <p:cNvSpPr>
            <a:spLocks noGrp="1"/>
          </p:cNvSpPr>
          <p:nvPr>
            <p:ph type="ftr" sz="quarter" idx="11"/>
          </p:nvPr>
        </p:nvSpPr>
        <p:spPr/>
        <p:txBody>
          <a:bodyPr/>
          <a:lstStyle/>
          <a:p>
            <a:pPr>
              <a:defRPr/>
            </a:pPr>
            <a:r>
              <a:rPr lang="es-ES">
                <a:solidFill>
                  <a:prstClr val="black">
                    <a:tint val="75000"/>
                  </a:prstClr>
                </a:solidFill>
                <a:latin typeface="Calibri"/>
              </a:rPr>
              <a:t>Juan Carlos Muñoz Menna</a:t>
            </a:r>
          </a:p>
        </p:txBody>
      </p:sp>
      <p:sp>
        <p:nvSpPr>
          <p:cNvPr id="4" name="Marcador de número de diapositiva 3">
            <a:extLst>
              <a:ext uri="{FF2B5EF4-FFF2-40B4-BE49-F238E27FC236}">
                <a16:creationId xmlns:a16="http://schemas.microsoft.com/office/drawing/2014/main" id="{EE6E4C5C-6AAF-1DA2-B679-CE72565BC21A}"/>
              </a:ext>
            </a:extLst>
          </p:cNvPr>
          <p:cNvSpPr>
            <a:spLocks noGrp="1"/>
          </p:cNvSpPr>
          <p:nvPr>
            <p:ph type="sldNum" sz="quarter" idx="12"/>
          </p:nvPr>
        </p:nvSpPr>
        <p:spPr/>
        <p:txBody>
          <a:bodyPr/>
          <a:lstStyle/>
          <a:p>
            <a:pPr>
              <a:defRPr/>
            </a:pPr>
            <a:fld id="{B4E2B093-526E-4444-A371-E065ED5ABA98}" type="slidenum">
              <a:rPr lang="es-ES">
                <a:solidFill>
                  <a:prstClr val="black">
                    <a:tint val="75000"/>
                  </a:prstClr>
                </a:solidFill>
                <a:latin typeface="Calibri"/>
              </a:rPr>
              <a:pPr>
                <a:defRPr/>
              </a:pPr>
              <a:t>21</a:t>
            </a:fld>
            <a:endParaRPr lang="es-ES">
              <a:solidFill>
                <a:prstClr val="black">
                  <a:tint val="75000"/>
                </a:prstClr>
              </a:solidFill>
              <a:latin typeface="Calibri"/>
            </a:endParaRPr>
          </a:p>
        </p:txBody>
      </p:sp>
      <p:pic>
        <p:nvPicPr>
          <p:cNvPr id="6" name="Picture 7" descr="Naves en el mar">
            <a:extLst>
              <a:ext uri="{FF2B5EF4-FFF2-40B4-BE49-F238E27FC236}">
                <a16:creationId xmlns:a16="http://schemas.microsoft.com/office/drawing/2014/main" id="{E654EAD9-2741-4918-1967-4D66ABEB2D52}"/>
              </a:ext>
            </a:extLst>
          </p:cNvPr>
          <p:cNvPicPr>
            <a:picLocks noChangeAspect="1"/>
          </p:cNvPicPr>
          <p:nvPr/>
        </p:nvPicPr>
        <p:blipFill rotWithShape="1">
          <a:blip r:embed="rId2"/>
          <a:srcRect l="26320" r="22372" b="-1"/>
          <a:stretch/>
        </p:blipFill>
        <p:spPr>
          <a:xfrm>
            <a:off x="15240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CuadroTexto 7">
            <a:extLst>
              <a:ext uri="{FF2B5EF4-FFF2-40B4-BE49-F238E27FC236}">
                <a16:creationId xmlns:a16="http://schemas.microsoft.com/office/drawing/2014/main" id="{D0412C38-9E37-21B7-43B5-0978064C1F4F}"/>
              </a:ext>
            </a:extLst>
          </p:cNvPr>
          <p:cNvSpPr txBox="1"/>
          <p:nvPr/>
        </p:nvSpPr>
        <p:spPr>
          <a:xfrm>
            <a:off x="7032104" y="2705838"/>
            <a:ext cx="2808312" cy="2636619"/>
          </a:xfrm>
          <a:prstGeom prst="rect">
            <a:avLst/>
          </a:prstGeom>
          <a:noFill/>
        </p:spPr>
        <p:txBody>
          <a:bodyPr wrap="square">
            <a:spAutoFit/>
          </a:bodyPr>
          <a:lstStyle/>
          <a:p>
            <a:pPr algn="ctr">
              <a:lnSpc>
                <a:spcPct val="107000"/>
              </a:lnSpc>
              <a:spcBef>
                <a:spcPts val="1200"/>
              </a:spcBef>
              <a:defRPr/>
            </a:pPr>
            <a:r>
              <a:rPr lang="es-MX" sz="3600" b="1" kern="0" dirty="0">
                <a:solidFill>
                  <a:srgbClr val="1F4E79"/>
                </a:solidFill>
                <a:latin typeface="Calibri Light" panose="020F0302020204030204" pitchFamily="34" charset="0"/>
                <a:ea typeface="Times New Roman" panose="02020603050405020304" pitchFamily="18" charset="0"/>
                <a:cs typeface="Times New Roman" panose="02020603050405020304" pitchFamily="18" charset="0"/>
              </a:rPr>
              <a:t>Importación Cargas </a:t>
            </a:r>
            <a:r>
              <a:rPr lang="es-MX" sz="3600" b="1" kern="0" dirty="0" err="1">
                <a:solidFill>
                  <a:srgbClr val="1F4E79"/>
                </a:solidFill>
                <a:latin typeface="Calibri Light" panose="020F0302020204030204" pitchFamily="34" charset="0"/>
                <a:ea typeface="Times New Roman" panose="02020603050405020304" pitchFamily="18" charset="0"/>
                <a:cs typeface="Times New Roman" panose="02020603050405020304" pitchFamily="18" charset="0"/>
              </a:rPr>
              <a:t>Via</a:t>
            </a:r>
            <a:r>
              <a:rPr lang="es-MX" sz="3600" b="1" kern="0" dirty="0">
                <a:solidFill>
                  <a:srgbClr val="1F4E79"/>
                </a:solidFill>
                <a:latin typeface="Calibri Light" panose="020F0302020204030204" pitchFamily="34" charset="0"/>
                <a:ea typeface="Times New Roman" panose="02020603050405020304" pitchFamily="18" charset="0"/>
                <a:cs typeface="Times New Roman" panose="02020603050405020304" pitchFamily="18" charset="0"/>
              </a:rPr>
              <a:t> Acuática Año 2021</a:t>
            </a:r>
            <a:endParaRPr lang="es-PY"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defRPr/>
            </a:pPr>
            <a:r>
              <a:rPr lang="es-MX"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PY"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706342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088FA-4DBC-D821-3CCD-65AEFF2368BB}"/>
              </a:ext>
            </a:extLst>
          </p:cNvPr>
          <p:cNvSpPr>
            <a:spLocks noGrp="1"/>
          </p:cNvSpPr>
          <p:nvPr>
            <p:ph type="title"/>
          </p:nvPr>
        </p:nvSpPr>
        <p:spPr/>
        <p:txBody>
          <a:bodyPr>
            <a:normAutofit fontScale="90000"/>
          </a:bodyPr>
          <a:lstStyle/>
          <a:p>
            <a:br>
              <a:rPr lang="es-PY" dirty="0"/>
            </a:br>
            <a:br>
              <a:rPr lang="es-PY" dirty="0"/>
            </a:br>
            <a:br>
              <a:rPr lang="es-PY" dirty="0"/>
            </a:br>
            <a:br>
              <a:rPr lang="es-PY" dirty="0"/>
            </a:br>
            <a:br>
              <a:rPr lang="es-PY" dirty="0"/>
            </a:br>
            <a:br>
              <a:rPr lang="es-PY" dirty="0"/>
            </a:br>
            <a:r>
              <a:rPr lang="es-PY" dirty="0"/>
              <a:t>Total importaciones 2021</a:t>
            </a:r>
            <a:br>
              <a:rPr lang="es-PY" dirty="0"/>
            </a:br>
            <a:r>
              <a:rPr lang="es-PY" dirty="0"/>
              <a:t>4.171.324 toneladas</a:t>
            </a:r>
            <a:br>
              <a:rPr lang="es-PY" dirty="0"/>
            </a:br>
            <a:br>
              <a:rPr lang="es-PY" dirty="0"/>
            </a:br>
            <a:br>
              <a:rPr lang="es-PY" dirty="0"/>
            </a:br>
            <a:br>
              <a:rPr lang="es-PY" dirty="0"/>
            </a:br>
            <a:br>
              <a:rPr lang="es-PY" dirty="0"/>
            </a:br>
            <a:br>
              <a:rPr lang="es-PY" dirty="0"/>
            </a:br>
            <a:r>
              <a:rPr lang="es-PY" dirty="0" err="1"/>
              <a:t>tot</a:t>
            </a:r>
            <a:endParaRPr lang="es-PY" dirty="0"/>
          </a:p>
        </p:txBody>
      </p:sp>
      <p:sp>
        <p:nvSpPr>
          <p:cNvPr id="4" name="Marcador de fecha 3">
            <a:extLst>
              <a:ext uri="{FF2B5EF4-FFF2-40B4-BE49-F238E27FC236}">
                <a16:creationId xmlns:a16="http://schemas.microsoft.com/office/drawing/2014/main" id="{8E687F49-C40A-6B3F-0042-5C6951EBE83D}"/>
              </a:ext>
            </a:extLst>
          </p:cNvPr>
          <p:cNvSpPr>
            <a:spLocks noGrp="1"/>
          </p:cNvSpPr>
          <p:nvPr>
            <p:ph type="dt" sz="half" idx="10"/>
          </p:nvPr>
        </p:nvSpPr>
        <p:spPr/>
        <p:txBody>
          <a:bodyPr/>
          <a:lstStyle/>
          <a:p>
            <a:fld id="{3961F0E7-6692-4C0E-86B9-2D14FF3DBC03}" type="datetime1">
              <a:rPr lang="es-ES">
                <a:solidFill>
                  <a:prstClr val="black">
                    <a:tint val="75000"/>
                  </a:prstClr>
                </a:solidFill>
                <a:latin typeface="Calibri"/>
              </a:rPr>
              <a:pPr/>
              <a:t>01/06/2022</a:t>
            </a:fld>
            <a:endParaRPr lang="es-ES">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835CB9B8-A2CD-79C0-8DCE-EF6B98F7C536}"/>
              </a:ext>
            </a:extLst>
          </p:cNvPr>
          <p:cNvSpPr>
            <a:spLocks noGrp="1"/>
          </p:cNvSpPr>
          <p:nvPr>
            <p:ph type="ftr" sz="quarter" idx="11"/>
          </p:nvPr>
        </p:nvSpPr>
        <p:spPr/>
        <p:txBody>
          <a:bodyPr/>
          <a:lstStyle/>
          <a:p>
            <a:r>
              <a:rPr lang="es-ES">
                <a:solidFill>
                  <a:prstClr val="black">
                    <a:tint val="75000"/>
                  </a:prstClr>
                </a:solidFill>
                <a:latin typeface="Calibri"/>
              </a:rPr>
              <a:t>Juan Carlos Muñoz Menna</a:t>
            </a:r>
          </a:p>
        </p:txBody>
      </p:sp>
      <p:sp>
        <p:nvSpPr>
          <p:cNvPr id="6" name="Marcador de número de diapositiva 5">
            <a:extLst>
              <a:ext uri="{FF2B5EF4-FFF2-40B4-BE49-F238E27FC236}">
                <a16:creationId xmlns:a16="http://schemas.microsoft.com/office/drawing/2014/main" id="{BD1F8C01-2A77-4678-461D-6451A0BDC6B4}"/>
              </a:ext>
            </a:extLst>
          </p:cNvPr>
          <p:cNvSpPr>
            <a:spLocks noGrp="1"/>
          </p:cNvSpPr>
          <p:nvPr>
            <p:ph type="sldNum" sz="quarter" idx="12"/>
          </p:nvPr>
        </p:nvSpPr>
        <p:spPr/>
        <p:txBody>
          <a:bodyPr/>
          <a:lstStyle/>
          <a:p>
            <a:fld id="{B4E2B093-526E-4444-A371-E065ED5ABA98}" type="slidenum">
              <a:rPr lang="es-ES">
                <a:solidFill>
                  <a:prstClr val="black">
                    <a:tint val="75000"/>
                  </a:prstClr>
                </a:solidFill>
                <a:latin typeface="Calibri"/>
              </a:rPr>
              <a:pPr/>
              <a:t>22</a:t>
            </a:fld>
            <a:endParaRPr lang="es-ES">
              <a:solidFill>
                <a:prstClr val="black">
                  <a:tint val="75000"/>
                </a:prstClr>
              </a:solidFill>
              <a:latin typeface="Calibri"/>
            </a:endParaRPr>
          </a:p>
        </p:txBody>
      </p:sp>
      <p:graphicFrame>
        <p:nvGraphicFramePr>
          <p:cNvPr id="7" name="Marcador de contenido 6">
            <a:extLst>
              <a:ext uri="{FF2B5EF4-FFF2-40B4-BE49-F238E27FC236}">
                <a16:creationId xmlns:a16="http://schemas.microsoft.com/office/drawing/2014/main" id="{0DF6DA70-B322-4027-BE7B-2D4505DB5D0B}"/>
              </a:ext>
            </a:extLst>
          </p:cNvPr>
          <p:cNvGraphicFramePr>
            <a:graphicFrameLocks noGrp="1"/>
          </p:cNvGraphicFramePr>
          <p:nvPr>
            <p:ph idx="1"/>
          </p:nvPr>
        </p:nvGraphicFramePr>
        <p:xfrm>
          <a:off x="1981200" y="16288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5768320"/>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ítulo 5">
            <a:extLst>
              <a:ext uri="{FF2B5EF4-FFF2-40B4-BE49-F238E27FC236}">
                <a16:creationId xmlns:a16="http://schemas.microsoft.com/office/drawing/2014/main" id="{C776AA8A-D40B-96EF-B0C6-9EB77092C3AB}"/>
              </a:ext>
            </a:extLst>
          </p:cNvPr>
          <p:cNvSpPr>
            <a:spLocks noGrp="1"/>
          </p:cNvSpPr>
          <p:nvPr>
            <p:ph type="title"/>
          </p:nvPr>
        </p:nvSpPr>
        <p:spPr>
          <a:xfrm>
            <a:off x="2522316" y="565740"/>
            <a:ext cx="7309412" cy="1124949"/>
          </a:xfrm>
        </p:spPr>
        <p:txBody>
          <a:bodyPr>
            <a:normAutofit/>
          </a:bodyPr>
          <a:lstStyle/>
          <a:p>
            <a:pPr>
              <a:lnSpc>
                <a:spcPct val="90000"/>
              </a:lnSpc>
            </a:pPr>
            <a:r>
              <a:rPr lang="es-PY" sz="2400">
                <a:solidFill>
                  <a:schemeClr val="bg1"/>
                </a:solidFill>
              </a:rPr>
              <a:t>TOTAL CARGAS PARAGUAYAS</a:t>
            </a:r>
            <a:br>
              <a:rPr lang="es-PY" sz="2400">
                <a:solidFill>
                  <a:schemeClr val="bg1"/>
                </a:solidFill>
              </a:rPr>
            </a:br>
            <a:r>
              <a:rPr lang="es-PY" sz="2400">
                <a:solidFill>
                  <a:schemeClr val="bg1"/>
                </a:solidFill>
              </a:rPr>
              <a:t>2020 / 2021</a:t>
            </a:r>
            <a:br>
              <a:rPr lang="es-PY" sz="2400">
                <a:solidFill>
                  <a:schemeClr val="bg1"/>
                </a:solidFill>
              </a:rPr>
            </a:br>
            <a:r>
              <a:rPr lang="es-PY" sz="2400">
                <a:solidFill>
                  <a:schemeClr val="bg1"/>
                </a:solidFill>
              </a:rPr>
              <a:t>Hidrovia Paraguay Parana</a:t>
            </a:r>
          </a:p>
        </p:txBody>
      </p:sp>
      <p:sp>
        <p:nvSpPr>
          <p:cNvPr id="24" name="Freeform: Shape 14">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81038"/>
            <a:ext cx="877720"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a:endParaRPr>
          </a:p>
        </p:txBody>
      </p:sp>
      <p:sp>
        <p:nvSpPr>
          <p:cNvPr id="25" name="Freeform: Shape 16">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116070"/>
            <a:ext cx="877720"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Rectangle 18">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1574" y="2256427"/>
            <a:ext cx="8141462"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Rectangle 20">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2650" y="2256428"/>
            <a:ext cx="8140386"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5329" y="2125615"/>
            <a:ext cx="8141462"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Marcador de fecha 1">
            <a:extLst>
              <a:ext uri="{FF2B5EF4-FFF2-40B4-BE49-F238E27FC236}">
                <a16:creationId xmlns:a16="http://schemas.microsoft.com/office/drawing/2014/main" id="{CBB3DEDD-D150-BFC0-5325-EC79AF5768A3}"/>
              </a:ext>
            </a:extLst>
          </p:cNvPr>
          <p:cNvSpPr>
            <a:spLocks noGrp="1"/>
          </p:cNvSpPr>
          <p:nvPr>
            <p:ph type="dt" sz="half" idx="10"/>
          </p:nvPr>
        </p:nvSpPr>
        <p:spPr>
          <a:xfrm>
            <a:off x="2152650" y="6356351"/>
            <a:ext cx="2057400" cy="365125"/>
          </a:xfrm>
        </p:spPr>
        <p:txBody>
          <a:bodyPr>
            <a:normAutofit/>
          </a:bodyPr>
          <a:lstStyle/>
          <a:p>
            <a:pPr>
              <a:spcAft>
                <a:spcPts val="600"/>
              </a:spcAft>
            </a:pPr>
            <a:fld id="{2FB1BC5D-157E-4711-9435-2E2A804BA7FA}" type="datetime1">
              <a:rPr lang="es-ES">
                <a:solidFill>
                  <a:prstClr val="white"/>
                </a:solidFill>
                <a:latin typeface="Calibri"/>
              </a:rPr>
              <a:pPr>
                <a:spcAft>
                  <a:spcPts val="600"/>
                </a:spcAft>
              </a:pPr>
              <a:t>01/06/2022</a:t>
            </a:fld>
            <a:endParaRPr lang="es-ES">
              <a:solidFill>
                <a:prstClr val="white"/>
              </a:solidFill>
              <a:latin typeface="Calibri"/>
            </a:endParaRPr>
          </a:p>
        </p:txBody>
      </p:sp>
      <p:sp>
        <p:nvSpPr>
          <p:cNvPr id="3" name="Marcador de pie de página 2">
            <a:extLst>
              <a:ext uri="{FF2B5EF4-FFF2-40B4-BE49-F238E27FC236}">
                <a16:creationId xmlns:a16="http://schemas.microsoft.com/office/drawing/2014/main" id="{681B60FE-28E5-9DAB-30BC-2C6617AFAC20}"/>
              </a:ext>
            </a:extLst>
          </p:cNvPr>
          <p:cNvSpPr>
            <a:spLocks noGrp="1"/>
          </p:cNvSpPr>
          <p:nvPr>
            <p:ph type="ftr" sz="quarter" idx="11"/>
          </p:nvPr>
        </p:nvSpPr>
        <p:spPr>
          <a:xfrm>
            <a:off x="4552950" y="6356351"/>
            <a:ext cx="3086100" cy="365125"/>
          </a:xfrm>
        </p:spPr>
        <p:txBody>
          <a:bodyPr>
            <a:normAutofit/>
          </a:bodyPr>
          <a:lstStyle/>
          <a:p>
            <a:pPr>
              <a:spcAft>
                <a:spcPts val="600"/>
              </a:spcAft>
            </a:pPr>
            <a:r>
              <a:rPr lang="es-ES">
                <a:solidFill>
                  <a:prstClr val="white"/>
                </a:solidFill>
                <a:latin typeface="Calibri"/>
              </a:rPr>
              <a:t>Juan Carlos Muñoz Menna</a:t>
            </a:r>
          </a:p>
        </p:txBody>
      </p:sp>
      <p:sp>
        <p:nvSpPr>
          <p:cNvPr id="4" name="Marcador de número de diapositiva 3">
            <a:extLst>
              <a:ext uri="{FF2B5EF4-FFF2-40B4-BE49-F238E27FC236}">
                <a16:creationId xmlns:a16="http://schemas.microsoft.com/office/drawing/2014/main" id="{4F7887C6-D766-6A06-380B-6811DB8B480C}"/>
              </a:ext>
            </a:extLst>
          </p:cNvPr>
          <p:cNvSpPr>
            <a:spLocks noGrp="1"/>
          </p:cNvSpPr>
          <p:nvPr>
            <p:ph type="sldNum" sz="quarter" idx="12"/>
          </p:nvPr>
        </p:nvSpPr>
        <p:spPr>
          <a:xfrm>
            <a:off x="7981950" y="6356351"/>
            <a:ext cx="2057400" cy="365125"/>
          </a:xfrm>
        </p:spPr>
        <p:txBody>
          <a:bodyPr>
            <a:normAutofit/>
          </a:bodyPr>
          <a:lstStyle/>
          <a:p>
            <a:pPr>
              <a:spcAft>
                <a:spcPts val="600"/>
              </a:spcAft>
            </a:pPr>
            <a:fld id="{B4E2B093-526E-4444-A371-E065ED5ABA98}" type="slidenum">
              <a:rPr lang="es-ES">
                <a:solidFill>
                  <a:prstClr val="white"/>
                </a:solidFill>
                <a:latin typeface="Calibri"/>
              </a:rPr>
              <a:pPr>
                <a:spcAft>
                  <a:spcPts val="600"/>
                </a:spcAft>
              </a:pPr>
              <a:t>23</a:t>
            </a:fld>
            <a:endParaRPr lang="es-ES">
              <a:solidFill>
                <a:prstClr val="white"/>
              </a:solidFill>
              <a:latin typeface="Calibri"/>
            </a:endParaRPr>
          </a:p>
        </p:txBody>
      </p:sp>
      <p:graphicFrame>
        <p:nvGraphicFramePr>
          <p:cNvPr id="8" name="Marcador de contenido 7">
            <a:extLst>
              <a:ext uri="{FF2B5EF4-FFF2-40B4-BE49-F238E27FC236}">
                <a16:creationId xmlns:a16="http://schemas.microsoft.com/office/drawing/2014/main" id="{08E8ABFE-33E4-FAE9-FC28-EFA2FE437204}"/>
              </a:ext>
            </a:extLst>
          </p:cNvPr>
          <p:cNvGraphicFramePr>
            <a:graphicFrameLocks noGrp="1"/>
          </p:cNvGraphicFramePr>
          <p:nvPr>
            <p:ph idx="1"/>
          </p:nvPr>
        </p:nvGraphicFramePr>
        <p:xfrm>
          <a:off x="2344271" y="3485653"/>
          <a:ext cx="7695085" cy="1251477"/>
        </p:xfrm>
        <a:graphic>
          <a:graphicData uri="http://schemas.openxmlformats.org/drawingml/2006/table">
            <a:tbl>
              <a:tblPr firstRow="1" bandRow="1"/>
              <a:tblGrid>
                <a:gridCol w="738393">
                  <a:extLst>
                    <a:ext uri="{9D8B030D-6E8A-4147-A177-3AD203B41FA5}">
                      <a16:colId xmlns:a16="http://schemas.microsoft.com/office/drawing/2014/main" val="3249825522"/>
                    </a:ext>
                  </a:extLst>
                </a:gridCol>
                <a:gridCol w="1449815">
                  <a:extLst>
                    <a:ext uri="{9D8B030D-6E8A-4147-A177-3AD203B41FA5}">
                      <a16:colId xmlns:a16="http://schemas.microsoft.com/office/drawing/2014/main" val="3584381945"/>
                    </a:ext>
                  </a:extLst>
                </a:gridCol>
                <a:gridCol w="232190">
                  <a:extLst>
                    <a:ext uri="{9D8B030D-6E8A-4147-A177-3AD203B41FA5}">
                      <a16:colId xmlns:a16="http://schemas.microsoft.com/office/drawing/2014/main" val="1835512809"/>
                    </a:ext>
                  </a:extLst>
                </a:gridCol>
                <a:gridCol w="1406817">
                  <a:extLst>
                    <a:ext uri="{9D8B030D-6E8A-4147-A177-3AD203B41FA5}">
                      <a16:colId xmlns:a16="http://schemas.microsoft.com/office/drawing/2014/main" val="2517260509"/>
                    </a:ext>
                  </a:extLst>
                </a:gridCol>
                <a:gridCol w="232190">
                  <a:extLst>
                    <a:ext uri="{9D8B030D-6E8A-4147-A177-3AD203B41FA5}">
                      <a16:colId xmlns:a16="http://schemas.microsoft.com/office/drawing/2014/main" val="1960237405"/>
                    </a:ext>
                  </a:extLst>
                </a:gridCol>
                <a:gridCol w="1012018">
                  <a:extLst>
                    <a:ext uri="{9D8B030D-6E8A-4147-A177-3AD203B41FA5}">
                      <a16:colId xmlns:a16="http://schemas.microsoft.com/office/drawing/2014/main" val="2401822815"/>
                    </a:ext>
                  </a:extLst>
                </a:gridCol>
                <a:gridCol w="1449815">
                  <a:extLst>
                    <a:ext uri="{9D8B030D-6E8A-4147-A177-3AD203B41FA5}">
                      <a16:colId xmlns:a16="http://schemas.microsoft.com/office/drawing/2014/main" val="2795018563"/>
                    </a:ext>
                  </a:extLst>
                </a:gridCol>
                <a:gridCol w="992473">
                  <a:extLst>
                    <a:ext uri="{9D8B030D-6E8A-4147-A177-3AD203B41FA5}">
                      <a16:colId xmlns:a16="http://schemas.microsoft.com/office/drawing/2014/main" val="2859401041"/>
                    </a:ext>
                  </a:extLst>
                </a:gridCol>
                <a:gridCol w="181374">
                  <a:extLst>
                    <a:ext uri="{9D8B030D-6E8A-4147-A177-3AD203B41FA5}">
                      <a16:colId xmlns:a16="http://schemas.microsoft.com/office/drawing/2014/main" val="3941576113"/>
                    </a:ext>
                  </a:extLst>
                </a:gridCol>
              </a:tblGrid>
              <a:tr h="467193">
                <a:tc>
                  <a:txBody>
                    <a:bodyPr/>
                    <a:lstStyle/>
                    <a:p>
                      <a:pPr algn="l" fontAlgn="b"/>
                      <a:r>
                        <a:rPr lang="es-PY" sz="14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1400" b="1" i="0" u="none" strike="noStrike">
                          <a:solidFill>
                            <a:srgbClr val="000000"/>
                          </a:solidFill>
                          <a:effectLst/>
                          <a:latin typeface="Calibri" panose="020F0502020204030204" pitchFamily="34" charset="0"/>
                        </a:rPr>
                        <a:t>EXPORTACIONES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PY" sz="1400" b="1"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1400" b="1" i="0" u="none" strike="noStrike">
                          <a:solidFill>
                            <a:srgbClr val="000000"/>
                          </a:solidFill>
                          <a:effectLst/>
                          <a:latin typeface="Calibri" panose="020F0502020204030204" pitchFamily="34" charset="0"/>
                        </a:rPr>
                        <a:t>IMPORTACIONES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PY" sz="1400" b="1"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1400" b="1" i="0" u="none" strike="noStrike">
                          <a:solidFill>
                            <a:srgbClr val="000000"/>
                          </a:solidFill>
                          <a:effectLst/>
                          <a:latin typeface="Calibri" panose="020F0502020204030204" pitchFamily="34" charset="0"/>
                        </a:rPr>
                        <a:t>TOTAL EN TONELADAS</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PY" sz="1400" b="1"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PY" sz="1400" b="1" i="0" u="none" strike="noStrike">
                          <a:solidFill>
                            <a:srgbClr val="000000"/>
                          </a:solidFill>
                          <a:effectLst/>
                          <a:latin typeface="Calibri" panose="020F0502020204030204" pitchFamily="34" charset="0"/>
                        </a:rPr>
                        <a:t>DIFERENCIA</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14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53202"/>
                  </a:ext>
                </a:extLst>
              </a:tr>
              <a:tr h="392142">
                <a:tc>
                  <a:txBody>
                    <a:bodyPr/>
                    <a:lstStyle/>
                    <a:p>
                      <a:pPr algn="r" fontAlgn="b"/>
                      <a:r>
                        <a:rPr lang="es-PY" sz="2200" b="1" i="0" u="none" strike="noStrike">
                          <a:solidFill>
                            <a:srgbClr val="000000"/>
                          </a:solidFill>
                          <a:effectLst/>
                          <a:latin typeface="Calibri" panose="020F0502020204030204" pitchFamily="34" charset="0"/>
                        </a:rPr>
                        <a:t>2020</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Y" sz="2200" b="0" i="0" u="none" strike="noStrike">
                          <a:solidFill>
                            <a:srgbClr val="000000"/>
                          </a:solidFill>
                          <a:effectLst/>
                          <a:latin typeface="Calibri" panose="020F0502020204030204" pitchFamily="34" charset="0"/>
                        </a:rPr>
                        <a:t>11.011.739</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PY" sz="22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Y" sz="2200" b="0" i="0" u="none" strike="noStrike">
                          <a:solidFill>
                            <a:srgbClr val="000000"/>
                          </a:solidFill>
                          <a:effectLst/>
                          <a:latin typeface="Calibri" panose="020F0502020204030204" pitchFamily="34" charset="0"/>
                        </a:rPr>
                        <a:t>3.818.411</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PY" sz="22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22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PY" sz="2200" b="0" i="0" u="none" strike="noStrike">
                          <a:solidFill>
                            <a:srgbClr val="000000"/>
                          </a:solidFill>
                          <a:effectLst/>
                          <a:latin typeface="Calibri" panose="020F0502020204030204" pitchFamily="34" charset="0"/>
                        </a:rPr>
                        <a:t>14.830.150</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PY" sz="22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14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437510"/>
                  </a:ext>
                </a:extLst>
              </a:tr>
              <a:tr h="392142">
                <a:tc>
                  <a:txBody>
                    <a:bodyPr/>
                    <a:lstStyle/>
                    <a:p>
                      <a:pPr algn="r" fontAlgn="b"/>
                      <a:r>
                        <a:rPr lang="es-PY" sz="2200" b="1" i="0" u="none" strike="noStrike">
                          <a:solidFill>
                            <a:srgbClr val="000000"/>
                          </a:solidFill>
                          <a:effectLst/>
                          <a:latin typeface="Calibri" panose="020F0502020204030204" pitchFamily="34" charset="0"/>
                        </a:rPr>
                        <a:t>2021</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Y" sz="2200" b="0" i="0" u="none" strike="noStrike">
                          <a:solidFill>
                            <a:srgbClr val="000000"/>
                          </a:solidFill>
                          <a:effectLst/>
                          <a:latin typeface="Calibri" panose="020F0502020204030204" pitchFamily="34" charset="0"/>
                        </a:rPr>
                        <a:t>9.176.161</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PY" sz="22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Y" sz="2200" b="0" i="0" u="none" strike="noStrike">
                          <a:solidFill>
                            <a:srgbClr val="000000"/>
                          </a:solidFill>
                          <a:effectLst/>
                          <a:latin typeface="Calibri" panose="020F0502020204030204" pitchFamily="34" charset="0"/>
                        </a:rPr>
                        <a:t>4.171.324</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PY" sz="22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22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PY" sz="2200" b="0" i="0" u="none" strike="noStrike">
                          <a:solidFill>
                            <a:srgbClr val="000000"/>
                          </a:solidFill>
                          <a:effectLst/>
                          <a:latin typeface="Calibri" panose="020F0502020204030204" pitchFamily="34" charset="0"/>
                        </a:rPr>
                        <a:t>13.347.485</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PY" sz="2200" b="0" i="0" u="none" strike="noStrike">
                          <a:solidFill>
                            <a:srgbClr val="000000"/>
                          </a:solidFill>
                          <a:effectLst/>
                          <a:latin typeface="Calibri" panose="020F0502020204030204" pitchFamily="34" charset="0"/>
                        </a:rPr>
                        <a:t>-9,60%</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1400" b="0" i="0" u="none" strike="noStrike">
                          <a:solidFill>
                            <a:srgbClr val="000000"/>
                          </a:solidFill>
                          <a:effectLst/>
                          <a:latin typeface="Calibri" panose="020F0502020204030204" pitchFamily="34" charset="0"/>
                        </a:rPr>
                        <a:t> </a:t>
                      </a:r>
                    </a:p>
                  </a:txBody>
                  <a:tcPr marL="9381" marR="9381" marT="93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302795"/>
                  </a:ext>
                </a:extLst>
              </a:tr>
            </a:tbl>
          </a:graphicData>
        </a:graphic>
      </p:graphicFrame>
    </p:spTree>
    <p:extLst>
      <p:ext uri="{BB962C8B-B14F-4D97-AF65-F5344CB8AC3E}">
        <p14:creationId xmlns:p14="http://schemas.microsoft.com/office/powerpoint/2010/main" val="38750008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6D97969-2FC0-C1CD-1B86-0764170D2C24}"/>
              </a:ext>
            </a:extLst>
          </p:cNvPr>
          <p:cNvSpPr>
            <a:spLocks noGrp="1"/>
          </p:cNvSpPr>
          <p:nvPr>
            <p:ph type="title"/>
          </p:nvPr>
        </p:nvSpPr>
        <p:spPr>
          <a:xfrm>
            <a:off x="7122460" y="1783959"/>
            <a:ext cx="3065480" cy="2889114"/>
          </a:xfrm>
        </p:spPr>
        <p:txBody>
          <a:bodyPr vert="horz" lIns="91440" tIns="45720" rIns="91440" bIns="45720" rtlCol="0" anchor="b">
            <a:normAutofit/>
          </a:bodyPr>
          <a:lstStyle/>
          <a:p>
            <a:pPr algn="l">
              <a:lnSpc>
                <a:spcPct val="90000"/>
              </a:lnSpc>
            </a:pPr>
            <a:r>
              <a:rPr lang="en-US" sz="4700"/>
              <a:t>RIO ALTO PARANA</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524001"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a:endParaRPr>
          </a:p>
        </p:txBody>
      </p:sp>
      <p:pic>
        <p:nvPicPr>
          <p:cNvPr id="60418" name="Picture 2" descr="Pin on Mapas Históricos">
            <a:extLst>
              <a:ext uri="{FF2B5EF4-FFF2-40B4-BE49-F238E27FC236}">
                <a16:creationId xmlns:a16="http://schemas.microsoft.com/office/drawing/2014/main" id="{78809168-7E3A-C686-10C5-767CA5A85D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30" r="17106"/>
          <a:stretch/>
        </p:blipFill>
        <p:spPr bwMode="auto">
          <a:xfrm>
            <a:off x="15240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Marcador de fecha 1">
            <a:extLst>
              <a:ext uri="{FF2B5EF4-FFF2-40B4-BE49-F238E27FC236}">
                <a16:creationId xmlns:a16="http://schemas.microsoft.com/office/drawing/2014/main" id="{EA58CCD5-9D73-4F76-19CC-99255DB91671}"/>
              </a:ext>
            </a:extLst>
          </p:cNvPr>
          <p:cNvSpPr>
            <a:spLocks noGrp="1"/>
          </p:cNvSpPr>
          <p:nvPr>
            <p:ph type="dt" sz="half" idx="10"/>
          </p:nvPr>
        </p:nvSpPr>
        <p:spPr>
          <a:xfrm>
            <a:off x="7604289" y="694944"/>
            <a:ext cx="2037618" cy="365760"/>
          </a:xfrm>
        </p:spPr>
        <p:txBody>
          <a:bodyPr vert="horz" lIns="91440" tIns="45720" rIns="91440" bIns="45720" rtlCol="0" anchor="ctr">
            <a:normAutofit/>
          </a:bodyPr>
          <a:lstStyle/>
          <a:p>
            <a:pPr algn="r">
              <a:spcAft>
                <a:spcPts val="600"/>
              </a:spcAft>
              <a:defRPr/>
            </a:pPr>
            <a:fld id="{2FB1BC5D-157E-4711-9435-2E2A804BA7FA}" type="datetime1">
              <a:rPr lang="en-US" sz="1000">
                <a:solidFill>
                  <a:prstClr val="white">
                    <a:alpha val="80000"/>
                  </a:prstClr>
                </a:solidFill>
                <a:latin typeface="Calibri" panose="020F0502020204030204"/>
              </a:rPr>
              <a:pPr algn="r">
                <a:spcAft>
                  <a:spcPts val="600"/>
                </a:spcAft>
                <a:defRPr/>
              </a:pPr>
              <a:t>6/1/2022</a:t>
            </a:fld>
            <a:endParaRPr lang="en-US" sz="1000">
              <a:solidFill>
                <a:prstClr val="white">
                  <a:alpha val="80000"/>
                </a:prstClr>
              </a:solidFill>
              <a:latin typeface="Calibri" panose="020F0502020204030204"/>
            </a:endParaRPr>
          </a:p>
        </p:txBody>
      </p:sp>
      <p:sp>
        <p:nvSpPr>
          <p:cNvPr id="4" name="Marcador de número de diapositiva 3">
            <a:extLst>
              <a:ext uri="{FF2B5EF4-FFF2-40B4-BE49-F238E27FC236}">
                <a16:creationId xmlns:a16="http://schemas.microsoft.com/office/drawing/2014/main" id="{F7255803-08B5-A087-3B2D-7D58D7044F5A}"/>
              </a:ext>
            </a:extLst>
          </p:cNvPr>
          <p:cNvSpPr>
            <a:spLocks noGrp="1"/>
          </p:cNvSpPr>
          <p:nvPr>
            <p:ph type="sldNum" sz="quarter" idx="12"/>
          </p:nvPr>
        </p:nvSpPr>
        <p:spPr>
          <a:xfrm>
            <a:off x="9776460" y="603504"/>
            <a:ext cx="411480" cy="548640"/>
          </a:xfrm>
          <a:prstGeom prst="ellipse">
            <a:avLst/>
          </a:prstGeom>
          <a:solidFill>
            <a:srgbClr val="7F7F7F"/>
          </a:solidFill>
        </p:spPr>
        <p:txBody>
          <a:bodyPr vert="horz" lIns="91440" tIns="45720" rIns="91440" bIns="45720" rtlCol="0" anchor="ctr">
            <a:normAutofit fontScale="92500" lnSpcReduction="20000"/>
          </a:bodyPr>
          <a:lstStyle/>
          <a:p>
            <a:pPr algn="ctr">
              <a:spcAft>
                <a:spcPts val="600"/>
              </a:spcAft>
              <a:defRPr/>
            </a:pPr>
            <a:fld id="{B4E2B093-526E-4444-A371-E065ED5ABA98}" type="slidenum">
              <a:rPr lang="en-US" sz="1300">
                <a:solidFill>
                  <a:srgbClr val="FFFFFF"/>
                </a:solidFill>
                <a:latin typeface="Calibri" panose="020F0502020204030204"/>
              </a:rPr>
              <a:pPr algn="ctr">
                <a:spcAft>
                  <a:spcPts val="600"/>
                </a:spcAft>
                <a:defRPr/>
              </a:pPr>
              <a:t>24</a:t>
            </a:fld>
            <a:endParaRPr lang="en-US" sz="1300">
              <a:solidFill>
                <a:srgbClr val="FFFFFF"/>
              </a:solidFill>
              <a:latin typeface="Calibri" panose="020F0502020204030204"/>
            </a:endParaRPr>
          </a:p>
        </p:txBody>
      </p:sp>
      <p:sp>
        <p:nvSpPr>
          <p:cNvPr id="3" name="Marcador de pie de página 2">
            <a:extLst>
              <a:ext uri="{FF2B5EF4-FFF2-40B4-BE49-F238E27FC236}">
                <a16:creationId xmlns:a16="http://schemas.microsoft.com/office/drawing/2014/main" id="{3D91F4A1-2904-2D00-B863-04CD465AF3C6}"/>
              </a:ext>
            </a:extLst>
          </p:cNvPr>
          <p:cNvSpPr>
            <a:spLocks noGrp="1"/>
          </p:cNvSpPr>
          <p:nvPr>
            <p:ph type="ftr" sz="quarter" idx="11"/>
          </p:nvPr>
        </p:nvSpPr>
        <p:spPr>
          <a:xfrm>
            <a:off x="7122459" y="6199631"/>
            <a:ext cx="3065478" cy="365760"/>
          </a:xfrm>
        </p:spPr>
        <p:txBody>
          <a:bodyPr vert="horz" lIns="91440" tIns="45720" rIns="91440" bIns="45720" rtlCol="0" anchor="ctr">
            <a:normAutofit/>
          </a:bodyPr>
          <a:lstStyle/>
          <a:p>
            <a:pPr algn="l">
              <a:spcAft>
                <a:spcPts val="600"/>
              </a:spcAft>
              <a:defRPr/>
            </a:pPr>
            <a:r>
              <a:rPr lang="en-US" sz="1000">
                <a:solidFill>
                  <a:prstClr val="white">
                    <a:alpha val="80000"/>
                  </a:prstClr>
                </a:solidFill>
                <a:latin typeface="Calibri" panose="020F0502020204030204"/>
              </a:rPr>
              <a:t>Juan Carlos Muñoz Menna</a:t>
            </a:r>
          </a:p>
        </p:txBody>
      </p:sp>
    </p:spTree>
    <p:extLst>
      <p:ext uri="{BB962C8B-B14F-4D97-AF65-F5344CB8AC3E}">
        <p14:creationId xmlns:p14="http://schemas.microsoft.com/office/powerpoint/2010/main" val="3374740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4" name="Rectangle 134">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1" y="2917371"/>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ítulo 4">
            <a:extLst>
              <a:ext uri="{FF2B5EF4-FFF2-40B4-BE49-F238E27FC236}">
                <a16:creationId xmlns:a16="http://schemas.microsoft.com/office/drawing/2014/main" id="{4A9BA05B-829C-24D9-C148-315C7171450B}"/>
              </a:ext>
            </a:extLst>
          </p:cNvPr>
          <p:cNvSpPr>
            <a:spLocks noGrp="1"/>
          </p:cNvSpPr>
          <p:nvPr>
            <p:ph type="title"/>
          </p:nvPr>
        </p:nvSpPr>
        <p:spPr>
          <a:xfrm>
            <a:off x="2011836" y="4559523"/>
            <a:ext cx="8176104" cy="1236440"/>
          </a:xfrm>
          <a:noFill/>
        </p:spPr>
        <p:txBody>
          <a:bodyPr vert="horz" lIns="91440" tIns="45720" rIns="91440" bIns="45720" rtlCol="0" anchor="b">
            <a:normAutofit/>
          </a:bodyPr>
          <a:lstStyle/>
          <a:p>
            <a:pPr>
              <a:lnSpc>
                <a:spcPct val="90000"/>
              </a:lnSpc>
            </a:pPr>
            <a:r>
              <a:rPr lang="en-US" sz="2900">
                <a:solidFill>
                  <a:schemeClr val="bg1"/>
                </a:solidFill>
              </a:rPr>
              <a:t>Confluencia Rio Yguazu – Rio Parana</a:t>
            </a:r>
            <a:br>
              <a:rPr lang="en-US" sz="2900">
                <a:solidFill>
                  <a:schemeClr val="bg1"/>
                </a:solidFill>
              </a:rPr>
            </a:br>
            <a:r>
              <a:rPr lang="en-US" sz="2900">
                <a:solidFill>
                  <a:schemeClr val="bg1"/>
                </a:solidFill>
              </a:rPr>
              <a:t>acuerdo tripartito octubre 1979, (niveles mínimos)</a:t>
            </a:r>
          </a:p>
        </p:txBody>
      </p:sp>
      <p:pic>
        <p:nvPicPr>
          <p:cNvPr id="61442" name="Picture 2">
            <a:extLst>
              <a:ext uri="{FF2B5EF4-FFF2-40B4-BE49-F238E27FC236}">
                <a16:creationId xmlns:a16="http://schemas.microsoft.com/office/drawing/2014/main" id="{ABA8B585-43E1-9410-5CC7-0A4AF5B4B7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69" b="7838"/>
          <a:stretch/>
        </p:blipFill>
        <p:spPr bwMode="auto">
          <a:xfrm>
            <a:off x="1524021" y="1"/>
            <a:ext cx="9143979" cy="4239482"/>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fecha 1">
            <a:extLst>
              <a:ext uri="{FF2B5EF4-FFF2-40B4-BE49-F238E27FC236}">
                <a16:creationId xmlns:a16="http://schemas.microsoft.com/office/drawing/2014/main" id="{9269C154-7415-4B62-AB92-CCA20C4C36FE}"/>
              </a:ext>
            </a:extLst>
          </p:cNvPr>
          <p:cNvSpPr>
            <a:spLocks noGrp="1"/>
          </p:cNvSpPr>
          <p:nvPr>
            <p:ph type="dt" sz="half" idx="10"/>
          </p:nvPr>
        </p:nvSpPr>
        <p:spPr>
          <a:xfrm>
            <a:off x="2152650" y="6356351"/>
            <a:ext cx="2057400" cy="365125"/>
          </a:xfrm>
        </p:spPr>
        <p:txBody>
          <a:bodyPr vert="horz" lIns="91440" tIns="45720" rIns="91440" bIns="45720" rtlCol="0" anchor="ctr">
            <a:normAutofit/>
          </a:bodyPr>
          <a:lstStyle/>
          <a:p>
            <a:pPr>
              <a:spcAft>
                <a:spcPts val="600"/>
              </a:spcAft>
              <a:defRPr/>
            </a:pPr>
            <a:fld id="{2FB1BC5D-157E-4711-9435-2E2A804BA7FA}" type="datetime1">
              <a:rPr lang="en-US">
                <a:solidFill>
                  <a:prstClr val="white">
                    <a:alpha val="80000"/>
                  </a:prstClr>
                </a:solidFill>
                <a:latin typeface="Calibri" panose="020F0502020204030204"/>
              </a:rPr>
              <a:pPr>
                <a:spcAft>
                  <a:spcPts val="600"/>
                </a:spcAft>
                <a:defRPr/>
              </a:pPr>
              <a:t>6/1/2022</a:t>
            </a:fld>
            <a:endParaRPr lang="en-US">
              <a:solidFill>
                <a:prstClr val="white">
                  <a:alpha val="80000"/>
                </a:prstClr>
              </a:solidFill>
              <a:latin typeface="Calibri" panose="020F0502020204030204"/>
            </a:endParaRPr>
          </a:p>
        </p:txBody>
      </p:sp>
      <p:sp>
        <p:nvSpPr>
          <p:cNvPr id="3" name="Marcador de pie de página 2">
            <a:extLst>
              <a:ext uri="{FF2B5EF4-FFF2-40B4-BE49-F238E27FC236}">
                <a16:creationId xmlns:a16="http://schemas.microsoft.com/office/drawing/2014/main" id="{55140B56-6D94-30FA-2689-1FC71C03B1E2}"/>
              </a:ext>
            </a:extLst>
          </p:cNvPr>
          <p:cNvSpPr>
            <a:spLocks noGrp="1"/>
          </p:cNvSpPr>
          <p:nvPr>
            <p:ph type="ftr" sz="quarter" idx="11"/>
          </p:nvPr>
        </p:nvSpPr>
        <p:spPr>
          <a:xfrm>
            <a:off x="4552950" y="6356351"/>
            <a:ext cx="3086100" cy="365125"/>
          </a:xfrm>
        </p:spPr>
        <p:txBody>
          <a:bodyPr vert="horz" lIns="91440" tIns="45720" rIns="91440" bIns="45720" rtlCol="0" anchor="ctr">
            <a:normAutofit/>
          </a:bodyPr>
          <a:lstStyle/>
          <a:p>
            <a:pPr>
              <a:spcAft>
                <a:spcPts val="600"/>
              </a:spcAft>
              <a:defRPr/>
            </a:pPr>
            <a:r>
              <a:rPr lang="en-US">
                <a:solidFill>
                  <a:prstClr val="white">
                    <a:alpha val="80000"/>
                  </a:prstClr>
                </a:solidFill>
                <a:latin typeface="Calibri" panose="020F0502020204030204"/>
              </a:rPr>
              <a:t>Juan Carlos Muñoz Menna</a:t>
            </a:r>
          </a:p>
        </p:txBody>
      </p:sp>
      <p:sp>
        <p:nvSpPr>
          <p:cNvPr id="4" name="Marcador de número de diapositiva 3">
            <a:extLst>
              <a:ext uri="{FF2B5EF4-FFF2-40B4-BE49-F238E27FC236}">
                <a16:creationId xmlns:a16="http://schemas.microsoft.com/office/drawing/2014/main" id="{82B738C0-7447-B77D-558C-41D12513984E}"/>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B4E2B093-526E-4444-A371-E065ED5ABA98}" type="slidenum">
              <a:rPr lang="en-US">
                <a:solidFill>
                  <a:prstClr val="white">
                    <a:alpha val="80000"/>
                  </a:prstClr>
                </a:solidFill>
                <a:latin typeface="Calibri" panose="020F0502020204030204"/>
              </a:rPr>
              <a:pPr>
                <a:spcAft>
                  <a:spcPts val="600"/>
                </a:spcAft>
                <a:defRPr/>
              </a:pPr>
              <a:t>25</a:t>
            </a:fld>
            <a:endParaRPr lang="en-US">
              <a:solidFill>
                <a:prstClr val="white">
                  <a:alpha val="80000"/>
                </a:prstClr>
              </a:solidFill>
              <a:latin typeface="Calibri" panose="020F0502020204030204"/>
            </a:endParaRPr>
          </a:p>
        </p:txBody>
      </p:sp>
    </p:spTree>
    <p:extLst>
      <p:ext uri="{BB962C8B-B14F-4D97-AF65-F5344CB8AC3E}">
        <p14:creationId xmlns:p14="http://schemas.microsoft.com/office/powerpoint/2010/main" val="31988246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516"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465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ítulo 4">
            <a:extLst>
              <a:ext uri="{FF2B5EF4-FFF2-40B4-BE49-F238E27FC236}">
                <a16:creationId xmlns:a16="http://schemas.microsoft.com/office/drawing/2014/main" id="{A4F16153-9CF4-D20E-D9D8-3C85FF45068D}"/>
              </a:ext>
            </a:extLst>
          </p:cNvPr>
          <p:cNvSpPr>
            <a:spLocks noGrp="1"/>
          </p:cNvSpPr>
          <p:nvPr>
            <p:ph type="title"/>
          </p:nvPr>
        </p:nvSpPr>
        <p:spPr>
          <a:xfrm>
            <a:off x="8344122" y="618682"/>
            <a:ext cx="1960404" cy="4794567"/>
          </a:xfrm>
        </p:spPr>
        <p:txBody>
          <a:bodyPr vert="horz" lIns="91440" tIns="45720" rIns="91440" bIns="45720" rtlCol="0" anchor="ctr">
            <a:normAutofit/>
          </a:bodyPr>
          <a:lstStyle/>
          <a:p>
            <a:pPr algn="l">
              <a:lnSpc>
                <a:spcPct val="90000"/>
              </a:lnSpc>
            </a:pPr>
            <a:r>
              <a:rPr lang="en-US" sz="2900">
                <a:solidFill>
                  <a:srgbClr val="FFFFFF"/>
                </a:solidFill>
              </a:rPr>
              <a:t>Represa Yacyreta</a:t>
            </a:r>
            <a:br>
              <a:rPr lang="en-US" sz="2900">
                <a:solidFill>
                  <a:srgbClr val="FFFFFF"/>
                </a:solidFill>
              </a:rPr>
            </a:br>
            <a:r>
              <a:rPr lang="en-US" sz="2900">
                <a:solidFill>
                  <a:srgbClr val="FFFFFF"/>
                </a:solidFill>
              </a:rPr>
              <a:t>Esclusa de Navegacion</a:t>
            </a:r>
          </a:p>
        </p:txBody>
      </p:sp>
      <p:sp>
        <p:nvSpPr>
          <p:cNvPr id="6451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4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4514" name="Picture 2" descr="La Nación / Estudian acciones para optimizar tránsito en Esclusa de Yacyretá">
            <a:extLst>
              <a:ext uri="{FF2B5EF4-FFF2-40B4-BE49-F238E27FC236}">
                <a16:creationId xmlns:a16="http://schemas.microsoft.com/office/drawing/2014/main" id="{C97B018A-B1CF-0046-DAE2-0FFE4D08D10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668" r="23887" b="-1"/>
          <a:stretch/>
        </p:blipFill>
        <p:spPr bwMode="auto">
          <a:xfrm>
            <a:off x="2256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Marcador de fecha 1">
            <a:extLst>
              <a:ext uri="{FF2B5EF4-FFF2-40B4-BE49-F238E27FC236}">
                <a16:creationId xmlns:a16="http://schemas.microsoft.com/office/drawing/2014/main" id="{154AA712-989A-4A28-8EF3-67B6D731F384}"/>
              </a:ext>
            </a:extLst>
          </p:cNvPr>
          <p:cNvSpPr>
            <a:spLocks noGrp="1"/>
          </p:cNvSpPr>
          <p:nvPr>
            <p:ph type="dt" sz="half" idx="10"/>
          </p:nvPr>
        </p:nvSpPr>
        <p:spPr>
          <a:xfrm>
            <a:off x="2152650" y="6356351"/>
            <a:ext cx="2057400" cy="365125"/>
          </a:xfrm>
        </p:spPr>
        <p:txBody>
          <a:bodyPr vert="horz" lIns="91440" tIns="45720" rIns="91440" bIns="45720" rtlCol="0" anchor="ctr">
            <a:normAutofit/>
          </a:bodyPr>
          <a:lstStyle/>
          <a:p>
            <a:pPr defTabSz="457200">
              <a:spcAft>
                <a:spcPts val="600"/>
              </a:spcAft>
            </a:pPr>
            <a:fld id="{2FB1BC5D-157E-4711-9435-2E2A804BA7FA}" type="datetime1">
              <a:rPr lang="en-US">
                <a:solidFill>
                  <a:srgbClr val="FFFFFF"/>
                </a:solidFill>
                <a:latin typeface="Calibri"/>
              </a:rPr>
              <a:pPr defTabSz="457200">
                <a:spcAft>
                  <a:spcPts val="600"/>
                </a:spcAft>
              </a:pPr>
              <a:t>6/1/2022</a:t>
            </a:fld>
            <a:endParaRPr lang="en-US">
              <a:solidFill>
                <a:srgbClr val="FFFFFF"/>
              </a:solidFill>
              <a:latin typeface="Calibri"/>
            </a:endParaRPr>
          </a:p>
        </p:txBody>
      </p:sp>
      <p:sp>
        <p:nvSpPr>
          <p:cNvPr id="3" name="Marcador de pie de página 2">
            <a:extLst>
              <a:ext uri="{FF2B5EF4-FFF2-40B4-BE49-F238E27FC236}">
                <a16:creationId xmlns:a16="http://schemas.microsoft.com/office/drawing/2014/main" id="{EA84E68C-5FAB-B72F-AA15-3DE035EE8AC5}"/>
              </a:ext>
            </a:extLst>
          </p:cNvPr>
          <p:cNvSpPr>
            <a:spLocks noGrp="1"/>
          </p:cNvSpPr>
          <p:nvPr>
            <p:ph type="ftr" sz="quarter" idx="11"/>
          </p:nvPr>
        </p:nvSpPr>
        <p:spPr>
          <a:xfrm>
            <a:off x="4552950" y="6356351"/>
            <a:ext cx="3086100" cy="365125"/>
          </a:xfrm>
        </p:spPr>
        <p:txBody>
          <a:bodyPr vert="horz" lIns="91440" tIns="45720" rIns="91440" bIns="45720" rtlCol="0" anchor="ctr">
            <a:normAutofit/>
          </a:bodyPr>
          <a:lstStyle/>
          <a:p>
            <a:pPr defTabSz="457200">
              <a:spcAft>
                <a:spcPts val="600"/>
              </a:spcAft>
            </a:pPr>
            <a:r>
              <a:rPr lang="en-US">
                <a:solidFill>
                  <a:srgbClr val="FFFFFF"/>
                </a:solidFill>
                <a:latin typeface="Calibri"/>
              </a:rPr>
              <a:t>Juan Carlos Muñoz Menna</a:t>
            </a:r>
          </a:p>
        </p:txBody>
      </p:sp>
      <p:sp>
        <p:nvSpPr>
          <p:cNvPr id="4" name="Marcador de número de diapositiva 3">
            <a:extLst>
              <a:ext uri="{FF2B5EF4-FFF2-40B4-BE49-F238E27FC236}">
                <a16:creationId xmlns:a16="http://schemas.microsoft.com/office/drawing/2014/main" id="{E7DBA735-29DE-9078-53BF-614A95CFE73E}"/>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defTabSz="457200">
              <a:spcAft>
                <a:spcPts val="600"/>
              </a:spcAft>
            </a:pPr>
            <a:fld id="{B4E2B093-526E-4444-A371-E065ED5ABA98}" type="slidenum">
              <a:rPr lang="en-US">
                <a:solidFill>
                  <a:srgbClr val="FFFFFF"/>
                </a:solidFill>
                <a:latin typeface="Calibri"/>
              </a:rPr>
              <a:pPr defTabSz="457200">
                <a:spcAft>
                  <a:spcPts val="600"/>
                </a:spcAft>
              </a:pPr>
              <a:t>26</a:t>
            </a:fld>
            <a:endParaRPr lang="en-US">
              <a:solidFill>
                <a:srgbClr val="FFFFFF"/>
              </a:solidFill>
              <a:latin typeface="Calibri"/>
            </a:endParaRPr>
          </a:p>
        </p:txBody>
      </p:sp>
    </p:spTree>
    <p:extLst>
      <p:ext uri="{BB962C8B-B14F-4D97-AF65-F5344CB8AC3E}">
        <p14:creationId xmlns:p14="http://schemas.microsoft.com/office/powerpoint/2010/main" val="37051011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8"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9"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37B0D5DA-7509-77CE-8A82-9E65D9325A2F}"/>
              </a:ext>
            </a:extLst>
          </p:cNvPr>
          <p:cNvSpPr>
            <a:spLocks noGrp="1"/>
          </p:cNvSpPr>
          <p:nvPr>
            <p:ph type="title"/>
          </p:nvPr>
        </p:nvSpPr>
        <p:spPr>
          <a:xfrm>
            <a:off x="2127504" y="640080"/>
            <a:ext cx="2462022" cy="5257800"/>
          </a:xfrm>
        </p:spPr>
        <p:txBody>
          <a:bodyPr>
            <a:normAutofit/>
          </a:bodyPr>
          <a:lstStyle/>
          <a:p>
            <a:r>
              <a:rPr lang="es-PY" sz="3100">
                <a:solidFill>
                  <a:schemeClr val="bg1"/>
                </a:solidFill>
              </a:rPr>
              <a:t>AREA DE NAVEGACION FLUVIAL</a:t>
            </a:r>
          </a:p>
        </p:txBody>
      </p:sp>
      <p:sp>
        <p:nvSpPr>
          <p:cNvPr id="3" name="Marcador de contenido 2">
            <a:extLst>
              <a:ext uri="{FF2B5EF4-FFF2-40B4-BE49-F238E27FC236}">
                <a16:creationId xmlns:a16="http://schemas.microsoft.com/office/drawing/2014/main" id="{1AFF11DB-080A-4754-E51A-055B5C140A3B}"/>
              </a:ext>
            </a:extLst>
          </p:cNvPr>
          <p:cNvSpPr>
            <a:spLocks noGrp="1"/>
          </p:cNvSpPr>
          <p:nvPr>
            <p:ph idx="1"/>
          </p:nvPr>
        </p:nvSpPr>
        <p:spPr>
          <a:xfrm>
            <a:off x="5542788" y="640081"/>
            <a:ext cx="4518490" cy="5257800"/>
          </a:xfrm>
        </p:spPr>
        <p:txBody>
          <a:bodyPr anchor="ctr">
            <a:normAutofit/>
          </a:bodyPr>
          <a:lstStyle/>
          <a:p>
            <a:pPr>
              <a:spcAft>
                <a:spcPts val="1000"/>
              </a:spcAft>
            </a:pPr>
            <a:r>
              <a:rPr lang="es-AR" sz="1900">
                <a:latin typeface="Calibri" panose="020F0502020204030204" pitchFamily="34" charset="0"/>
                <a:ea typeface="Calibri" panose="020F0502020204030204" pitchFamily="34" charset="0"/>
                <a:cs typeface="Calibri" panose="020F0502020204030204" pitchFamily="34" charset="0"/>
              </a:rPr>
              <a:t>Con una extensión de 687 kilómetros, desde la desembocadura del río Iguazú hasta su confluencia con el río Paraguay. El desplazamiento de cargas en el río Paraná permite el transporte de gran volumen a bajo costo.</a:t>
            </a:r>
            <a:endParaRPr lang="es-PY" sz="190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es-AR" sz="1900">
                <a:latin typeface="Calibri" panose="020F0502020204030204" pitchFamily="34" charset="0"/>
                <a:ea typeface="Calibri" panose="020F0502020204030204" pitchFamily="34" charset="0"/>
                <a:cs typeface="Calibri" panose="020F0502020204030204" pitchFamily="34" charset="0"/>
              </a:rPr>
              <a:t>La dinámica particular de su cauce principal hace que el lecho se modifique continuamente.</a:t>
            </a:r>
            <a:endParaRPr lang="es-PY" sz="190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es-AR" sz="1900">
                <a:latin typeface="Calibri" panose="020F0502020204030204" pitchFamily="34" charset="0"/>
                <a:ea typeface="Calibri" panose="020F0502020204030204" pitchFamily="34" charset="0"/>
                <a:cs typeface="Calibri" panose="020F0502020204030204" pitchFamily="34" charset="0"/>
              </a:rPr>
              <a:t>Ejecución de acciones destinadas a la promoción del uso de la vía navegable con una navegación segura y económicamente sustentable.</a:t>
            </a:r>
            <a:endParaRPr lang="es-PY" sz="190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es-AR" sz="1900">
                <a:latin typeface="Calibri" panose="020F0502020204030204" pitchFamily="34" charset="0"/>
                <a:ea typeface="Calibri" panose="020F0502020204030204" pitchFamily="34" charset="0"/>
                <a:cs typeface="Calibri" panose="020F0502020204030204" pitchFamily="34" charset="0"/>
              </a:rPr>
              <a:t>Obras de dragado.</a:t>
            </a:r>
            <a:endParaRPr lang="es-PY" sz="1900">
              <a:latin typeface="Calibri" panose="020F0502020204030204" pitchFamily="34" charset="0"/>
              <a:ea typeface="Calibri" panose="020F0502020204030204" pitchFamily="34" charset="0"/>
              <a:cs typeface="Calibri" panose="020F0502020204030204" pitchFamily="34" charset="0"/>
            </a:endParaRPr>
          </a:p>
          <a:p>
            <a:endParaRPr lang="es-PY" sz="1900"/>
          </a:p>
        </p:txBody>
      </p:sp>
      <p:sp>
        <p:nvSpPr>
          <p:cNvPr id="4" name="Marcador de fecha 3">
            <a:extLst>
              <a:ext uri="{FF2B5EF4-FFF2-40B4-BE49-F238E27FC236}">
                <a16:creationId xmlns:a16="http://schemas.microsoft.com/office/drawing/2014/main" id="{A5DFBFE4-DB19-BD73-898A-E00226FF8494}"/>
              </a:ext>
            </a:extLst>
          </p:cNvPr>
          <p:cNvSpPr>
            <a:spLocks noGrp="1"/>
          </p:cNvSpPr>
          <p:nvPr>
            <p:ph type="dt" sz="half" idx="10"/>
          </p:nvPr>
        </p:nvSpPr>
        <p:spPr>
          <a:xfrm>
            <a:off x="2152650" y="6356351"/>
            <a:ext cx="2057400" cy="365125"/>
          </a:xfrm>
        </p:spPr>
        <p:txBody>
          <a:bodyPr>
            <a:normAutofit/>
          </a:bodyPr>
          <a:lstStyle/>
          <a:p>
            <a:pPr>
              <a:spcAft>
                <a:spcPts val="600"/>
              </a:spcAft>
            </a:pPr>
            <a:fld id="{3961F0E7-6692-4C0E-86B9-2D14FF3DBC03}" type="datetime1">
              <a:rPr lang="es-ES">
                <a:solidFill>
                  <a:prstClr val="white"/>
                </a:solidFill>
                <a:latin typeface="Calibri"/>
              </a:rPr>
              <a:pPr>
                <a:spcAft>
                  <a:spcPts val="600"/>
                </a:spcAft>
              </a:pPr>
              <a:t>01/06/2022</a:t>
            </a:fld>
            <a:endParaRPr lang="es-ES">
              <a:solidFill>
                <a:prstClr val="white"/>
              </a:solidFill>
              <a:latin typeface="Calibri"/>
            </a:endParaRPr>
          </a:p>
        </p:txBody>
      </p:sp>
      <p:sp>
        <p:nvSpPr>
          <p:cNvPr id="5" name="Marcador de pie de página 4">
            <a:extLst>
              <a:ext uri="{FF2B5EF4-FFF2-40B4-BE49-F238E27FC236}">
                <a16:creationId xmlns:a16="http://schemas.microsoft.com/office/drawing/2014/main" id="{98F03F48-E207-F402-8A0A-94CB6F7B3A46}"/>
              </a:ext>
            </a:extLst>
          </p:cNvPr>
          <p:cNvSpPr>
            <a:spLocks noGrp="1"/>
          </p:cNvSpPr>
          <p:nvPr>
            <p:ph type="ftr" sz="quarter" idx="11"/>
          </p:nvPr>
        </p:nvSpPr>
        <p:spPr>
          <a:xfrm>
            <a:off x="4552950" y="6356351"/>
            <a:ext cx="3086100" cy="365125"/>
          </a:xfrm>
        </p:spPr>
        <p:txBody>
          <a:bodyPr>
            <a:normAutofit/>
          </a:bodyPr>
          <a:lstStyle/>
          <a:p>
            <a:pPr>
              <a:spcAft>
                <a:spcPts val="600"/>
              </a:spcAft>
            </a:pPr>
            <a:r>
              <a:rPr lang="es-ES">
                <a:solidFill>
                  <a:prstClr val="black">
                    <a:tint val="75000"/>
                  </a:prstClr>
                </a:solidFill>
                <a:latin typeface="Calibri"/>
              </a:rPr>
              <a:t>Juan Carlos Muñoz Menna</a:t>
            </a:r>
          </a:p>
        </p:txBody>
      </p:sp>
      <p:sp>
        <p:nvSpPr>
          <p:cNvPr id="6" name="Marcador de número de diapositiva 5">
            <a:extLst>
              <a:ext uri="{FF2B5EF4-FFF2-40B4-BE49-F238E27FC236}">
                <a16:creationId xmlns:a16="http://schemas.microsoft.com/office/drawing/2014/main" id="{E10C3420-BFF5-9E0B-4374-A8D31D9C0671}"/>
              </a:ext>
            </a:extLst>
          </p:cNvPr>
          <p:cNvSpPr>
            <a:spLocks noGrp="1"/>
          </p:cNvSpPr>
          <p:nvPr>
            <p:ph type="sldNum" sz="quarter" idx="12"/>
          </p:nvPr>
        </p:nvSpPr>
        <p:spPr>
          <a:xfrm>
            <a:off x="7981950" y="6356351"/>
            <a:ext cx="2057400" cy="365125"/>
          </a:xfrm>
        </p:spPr>
        <p:txBody>
          <a:bodyPr>
            <a:normAutofit/>
          </a:bodyPr>
          <a:lstStyle/>
          <a:p>
            <a:pPr>
              <a:spcAft>
                <a:spcPts val="600"/>
              </a:spcAft>
            </a:pPr>
            <a:fld id="{B4E2B093-526E-4444-A371-E065ED5ABA98}" type="slidenum">
              <a:rPr lang="es-ES">
                <a:solidFill>
                  <a:prstClr val="black">
                    <a:tint val="75000"/>
                  </a:prstClr>
                </a:solidFill>
                <a:latin typeface="Calibri"/>
              </a:rPr>
              <a:pPr>
                <a:spcAft>
                  <a:spcPts val="600"/>
                </a:spcAft>
              </a:pPr>
              <a:t>27</a:t>
            </a:fld>
            <a:endParaRPr lang="es-ES">
              <a:solidFill>
                <a:prstClr val="black">
                  <a:tint val="75000"/>
                </a:prstClr>
              </a:solidFill>
              <a:latin typeface="Calibri"/>
            </a:endParaRPr>
          </a:p>
        </p:txBody>
      </p:sp>
    </p:spTree>
    <p:extLst>
      <p:ext uri="{BB962C8B-B14F-4D97-AF65-F5344CB8AC3E}">
        <p14:creationId xmlns:p14="http://schemas.microsoft.com/office/powerpoint/2010/main" val="3144770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Calibri"/>
            </a:endParaRPr>
          </a:p>
        </p:txBody>
      </p:sp>
      <p:pic>
        <p:nvPicPr>
          <p:cNvPr id="5" name="Imagen 4">
            <a:extLst>
              <a:ext uri="{FF2B5EF4-FFF2-40B4-BE49-F238E27FC236}">
                <a16:creationId xmlns:a16="http://schemas.microsoft.com/office/drawing/2014/main" id="{16C0B9E6-2F35-8031-3C5E-DAECA7D6F3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20" b="5005"/>
          <a:stretch/>
        </p:blipFill>
        <p:spPr bwMode="auto">
          <a:xfrm>
            <a:off x="1524020" y="1282"/>
            <a:ext cx="9143980" cy="6856718"/>
          </a:xfrm>
          <a:prstGeom prst="rect">
            <a:avLst/>
          </a:prstGeom>
          <a:noFill/>
          <a:extLst>
            <a:ext uri="{53640926-AAD7-44D8-BBD7-CCE9431645EC}">
              <a14:shadowObscured xmlns:a14="http://schemas.microsoft.com/office/drawing/2010/main"/>
            </a:ext>
          </a:extLst>
        </p:spPr>
      </p:pic>
      <p:sp>
        <p:nvSpPr>
          <p:cNvPr id="2" name="Marcador de fecha 1">
            <a:extLst>
              <a:ext uri="{FF2B5EF4-FFF2-40B4-BE49-F238E27FC236}">
                <a16:creationId xmlns:a16="http://schemas.microsoft.com/office/drawing/2014/main" id="{D80C002F-C870-C5D7-D67B-E4DA4F84DE67}"/>
              </a:ext>
            </a:extLst>
          </p:cNvPr>
          <p:cNvSpPr>
            <a:spLocks noGrp="1"/>
          </p:cNvSpPr>
          <p:nvPr>
            <p:ph type="dt" sz="half" idx="10"/>
          </p:nvPr>
        </p:nvSpPr>
        <p:spPr>
          <a:xfrm>
            <a:off x="2152650" y="6356351"/>
            <a:ext cx="2057400" cy="365125"/>
          </a:xfrm>
        </p:spPr>
        <p:txBody>
          <a:bodyPr>
            <a:normAutofit/>
          </a:bodyPr>
          <a:lstStyle/>
          <a:p>
            <a:pPr>
              <a:spcAft>
                <a:spcPts val="600"/>
              </a:spcAft>
            </a:pPr>
            <a:fld id="{2FB1BC5D-157E-4711-9435-2E2A804BA7FA}" type="datetime1">
              <a:rPr lang="es-ES">
                <a:solidFill>
                  <a:srgbClr val="FFFFFF"/>
                </a:solidFill>
                <a:latin typeface="Calibri"/>
              </a:rPr>
              <a:pPr>
                <a:spcAft>
                  <a:spcPts val="600"/>
                </a:spcAft>
              </a:pPr>
              <a:t>01/06/2022</a:t>
            </a:fld>
            <a:endParaRPr lang="es-ES">
              <a:solidFill>
                <a:srgbClr val="FFFFFF"/>
              </a:solidFill>
              <a:latin typeface="Calibri"/>
            </a:endParaRPr>
          </a:p>
        </p:txBody>
      </p:sp>
      <p:sp>
        <p:nvSpPr>
          <p:cNvPr id="3" name="Marcador de pie de página 2">
            <a:extLst>
              <a:ext uri="{FF2B5EF4-FFF2-40B4-BE49-F238E27FC236}">
                <a16:creationId xmlns:a16="http://schemas.microsoft.com/office/drawing/2014/main" id="{B7AFD32D-B372-018E-11A3-94F255B2CCD6}"/>
              </a:ext>
            </a:extLst>
          </p:cNvPr>
          <p:cNvSpPr>
            <a:spLocks noGrp="1"/>
          </p:cNvSpPr>
          <p:nvPr>
            <p:ph type="ftr" sz="quarter" idx="11"/>
          </p:nvPr>
        </p:nvSpPr>
        <p:spPr>
          <a:xfrm>
            <a:off x="4552950" y="6356351"/>
            <a:ext cx="3086100" cy="365125"/>
          </a:xfrm>
        </p:spPr>
        <p:txBody>
          <a:bodyPr>
            <a:normAutofit/>
          </a:bodyPr>
          <a:lstStyle/>
          <a:p>
            <a:pPr>
              <a:spcAft>
                <a:spcPts val="600"/>
              </a:spcAft>
            </a:pPr>
            <a:r>
              <a:rPr lang="es-ES">
                <a:solidFill>
                  <a:srgbClr val="FFFFFF"/>
                </a:solidFill>
                <a:latin typeface="Calibri"/>
              </a:rPr>
              <a:t>Juan Carlos Muñoz Menna</a:t>
            </a:r>
          </a:p>
        </p:txBody>
      </p:sp>
      <p:sp>
        <p:nvSpPr>
          <p:cNvPr id="4" name="Marcador de número de diapositiva 3">
            <a:extLst>
              <a:ext uri="{FF2B5EF4-FFF2-40B4-BE49-F238E27FC236}">
                <a16:creationId xmlns:a16="http://schemas.microsoft.com/office/drawing/2014/main" id="{1D2B4DBE-D237-0FC3-50C1-B4A388B68605}"/>
              </a:ext>
            </a:extLst>
          </p:cNvPr>
          <p:cNvSpPr>
            <a:spLocks noGrp="1"/>
          </p:cNvSpPr>
          <p:nvPr>
            <p:ph type="sldNum" sz="quarter" idx="12"/>
          </p:nvPr>
        </p:nvSpPr>
        <p:spPr>
          <a:xfrm>
            <a:off x="7981950" y="6356351"/>
            <a:ext cx="2057400" cy="365125"/>
          </a:xfrm>
        </p:spPr>
        <p:txBody>
          <a:bodyPr>
            <a:normAutofit/>
          </a:bodyPr>
          <a:lstStyle/>
          <a:p>
            <a:pPr>
              <a:spcAft>
                <a:spcPts val="600"/>
              </a:spcAft>
            </a:pPr>
            <a:fld id="{B4E2B093-526E-4444-A371-E065ED5ABA98}" type="slidenum">
              <a:rPr lang="es-ES">
                <a:solidFill>
                  <a:srgbClr val="FFFFFF"/>
                </a:solidFill>
                <a:latin typeface="Calibri"/>
              </a:rPr>
              <a:pPr>
                <a:spcAft>
                  <a:spcPts val="600"/>
                </a:spcAft>
              </a:pPr>
              <a:t>28</a:t>
            </a:fld>
            <a:endParaRPr lang="es-ES">
              <a:solidFill>
                <a:srgbClr val="FFFFFF"/>
              </a:solidFill>
              <a:latin typeface="Calibri"/>
            </a:endParaRPr>
          </a:p>
        </p:txBody>
      </p:sp>
    </p:spTree>
    <p:extLst>
      <p:ext uri="{BB962C8B-B14F-4D97-AF65-F5344CB8AC3E}">
        <p14:creationId xmlns:p14="http://schemas.microsoft.com/office/powerpoint/2010/main" val="24536069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Calibri"/>
            </a:endParaRPr>
          </a:p>
        </p:txBody>
      </p:sp>
      <p:pic>
        <p:nvPicPr>
          <p:cNvPr id="5" name="Imagen 4">
            <a:extLst>
              <a:ext uri="{FF2B5EF4-FFF2-40B4-BE49-F238E27FC236}">
                <a16:creationId xmlns:a16="http://schemas.microsoft.com/office/drawing/2014/main" id="{E9D57614-14D7-0687-E8DD-9CF95D68A3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425"/>
          <a:stretch/>
        </p:blipFill>
        <p:spPr bwMode="auto">
          <a:xfrm>
            <a:off x="1524020" y="1282"/>
            <a:ext cx="9143980" cy="6856718"/>
          </a:xfrm>
          <a:prstGeom prst="rect">
            <a:avLst/>
          </a:prstGeom>
          <a:noFill/>
          <a:extLst>
            <a:ext uri="{53640926-AAD7-44D8-BBD7-CCE9431645EC}">
              <a14:shadowObscured xmlns:a14="http://schemas.microsoft.com/office/drawing/2010/main"/>
            </a:ext>
          </a:extLst>
        </p:spPr>
      </p:pic>
      <p:sp>
        <p:nvSpPr>
          <p:cNvPr id="2" name="Marcador de fecha 1">
            <a:extLst>
              <a:ext uri="{FF2B5EF4-FFF2-40B4-BE49-F238E27FC236}">
                <a16:creationId xmlns:a16="http://schemas.microsoft.com/office/drawing/2014/main" id="{0D1A1358-BC00-D6DA-EDA1-30BD91157EDF}"/>
              </a:ext>
            </a:extLst>
          </p:cNvPr>
          <p:cNvSpPr>
            <a:spLocks noGrp="1"/>
          </p:cNvSpPr>
          <p:nvPr>
            <p:ph type="dt" sz="half" idx="10"/>
          </p:nvPr>
        </p:nvSpPr>
        <p:spPr>
          <a:xfrm>
            <a:off x="2152650" y="6356351"/>
            <a:ext cx="2057400" cy="365125"/>
          </a:xfrm>
        </p:spPr>
        <p:txBody>
          <a:bodyPr>
            <a:normAutofit/>
          </a:bodyPr>
          <a:lstStyle/>
          <a:p>
            <a:pPr>
              <a:spcAft>
                <a:spcPts val="600"/>
              </a:spcAft>
            </a:pPr>
            <a:fld id="{2FB1BC5D-157E-4711-9435-2E2A804BA7FA}" type="datetime1">
              <a:rPr lang="es-ES">
                <a:solidFill>
                  <a:srgbClr val="FFFFFF"/>
                </a:solidFill>
                <a:latin typeface="Calibri"/>
              </a:rPr>
              <a:pPr>
                <a:spcAft>
                  <a:spcPts val="600"/>
                </a:spcAft>
              </a:pPr>
              <a:t>01/06/2022</a:t>
            </a:fld>
            <a:endParaRPr lang="es-ES">
              <a:solidFill>
                <a:srgbClr val="FFFFFF"/>
              </a:solidFill>
              <a:latin typeface="Calibri"/>
            </a:endParaRPr>
          </a:p>
        </p:txBody>
      </p:sp>
      <p:sp>
        <p:nvSpPr>
          <p:cNvPr id="3" name="Marcador de pie de página 2">
            <a:extLst>
              <a:ext uri="{FF2B5EF4-FFF2-40B4-BE49-F238E27FC236}">
                <a16:creationId xmlns:a16="http://schemas.microsoft.com/office/drawing/2014/main" id="{A3BF25E9-0E3B-2782-29BB-E0B21603672C}"/>
              </a:ext>
            </a:extLst>
          </p:cNvPr>
          <p:cNvSpPr>
            <a:spLocks noGrp="1"/>
          </p:cNvSpPr>
          <p:nvPr>
            <p:ph type="ftr" sz="quarter" idx="11"/>
          </p:nvPr>
        </p:nvSpPr>
        <p:spPr>
          <a:xfrm>
            <a:off x="4552950" y="6356351"/>
            <a:ext cx="3086100" cy="365125"/>
          </a:xfrm>
        </p:spPr>
        <p:txBody>
          <a:bodyPr>
            <a:normAutofit/>
          </a:bodyPr>
          <a:lstStyle/>
          <a:p>
            <a:pPr>
              <a:spcAft>
                <a:spcPts val="600"/>
              </a:spcAft>
            </a:pPr>
            <a:r>
              <a:rPr lang="es-ES">
                <a:solidFill>
                  <a:srgbClr val="FFFFFF"/>
                </a:solidFill>
                <a:latin typeface="Calibri"/>
              </a:rPr>
              <a:t>Juan Carlos Muñoz Menna</a:t>
            </a:r>
          </a:p>
        </p:txBody>
      </p:sp>
      <p:sp>
        <p:nvSpPr>
          <p:cNvPr id="4" name="Marcador de número de diapositiva 3">
            <a:extLst>
              <a:ext uri="{FF2B5EF4-FFF2-40B4-BE49-F238E27FC236}">
                <a16:creationId xmlns:a16="http://schemas.microsoft.com/office/drawing/2014/main" id="{1B73A2B8-1637-DE65-4C8A-E44E00351DF8}"/>
              </a:ext>
            </a:extLst>
          </p:cNvPr>
          <p:cNvSpPr>
            <a:spLocks noGrp="1"/>
          </p:cNvSpPr>
          <p:nvPr>
            <p:ph type="sldNum" sz="quarter" idx="12"/>
          </p:nvPr>
        </p:nvSpPr>
        <p:spPr>
          <a:xfrm>
            <a:off x="7981950" y="6356351"/>
            <a:ext cx="2057400" cy="365125"/>
          </a:xfrm>
        </p:spPr>
        <p:txBody>
          <a:bodyPr>
            <a:normAutofit/>
          </a:bodyPr>
          <a:lstStyle/>
          <a:p>
            <a:pPr>
              <a:spcAft>
                <a:spcPts val="600"/>
              </a:spcAft>
            </a:pPr>
            <a:fld id="{B4E2B093-526E-4444-A371-E065ED5ABA98}" type="slidenum">
              <a:rPr lang="es-ES">
                <a:solidFill>
                  <a:srgbClr val="FFFFFF"/>
                </a:solidFill>
                <a:latin typeface="Calibri"/>
              </a:rPr>
              <a:pPr>
                <a:spcAft>
                  <a:spcPts val="600"/>
                </a:spcAft>
              </a:pPr>
              <a:t>29</a:t>
            </a:fld>
            <a:endParaRPr lang="es-ES">
              <a:solidFill>
                <a:srgbClr val="FFFFFF"/>
              </a:solidFill>
              <a:latin typeface="Calibri"/>
            </a:endParaRPr>
          </a:p>
        </p:txBody>
      </p:sp>
    </p:spTree>
    <p:extLst>
      <p:ext uri="{BB962C8B-B14F-4D97-AF65-F5344CB8AC3E}">
        <p14:creationId xmlns:p14="http://schemas.microsoft.com/office/powerpoint/2010/main" val="62329886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defTabSz="685800"/>
            <a:fld id="{A3BDE215-A333-4A9D-98D1-248AC7EAECBD}" type="datetime1">
              <a:rPr lang="es-PY">
                <a:solidFill>
                  <a:srgbClr val="04617B">
                    <a:shade val="90000"/>
                  </a:srgbClr>
                </a:solidFill>
                <a:latin typeface="Calibri"/>
              </a:rPr>
              <a:pPr defTabSz="685800"/>
              <a:t>1/6/2022</a:t>
            </a:fld>
            <a:endParaRPr lang="es-ES">
              <a:solidFill>
                <a:srgbClr val="04617B">
                  <a:shade val="90000"/>
                </a:srgbClr>
              </a:solidFill>
              <a:latin typeface="Calibri"/>
            </a:endParaRPr>
          </a:p>
        </p:txBody>
      </p:sp>
      <p:sp>
        <p:nvSpPr>
          <p:cNvPr id="2" name="Marcador de pie de página 1"/>
          <p:cNvSpPr>
            <a:spLocks noGrp="1"/>
          </p:cNvSpPr>
          <p:nvPr>
            <p:ph type="ftr" sz="quarter" idx="11"/>
          </p:nvPr>
        </p:nvSpPr>
        <p:spPr/>
        <p:txBody>
          <a:bodyPr/>
          <a:lstStyle/>
          <a:p>
            <a:pPr defTabSz="685800"/>
            <a:r>
              <a:rPr lang="es-ES">
                <a:solidFill>
                  <a:srgbClr val="04617B">
                    <a:shade val="90000"/>
                  </a:srgbClr>
                </a:solidFill>
                <a:latin typeface="Calibri"/>
              </a:rPr>
              <a:t>Juan Carlos Muñoz Menna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453336"/>
          </a:xfrm>
          <a:prstGeom prst="rect">
            <a:avLst/>
          </a:prstGeom>
        </p:spPr>
      </p:pic>
    </p:spTree>
    <p:extLst>
      <p:ext uri="{BB962C8B-B14F-4D97-AF65-F5344CB8AC3E}">
        <p14:creationId xmlns:p14="http://schemas.microsoft.com/office/powerpoint/2010/main" val="2725063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42"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07551" y="4633546"/>
            <a:ext cx="8579094"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7" name="Título 6">
            <a:extLst>
              <a:ext uri="{FF2B5EF4-FFF2-40B4-BE49-F238E27FC236}">
                <a16:creationId xmlns:a16="http://schemas.microsoft.com/office/drawing/2014/main" id="{D24F9185-9898-B136-7518-B6E7626196E1}"/>
              </a:ext>
            </a:extLst>
          </p:cNvPr>
          <p:cNvSpPr>
            <a:spLocks noGrp="1"/>
          </p:cNvSpPr>
          <p:nvPr>
            <p:ph type="title"/>
          </p:nvPr>
        </p:nvSpPr>
        <p:spPr>
          <a:xfrm>
            <a:off x="1918555" y="4756639"/>
            <a:ext cx="8354891" cy="930447"/>
          </a:xfrm>
        </p:spPr>
        <p:txBody>
          <a:bodyPr vert="horz" lIns="91440" tIns="45720" rIns="91440" bIns="45720" rtlCol="0" anchor="b">
            <a:normAutofit/>
          </a:bodyPr>
          <a:lstStyle/>
          <a:p>
            <a:pPr>
              <a:lnSpc>
                <a:spcPct val="90000"/>
              </a:lnSpc>
            </a:pPr>
            <a:r>
              <a:rPr lang="en-US" sz="4700">
                <a:solidFill>
                  <a:schemeClr val="bg1"/>
                </a:solidFill>
              </a:rPr>
              <a:t>Bajante extrema Rio Alto Parana</a:t>
            </a:r>
          </a:p>
        </p:txBody>
      </p:sp>
      <p:sp>
        <p:nvSpPr>
          <p:cNvPr id="8" name="Marcador de contenido 7">
            <a:extLst>
              <a:ext uri="{FF2B5EF4-FFF2-40B4-BE49-F238E27FC236}">
                <a16:creationId xmlns:a16="http://schemas.microsoft.com/office/drawing/2014/main" id="{EC5D3BE7-6C72-74E0-6693-7685FAF8B2B1}"/>
              </a:ext>
            </a:extLst>
          </p:cNvPr>
          <p:cNvSpPr>
            <a:spLocks noGrp="1"/>
          </p:cNvSpPr>
          <p:nvPr>
            <p:ph idx="1"/>
          </p:nvPr>
        </p:nvSpPr>
        <p:spPr>
          <a:xfrm>
            <a:off x="2667000" y="5815699"/>
            <a:ext cx="6858000" cy="420001"/>
          </a:xfrm>
        </p:spPr>
        <p:txBody>
          <a:bodyPr vert="horz" lIns="91440" tIns="45720" rIns="91440" bIns="45720" rtlCol="0">
            <a:normAutofit/>
          </a:bodyPr>
          <a:lstStyle/>
          <a:p>
            <a:pPr marL="0" indent="0" algn="ctr">
              <a:lnSpc>
                <a:spcPct val="90000"/>
              </a:lnSpc>
              <a:spcBef>
                <a:spcPts val="1000"/>
              </a:spcBef>
              <a:buNone/>
            </a:pPr>
            <a:r>
              <a:rPr lang="en-US" sz="1700">
                <a:solidFill>
                  <a:srgbClr val="75A3D8"/>
                </a:solidFill>
              </a:rPr>
              <a:t>AÑOS 2020 y 2021</a:t>
            </a:r>
          </a:p>
        </p:txBody>
      </p:sp>
      <p:pic>
        <p:nvPicPr>
          <p:cNvPr id="65538" name="Picture 2">
            <a:extLst>
              <a:ext uri="{FF2B5EF4-FFF2-40B4-BE49-F238E27FC236}">
                <a16:creationId xmlns:a16="http://schemas.microsoft.com/office/drawing/2014/main" id="{8875D57C-05D9-017A-59D8-BDB6B3C857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40" b="2054"/>
          <a:stretch/>
        </p:blipFill>
        <p:spPr bwMode="auto">
          <a:xfrm>
            <a:off x="1916680" y="307732"/>
            <a:ext cx="8317317"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Marcador de fecha 1">
            <a:extLst>
              <a:ext uri="{FF2B5EF4-FFF2-40B4-BE49-F238E27FC236}">
                <a16:creationId xmlns:a16="http://schemas.microsoft.com/office/drawing/2014/main" id="{038474AF-9E38-8BF0-7CF2-91B34C86E628}"/>
              </a:ext>
            </a:extLst>
          </p:cNvPr>
          <p:cNvSpPr>
            <a:spLocks noGrp="1"/>
          </p:cNvSpPr>
          <p:nvPr>
            <p:ph type="dt" sz="half" idx="10"/>
          </p:nvPr>
        </p:nvSpPr>
        <p:spPr>
          <a:xfrm>
            <a:off x="2152650" y="6522430"/>
            <a:ext cx="2057400" cy="347472"/>
          </a:xfrm>
        </p:spPr>
        <p:txBody>
          <a:bodyPr vert="horz" lIns="91440" tIns="45720" rIns="91440" bIns="45720" rtlCol="0" anchor="ctr">
            <a:normAutofit/>
          </a:bodyPr>
          <a:lstStyle/>
          <a:p>
            <a:pPr>
              <a:spcAft>
                <a:spcPts val="600"/>
              </a:spcAft>
              <a:defRPr/>
            </a:pPr>
            <a:fld id="{2FB1BC5D-157E-4711-9435-2E2A804BA7FA}" type="datetime1">
              <a:rPr lang="en-US" sz="1000">
                <a:solidFill>
                  <a:srgbClr val="898989"/>
                </a:solidFill>
                <a:latin typeface="Calibri"/>
              </a:rPr>
              <a:pPr>
                <a:spcAft>
                  <a:spcPts val="600"/>
                </a:spcAft>
                <a:defRPr/>
              </a:pPr>
              <a:t>6/1/2022</a:t>
            </a:fld>
            <a:endParaRPr lang="en-US" sz="1000">
              <a:solidFill>
                <a:srgbClr val="898989"/>
              </a:solidFill>
              <a:latin typeface="Calibri"/>
            </a:endParaRPr>
          </a:p>
        </p:txBody>
      </p:sp>
      <p:sp>
        <p:nvSpPr>
          <p:cNvPr id="3" name="Marcador de pie de página 2">
            <a:extLst>
              <a:ext uri="{FF2B5EF4-FFF2-40B4-BE49-F238E27FC236}">
                <a16:creationId xmlns:a16="http://schemas.microsoft.com/office/drawing/2014/main" id="{78DD9C38-36F9-6E01-801A-9B8ED6080C6E}"/>
              </a:ext>
            </a:extLst>
          </p:cNvPr>
          <p:cNvSpPr>
            <a:spLocks noGrp="1"/>
          </p:cNvSpPr>
          <p:nvPr>
            <p:ph type="ftr" sz="quarter" idx="11"/>
          </p:nvPr>
        </p:nvSpPr>
        <p:spPr>
          <a:xfrm>
            <a:off x="4552950" y="6522430"/>
            <a:ext cx="3086100" cy="347472"/>
          </a:xfrm>
        </p:spPr>
        <p:txBody>
          <a:bodyPr vert="horz" lIns="91440" tIns="45720" rIns="91440" bIns="45720" rtlCol="0" anchor="ctr">
            <a:normAutofit/>
          </a:bodyPr>
          <a:lstStyle/>
          <a:p>
            <a:pPr>
              <a:spcAft>
                <a:spcPts val="600"/>
              </a:spcAft>
              <a:defRPr/>
            </a:pPr>
            <a:r>
              <a:rPr lang="en-US" sz="1000">
                <a:solidFill>
                  <a:srgbClr val="898989"/>
                </a:solidFill>
                <a:latin typeface="Calibri"/>
              </a:rPr>
              <a:t>Juan Carlos Muñoz Menna</a:t>
            </a:r>
          </a:p>
        </p:txBody>
      </p:sp>
      <p:sp>
        <p:nvSpPr>
          <p:cNvPr id="4" name="Marcador de número de diapositiva 3">
            <a:extLst>
              <a:ext uri="{FF2B5EF4-FFF2-40B4-BE49-F238E27FC236}">
                <a16:creationId xmlns:a16="http://schemas.microsoft.com/office/drawing/2014/main" id="{8D6F8C78-2B2E-92D1-4B62-CAD604899DE7}"/>
              </a:ext>
            </a:extLst>
          </p:cNvPr>
          <p:cNvSpPr>
            <a:spLocks noGrp="1"/>
          </p:cNvSpPr>
          <p:nvPr>
            <p:ph type="sldNum" sz="quarter" idx="12"/>
          </p:nvPr>
        </p:nvSpPr>
        <p:spPr>
          <a:xfrm>
            <a:off x="7981950" y="6522430"/>
            <a:ext cx="2057400" cy="347472"/>
          </a:xfrm>
        </p:spPr>
        <p:txBody>
          <a:bodyPr vert="horz" lIns="91440" tIns="45720" rIns="91440" bIns="45720" rtlCol="0" anchor="ctr">
            <a:normAutofit/>
          </a:bodyPr>
          <a:lstStyle/>
          <a:p>
            <a:pPr>
              <a:spcAft>
                <a:spcPts val="600"/>
              </a:spcAft>
              <a:defRPr/>
            </a:pPr>
            <a:fld id="{B4E2B093-526E-4444-A371-E065ED5ABA98}" type="slidenum">
              <a:rPr lang="en-US" sz="1000">
                <a:solidFill>
                  <a:srgbClr val="898989"/>
                </a:solidFill>
                <a:latin typeface="Calibri"/>
              </a:rPr>
              <a:pPr>
                <a:spcAft>
                  <a:spcPts val="600"/>
                </a:spcAft>
                <a:defRPr/>
              </a:pPr>
              <a:t>30</a:t>
            </a:fld>
            <a:endParaRPr lang="en-US" sz="1000">
              <a:solidFill>
                <a:srgbClr val="898989"/>
              </a:solidFill>
              <a:latin typeface="Calibri"/>
            </a:endParaRPr>
          </a:p>
        </p:txBody>
      </p:sp>
    </p:spTree>
    <p:extLst>
      <p:ext uri="{BB962C8B-B14F-4D97-AF65-F5344CB8AC3E}">
        <p14:creationId xmlns:p14="http://schemas.microsoft.com/office/powerpoint/2010/main" val="17878631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68597"/>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ítulo 4">
            <a:extLst>
              <a:ext uri="{FF2B5EF4-FFF2-40B4-BE49-F238E27FC236}">
                <a16:creationId xmlns:a16="http://schemas.microsoft.com/office/drawing/2014/main" id="{03644887-0D23-F939-A41C-4F3A7AF32B09}"/>
              </a:ext>
            </a:extLst>
          </p:cNvPr>
          <p:cNvSpPr>
            <a:spLocks noGrp="1"/>
          </p:cNvSpPr>
          <p:nvPr>
            <p:ph type="title"/>
          </p:nvPr>
        </p:nvSpPr>
        <p:spPr>
          <a:xfrm>
            <a:off x="1918555" y="489440"/>
            <a:ext cx="8354891" cy="1427393"/>
          </a:xfrm>
        </p:spPr>
        <p:txBody>
          <a:bodyPr vert="horz" lIns="91440" tIns="45720" rIns="91440" bIns="45720" rtlCol="0" anchor="b">
            <a:normAutofit/>
          </a:bodyPr>
          <a:lstStyle/>
          <a:p>
            <a:pPr>
              <a:lnSpc>
                <a:spcPct val="90000"/>
              </a:lnSpc>
            </a:pPr>
            <a:r>
              <a:rPr lang="en-US" sz="4700" dirty="0">
                <a:solidFill>
                  <a:schemeClr val="bg1"/>
                </a:solidFill>
              </a:rPr>
              <a:t>Crisis de </a:t>
            </a:r>
            <a:r>
              <a:rPr lang="en-US" sz="4700" dirty="0" err="1">
                <a:solidFill>
                  <a:schemeClr val="bg1"/>
                </a:solidFill>
              </a:rPr>
              <a:t>navegabilidad</a:t>
            </a:r>
            <a:r>
              <a:rPr lang="en-US" sz="4700" dirty="0">
                <a:solidFill>
                  <a:schemeClr val="bg1"/>
                </a:solidFill>
              </a:rPr>
              <a:t> </a:t>
            </a:r>
            <a:r>
              <a:rPr lang="en-US" sz="4700" dirty="0" err="1">
                <a:solidFill>
                  <a:schemeClr val="bg1"/>
                </a:solidFill>
              </a:rPr>
              <a:t>en</a:t>
            </a:r>
            <a:r>
              <a:rPr lang="en-US" sz="4700" dirty="0">
                <a:solidFill>
                  <a:schemeClr val="bg1"/>
                </a:solidFill>
              </a:rPr>
              <a:t> </a:t>
            </a:r>
            <a:r>
              <a:rPr lang="en-US" sz="4700" dirty="0" err="1">
                <a:solidFill>
                  <a:schemeClr val="bg1"/>
                </a:solidFill>
              </a:rPr>
              <a:t>el</a:t>
            </a:r>
            <a:r>
              <a:rPr lang="en-US" sz="4700" dirty="0">
                <a:solidFill>
                  <a:schemeClr val="bg1"/>
                </a:solidFill>
              </a:rPr>
              <a:t> Alto Parana 2020 y 2021</a:t>
            </a:r>
          </a:p>
        </p:txBody>
      </p:sp>
      <p:cxnSp>
        <p:nvCxnSpPr>
          <p:cNvPr id="20" name="Straight Connector 1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155F4314-6F5E-009E-BC1E-877B1C7F18FB}"/>
              </a:ext>
            </a:extLst>
          </p:cNvPr>
          <p:cNvPicPr>
            <a:picLocks noChangeAspect="1"/>
          </p:cNvPicPr>
          <p:nvPr/>
        </p:nvPicPr>
        <p:blipFill>
          <a:blip r:embed="rId2"/>
          <a:stretch>
            <a:fillRect/>
          </a:stretch>
        </p:blipFill>
        <p:spPr>
          <a:xfrm>
            <a:off x="1918554" y="2421946"/>
            <a:ext cx="8263830" cy="3997637"/>
          </a:xfrm>
          <a:prstGeom prst="rect">
            <a:avLst/>
          </a:prstGeom>
        </p:spPr>
      </p:pic>
      <p:sp>
        <p:nvSpPr>
          <p:cNvPr id="2" name="Marcador de fecha 1">
            <a:extLst>
              <a:ext uri="{FF2B5EF4-FFF2-40B4-BE49-F238E27FC236}">
                <a16:creationId xmlns:a16="http://schemas.microsoft.com/office/drawing/2014/main" id="{B3E445ED-F80A-649A-F429-D05653DF83B3}"/>
              </a:ext>
            </a:extLst>
          </p:cNvPr>
          <p:cNvSpPr>
            <a:spLocks noGrp="1"/>
          </p:cNvSpPr>
          <p:nvPr>
            <p:ph type="dt" sz="half" idx="10"/>
          </p:nvPr>
        </p:nvSpPr>
        <p:spPr>
          <a:xfrm>
            <a:off x="2152650" y="6522430"/>
            <a:ext cx="2057400" cy="347472"/>
          </a:xfrm>
        </p:spPr>
        <p:txBody>
          <a:bodyPr vert="horz" lIns="91440" tIns="45720" rIns="91440" bIns="45720" rtlCol="0" anchor="ctr">
            <a:normAutofit/>
          </a:bodyPr>
          <a:lstStyle/>
          <a:p>
            <a:pPr>
              <a:spcAft>
                <a:spcPts val="600"/>
              </a:spcAft>
            </a:pPr>
            <a:fld id="{2FB1BC5D-157E-4711-9435-2E2A804BA7FA}" type="datetime1">
              <a:rPr lang="en-US" sz="1000">
                <a:solidFill>
                  <a:srgbClr val="898989"/>
                </a:solidFill>
                <a:latin typeface="Calibri"/>
              </a:rPr>
              <a:pPr>
                <a:spcAft>
                  <a:spcPts val="600"/>
                </a:spcAft>
              </a:pPr>
              <a:t>6/1/2022</a:t>
            </a:fld>
            <a:endParaRPr lang="en-US" sz="1000">
              <a:solidFill>
                <a:srgbClr val="898989"/>
              </a:solidFill>
              <a:latin typeface="Calibri"/>
            </a:endParaRPr>
          </a:p>
        </p:txBody>
      </p:sp>
      <p:sp>
        <p:nvSpPr>
          <p:cNvPr id="3" name="Marcador de pie de página 2">
            <a:extLst>
              <a:ext uri="{FF2B5EF4-FFF2-40B4-BE49-F238E27FC236}">
                <a16:creationId xmlns:a16="http://schemas.microsoft.com/office/drawing/2014/main" id="{1068B062-B504-0D69-028B-8B2C51367D6E}"/>
              </a:ext>
            </a:extLst>
          </p:cNvPr>
          <p:cNvSpPr>
            <a:spLocks noGrp="1"/>
          </p:cNvSpPr>
          <p:nvPr>
            <p:ph type="ftr" sz="quarter" idx="11"/>
          </p:nvPr>
        </p:nvSpPr>
        <p:spPr>
          <a:xfrm>
            <a:off x="4552950" y="6522430"/>
            <a:ext cx="3086100" cy="347472"/>
          </a:xfrm>
        </p:spPr>
        <p:txBody>
          <a:bodyPr vert="horz" lIns="91440" tIns="45720" rIns="91440" bIns="45720" rtlCol="0" anchor="ctr">
            <a:normAutofit/>
          </a:bodyPr>
          <a:lstStyle/>
          <a:p>
            <a:pPr>
              <a:spcAft>
                <a:spcPts val="600"/>
              </a:spcAft>
            </a:pPr>
            <a:r>
              <a:rPr lang="en-US" sz="1000">
                <a:solidFill>
                  <a:srgbClr val="898989"/>
                </a:solidFill>
                <a:latin typeface="Calibri"/>
              </a:rPr>
              <a:t>Juan Carlos Muñoz Menna</a:t>
            </a:r>
          </a:p>
        </p:txBody>
      </p:sp>
      <p:sp>
        <p:nvSpPr>
          <p:cNvPr id="4" name="Marcador de número de diapositiva 3">
            <a:extLst>
              <a:ext uri="{FF2B5EF4-FFF2-40B4-BE49-F238E27FC236}">
                <a16:creationId xmlns:a16="http://schemas.microsoft.com/office/drawing/2014/main" id="{FDC03879-DE87-B605-4494-A7A90E404CDA}"/>
              </a:ext>
            </a:extLst>
          </p:cNvPr>
          <p:cNvSpPr>
            <a:spLocks noGrp="1"/>
          </p:cNvSpPr>
          <p:nvPr>
            <p:ph type="sldNum" sz="quarter" idx="12"/>
          </p:nvPr>
        </p:nvSpPr>
        <p:spPr>
          <a:xfrm>
            <a:off x="7981950" y="6522430"/>
            <a:ext cx="2057400" cy="347472"/>
          </a:xfrm>
        </p:spPr>
        <p:txBody>
          <a:bodyPr vert="horz" lIns="91440" tIns="45720" rIns="91440" bIns="45720" rtlCol="0" anchor="ctr">
            <a:normAutofit/>
          </a:bodyPr>
          <a:lstStyle/>
          <a:p>
            <a:pPr>
              <a:spcAft>
                <a:spcPts val="600"/>
              </a:spcAft>
            </a:pPr>
            <a:fld id="{B4E2B093-526E-4444-A371-E065ED5ABA98}" type="slidenum">
              <a:rPr lang="en-US" sz="1000">
                <a:solidFill>
                  <a:srgbClr val="898989"/>
                </a:solidFill>
                <a:latin typeface="Calibri"/>
              </a:rPr>
              <a:pPr>
                <a:spcAft>
                  <a:spcPts val="600"/>
                </a:spcAft>
              </a:pPr>
              <a:t>31</a:t>
            </a:fld>
            <a:endParaRPr lang="en-US" sz="1000">
              <a:solidFill>
                <a:srgbClr val="898989"/>
              </a:solidFill>
              <a:latin typeface="Calibri"/>
            </a:endParaRPr>
          </a:p>
        </p:txBody>
      </p:sp>
      <p:sp>
        <p:nvSpPr>
          <p:cNvPr id="6" name="AutoShape 2">
            <a:extLst>
              <a:ext uri="{FF2B5EF4-FFF2-40B4-BE49-F238E27FC236}">
                <a16:creationId xmlns:a16="http://schemas.microsoft.com/office/drawing/2014/main" id="{A30313BB-E263-DEC3-8FFE-C44E678B50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solidFill>
                <a:prstClr val="black"/>
              </a:solidFill>
              <a:latin typeface="Calibri"/>
            </a:endParaRPr>
          </a:p>
        </p:txBody>
      </p:sp>
      <p:sp>
        <p:nvSpPr>
          <p:cNvPr id="7" name="AutoShape 4">
            <a:extLst>
              <a:ext uri="{FF2B5EF4-FFF2-40B4-BE49-F238E27FC236}">
                <a16:creationId xmlns:a16="http://schemas.microsoft.com/office/drawing/2014/main" id="{FB272286-EFCA-CF87-590D-7E3C8773500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solidFill>
                <a:prstClr val="black"/>
              </a:solidFill>
              <a:latin typeface="Calibri"/>
            </a:endParaRPr>
          </a:p>
        </p:txBody>
      </p:sp>
    </p:spTree>
    <p:extLst>
      <p:ext uri="{BB962C8B-B14F-4D97-AF65-F5344CB8AC3E}">
        <p14:creationId xmlns:p14="http://schemas.microsoft.com/office/powerpoint/2010/main" val="17542925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68597"/>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ítulo 4">
            <a:extLst>
              <a:ext uri="{FF2B5EF4-FFF2-40B4-BE49-F238E27FC236}">
                <a16:creationId xmlns:a16="http://schemas.microsoft.com/office/drawing/2014/main" id="{BD886CF8-EE76-B87E-0965-3FA822ACF8C7}"/>
              </a:ext>
            </a:extLst>
          </p:cNvPr>
          <p:cNvSpPr>
            <a:spLocks noGrp="1"/>
          </p:cNvSpPr>
          <p:nvPr>
            <p:ph type="title"/>
          </p:nvPr>
        </p:nvSpPr>
        <p:spPr>
          <a:xfrm>
            <a:off x="1918555" y="489440"/>
            <a:ext cx="8354891" cy="930447"/>
          </a:xfrm>
        </p:spPr>
        <p:txBody>
          <a:bodyPr vert="horz" lIns="91440" tIns="45720" rIns="91440" bIns="45720" rtlCol="0" anchor="b">
            <a:normAutofit/>
          </a:bodyPr>
          <a:lstStyle/>
          <a:p>
            <a:pPr>
              <a:lnSpc>
                <a:spcPct val="90000"/>
              </a:lnSpc>
            </a:pPr>
            <a:r>
              <a:rPr lang="en-US" sz="2900" dirty="0" err="1">
                <a:solidFill>
                  <a:schemeClr val="bg1"/>
                </a:solidFill>
              </a:rPr>
              <a:t>Impacto</a:t>
            </a:r>
            <a:r>
              <a:rPr lang="en-US" sz="2900" dirty="0">
                <a:solidFill>
                  <a:schemeClr val="bg1"/>
                </a:solidFill>
              </a:rPr>
              <a:t> </a:t>
            </a:r>
            <a:r>
              <a:rPr lang="en-US" sz="2900" dirty="0" err="1">
                <a:solidFill>
                  <a:schemeClr val="bg1"/>
                </a:solidFill>
              </a:rPr>
              <a:t>directo</a:t>
            </a:r>
            <a:r>
              <a:rPr lang="en-US" sz="2900" dirty="0">
                <a:solidFill>
                  <a:schemeClr val="bg1"/>
                </a:solidFill>
              </a:rPr>
              <a:t> </a:t>
            </a:r>
            <a:r>
              <a:rPr lang="en-US" sz="2900" dirty="0" err="1">
                <a:solidFill>
                  <a:schemeClr val="bg1"/>
                </a:solidFill>
              </a:rPr>
              <a:t>en</a:t>
            </a:r>
            <a:r>
              <a:rPr lang="en-US" sz="2900" dirty="0">
                <a:solidFill>
                  <a:schemeClr val="bg1"/>
                </a:solidFill>
              </a:rPr>
              <a:t> </a:t>
            </a:r>
            <a:r>
              <a:rPr lang="en-US" sz="2900" dirty="0" err="1">
                <a:solidFill>
                  <a:schemeClr val="bg1"/>
                </a:solidFill>
              </a:rPr>
              <a:t>los</a:t>
            </a:r>
            <a:r>
              <a:rPr lang="en-US" sz="2900" dirty="0">
                <a:solidFill>
                  <a:schemeClr val="bg1"/>
                </a:solidFill>
              </a:rPr>
              <a:t> </a:t>
            </a:r>
            <a:r>
              <a:rPr lang="en-US" sz="2900" dirty="0" err="1">
                <a:solidFill>
                  <a:schemeClr val="bg1"/>
                </a:solidFill>
              </a:rPr>
              <a:t>volúmenes</a:t>
            </a:r>
            <a:r>
              <a:rPr lang="en-US" sz="2900" dirty="0">
                <a:solidFill>
                  <a:schemeClr val="bg1"/>
                </a:solidFill>
              </a:rPr>
              <a:t> </a:t>
            </a:r>
            <a:r>
              <a:rPr lang="en-US" sz="2900" dirty="0" err="1">
                <a:solidFill>
                  <a:schemeClr val="bg1"/>
                </a:solidFill>
              </a:rPr>
              <a:t>transportados</a:t>
            </a:r>
            <a:r>
              <a:rPr lang="en-US" sz="2900" dirty="0">
                <a:solidFill>
                  <a:schemeClr val="bg1"/>
                </a:solidFill>
              </a:rPr>
              <a:t> </a:t>
            </a:r>
            <a:r>
              <a:rPr lang="en-US" sz="2900" dirty="0" err="1">
                <a:solidFill>
                  <a:schemeClr val="bg1"/>
                </a:solidFill>
              </a:rPr>
              <a:t>en</a:t>
            </a:r>
            <a:r>
              <a:rPr lang="en-US" sz="2900" dirty="0">
                <a:solidFill>
                  <a:schemeClr val="bg1"/>
                </a:solidFill>
              </a:rPr>
              <a:t> Alto Parana</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Marcador de fecha 1">
            <a:extLst>
              <a:ext uri="{FF2B5EF4-FFF2-40B4-BE49-F238E27FC236}">
                <a16:creationId xmlns:a16="http://schemas.microsoft.com/office/drawing/2014/main" id="{58B87A7F-4904-72DA-D5F2-6D0B173B526F}"/>
              </a:ext>
            </a:extLst>
          </p:cNvPr>
          <p:cNvSpPr>
            <a:spLocks noGrp="1"/>
          </p:cNvSpPr>
          <p:nvPr>
            <p:ph type="dt" sz="half" idx="10"/>
          </p:nvPr>
        </p:nvSpPr>
        <p:spPr>
          <a:xfrm>
            <a:off x="2152650" y="6522430"/>
            <a:ext cx="2057400" cy="347472"/>
          </a:xfrm>
        </p:spPr>
        <p:txBody>
          <a:bodyPr vert="horz" lIns="91440" tIns="45720" rIns="91440" bIns="45720" rtlCol="0" anchor="ctr">
            <a:normAutofit/>
          </a:bodyPr>
          <a:lstStyle/>
          <a:p>
            <a:pPr>
              <a:spcAft>
                <a:spcPts val="600"/>
              </a:spcAft>
            </a:pPr>
            <a:fld id="{2FB1BC5D-157E-4711-9435-2E2A804BA7FA}" type="datetime1">
              <a:rPr lang="en-US" sz="1000">
                <a:solidFill>
                  <a:srgbClr val="898989"/>
                </a:solidFill>
                <a:latin typeface="Calibri"/>
              </a:rPr>
              <a:pPr>
                <a:spcAft>
                  <a:spcPts val="600"/>
                </a:spcAft>
              </a:pPr>
              <a:t>6/1/2022</a:t>
            </a:fld>
            <a:endParaRPr lang="en-US" sz="1000">
              <a:solidFill>
                <a:srgbClr val="898989"/>
              </a:solidFill>
              <a:latin typeface="Calibri"/>
            </a:endParaRPr>
          </a:p>
        </p:txBody>
      </p:sp>
      <p:sp>
        <p:nvSpPr>
          <p:cNvPr id="3" name="Marcador de pie de página 2">
            <a:extLst>
              <a:ext uri="{FF2B5EF4-FFF2-40B4-BE49-F238E27FC236}">
                <a16:creationId xmlns:a16="http://schemas.microsoft.com/office/drawing/2014/main" id="{B241A498-B03C-F21E-4DFA-7FC93089E05E}"/>
              </a:ext>
            </a:extLst>
          </p:cNvPr>
          <p:cNvSpPr>
            <a:spLocks noGrp="1"/>
          </p:cNvSpPr>
          <p:nvPr>
            <p:ph type="ftr" sz="quarter" idx="11"/>
          </p:nvPr>
        </p:nvSpPr>
        <p:spPr>
          <a:xfrm>
            <a:off x="4552950" y="6522430"/>
            <a:ext cx="3086100" cy="347472"/>
          </a:xfrm>
        </p:spPr>
        <p:txBody>
          <a:bodyPr vert="horz" lIns="91440" tIns="45720" rIns="91440" bIns="45720" rtlCol="0" anchor="ctr">
            <a:normAutofit/>
          </a:bodyPr>
          <a:lstStyle/>
          <a:p>
            <a:pPr>
              <a:spcAft>
                <a:spcPts val="600"/>
              </a:spcAft>
            </a:pPr>
            <a:r>
              <a:rPr lang="en-US" sz="1000">
                <a:solidFill>
                  <a:srgbClr val="898989"/>
                </a:solidFill>
                <a:latin typeface="Calibri"/>
              </a:rPr>
              <a:t>Juan Carlos Muñoz Menna</a:t>
            </a:r>
          </a:p>
        </p:txBody>
      </p:sp>
      <p:sp>
        <p:nvSpPr>
          <p:cNvPr id="4" name="Marcador de número de diapositiva 3">
            <a:extLst>
              <a:ext uri="{FF2B5EF4-FFF2-40B4-BE49-F238E27FC236}">
                <a16:creationId xmlns:a16="http://schemas.microsoft.com/office/drawing/2014/main" id="{2153ED0F-1554-AF8E-0BFB-041C671904BF}"/>
              </a:ext>
            </a:extLst>
          </p:cNvPr>
          <p:cNvSpPr>
            <a:spLocks noGrp="1"/>
          </p:cNvSpPr>
          <p:nvPr>
            <p:ph type="sldNum" sz="quarter" idx="12"/>
          </p:nvPr>
        </p:nvSpPr>
        <p:spPr>
          <a:xfrm>
            <a:off x="7981950" y="6522430"/>
            <a:ext cx="2057400" cy="347472"/>
          </a:xfrm>
        </p:spPr>
        <p:txBody>
          <a:bodyPr vert="horz" lIns="91440" tIns="45720" rIns="91440" bIns="45720" rtlCol="0" anchor="ctr">
            <a:normAutofit/>
          </a:bodyPr>
          <a:lstStyle/>
          <a:p>
            <a:pPr>
              <a:spcAft>
                <a:spcPts val="600"/>
              </a:spcAft>
            </a:pPr>
            <a:fld id="{B4E2B093-526E-4444-A371-E065ED5ABA98}" type="slidenum">
              <a:rPr lang="en-US" sz="1000">
                <a:solidFill>
                  <a:srgbClr val="898989"/>
                </a:solidFill>
                <a:latin typeface="Calibri"/>
              </a:rPr>
              <a:pPr>
                <a:spcAft>
                  <a:spcPts val="600"/>
                </a:spcAft>
              </a:pPr>
              <a:t>32</a:t>
            </a:fld>
            <a:endParaRPr lang="en-US" sz="1000">
              <a:solidFill>
                <a:srgbClr val="898989"/>
              </a:solidFill>
              <a:latin typeface="Calibri"/>
            </a:endParaRPr>
          </a:p>
        </p:txBody>
      </p:sp>
      <p:graphicFrame>
        <p:nvGraphicFramePr>
          <p:cNvPr id="6" name="Tabla 5">
            <a:extLst>
              <a:ext uri="{FF2B5EF4-FFF2-40B4-BE49-F238E27FC236}">
                <a16:creationId xmlns:a16="http://schemas.microsoft.com/office/drawing/2014/main" id="{EC435937-EC6E-E770-CAA4-3A06B6A93217}"/>
              </a:ext>
            </a:extLst>
          </p:cNvPr>
          <p:cNvGraphicFramePr>
            <a:graphicFrameLocks noGrp="1"/>
          </p:cNvGraphicFramePr>
          <p:nvPr/>
        </p:nvGraphicFramePr>
        <p:xfrm>
          <a:off x="1764031" y="2707917"/>
          <a:ext cx="8622617" cy="3436889"/>
        </p:xfrm>
        <a:graphic>
          <a:graphicData uri="http://schemas.openxmlformats.org/drawingml/2006/table">
            <a:tbl>
              <a:tblPr firstRow="1" bandRow="1">
                <a:solidFill>
                  <a:schemeClr val="bg1">
                    <a:lumMod val="95000"/>
                  </a:schemeClr>
                </a:solidFill>
              </a:tblPr>
              <a:tblGrid>
                <a:gridCol w="2981608">
                  <a:extLst>
                    <a:ext uri="{9D8B030D-6E8A-4147-A177-3AD203B41FA5}">
                      <a16:colId xmlns:a16="http://schemas.microsoft.com/office/drawing/2014/main" val="62854796"/>
                    </a:ext>
                  </a:extLst>
                </a:gridCol>
                <a:gridCol w="374221">
                  <a:extLst>
                    <a:ext uri="{9D8B030D-6E8A-4147-A177-3AD203B41FA5}">
                      <a16:colId xmlns:a16="http://schemas.microsoft.com/office/drawing/2014/main" val="1573960291"/>
                    </a:ext>
                  </a:extLst>
                </a:gridCol>
                <a:gridCol w="374221">
                  <a:extLst>
                    <a:ext uri="{9D8B030D-6E8A-4147-A177-3AD203B41FA5}">
                      <a16:colId xmlns:a16="http://schemas.microsoft.com/office/drawing/2014/main" val="1762097053"/>
                    </a:ext>
                  </a:extLst>
                </a:gridCol>
                <a:gridCol w="2512144">
                  <a:extLst>
                    <a:ext uri="{9D8B030D-6E8A-4147-A177-3AD203B41FA5}">
                      <a16:colId xmlns:a16="http://schemas.microsoft.com/office/drawing/2014/main" val="2763524879"/>
                    </a:ext>
                  </a:extLst>
                </a:gridCol>
                <a:gridCol w="2380423">
                  <a:extLst>
                    <a:ext uri="{9D8B030D-6E8A-4147-A177-3AD203B41FA5}">
                      <a16:colId xmlns:a16="http://schemas.microsoft.com/office/drawing/2014/main" val="2246611257"/>
                    </a:ext>
                  </a:extLst>
                </a:gridCol>
              </a:tblGrid>
              <a:tr h="791133">
                <a:tc>
                  <a:txBody>
                    <a:bodyPr/>
                    <a:lstStyle/>
                    <a:p>
                      <a:pPr algn="l" fontAlgn="b"/>
                      <a:r>
                        <a:rPr lang="es-PY" sz="3400" b="0" i="0" u="none" strike="noStrike" cap="none" spc="0">
                          <a:solidFill>
                            <a:schemeClr val="bg1"/>
                          </a:solidFill>
                          <a:effectLst/>
                          <a:latin typeface="Calibri" panose="020F0502020204030204" pitchFamily="34" charset="0"/>
                        </a:rPr>
                        <a:t> </a:t>
                      </a:r>
                    </a:p>
                  </a:txBody>
                  <a:tcPr marL="16212" marR="16212" marT="194541"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l" fontAlgn="b"/>
                      <a:r>
                        <a:rPr lang="es-PY" sz="3400" b="0" i="0" u="none" strike="noStrike" cap="none" spc="0">
                          <a:solidFill>
                            <a:schemeClr val="bg1"/>
                          </a:solidFill>
                          <a:effectLst/>
                          <a:latin typeface="Calibri" panose="020F0502020204030204" pitchFamily="34" charset="0"/>
                        </a:rPr>
                        <a:t> </a:t>
                      </a:r>
                    </a:p>
                  </a:txBody>
                  <a:tcPr marL="16212" marR="16212" marT="194541"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l" fontAlgn="b"/>
                      <a:r>
                        <a:rPr lang="es-PY" sz="3400" b="0" i="0" u="none" strike="noStrike" cap="none" spc="0">
                          <a:solidFill>
                            <a:schemeClr val="bg1"/>
                          </a:solidFill>
                          <a:effectLst/>
                          <a:latin typeface="Calibri" panose="020F0502020204030204" pitchFamily="34" charset="0"/>
                        </a:rPr>
                        <a:t> </a:t>
                      </a:r>
                    </a:p>
                  </a:txBody>
                  <a:tcPr marL="16212" marR="16212" marT="194541"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l" fontAlgn="b"/>
                      <a:r>
                        <a:rPr lang="es-PY" sz="3400" b="0" i="0" u="none" strike="noStrike" cap="none" spc="0">
                          <a:solidFill>
                            <a:schemeClr val="bg1"/>
                          </a:solidFill>
                          <a:effectLst/>
                          <a:latin typeface="Calibri" panose="020F0502020204030204" pitchFamily="34" charset="0"/>
                        </a:rPr>
                        <a:t>TONELADAS </a:t>
                      </a:r>
                    </a:p>
                  </a:txBody>
                  <a:tcPr marL="16212" marR="16212" marT="194541"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l" fontAlgn="b"/>
                      <a:r>
                        <a:rPr lang="es-PY" sz="3400" b="0" i="0" u="none" strike="noStrike" cap="none" spc="0">
                          <a:solidFill>
                            <a:schemeClr val="bg1"/>
                          </a:solidFill>
                          <a:effectLst/>
                          <a:latin typeface="Calibri" panose="020F0502020204030204" pitchFamily="34" charset="0"/>
                        </a:rPr>
                        <a:t>DIFERENCIA</a:t>
                      </a:r>
                    </a:p>
                  </a:txBody>
                  <a:tcPr marL="16212" marR="16212" marT="194541"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253993404"/>
                  </a:ext>
                </a:extLst>
              </a:tr>
              <a:tr h="661439">
                <a:tc>
                  <a:txBody>
                    <a:bodyPr/>
                    <a:lstStyle/>
                    <a:p>
                      <a:pPr algn="l" fontAlgn="b"/>
                      <a:r>
                        <a:rPr lang="es-PY" sz="2600" b="0" i="0" u="none" strike="noStrike" cap="none" spc="0">
                          <a:solidFill>
                            <a:schemeClr val="tx1"/>
                          </a:solidFill>
                          <a:effectLst/>
                          <a:latin typeface="Calibri" panose="020F0502020204030204" pitchFamily="34" charset="0"/>
                        </a:rPr>
                        <a:t>ABR 2018 MAR 2019</a:t>
                      </a:r>
                    </a:p>
                  </a:txBody>
                  <a:tcPr marL="16212" marR="16212" marT="194541"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l" fontAlgn="b"/>
                      <a:endParaRPr lang="es-PY" sz="2600" b="0" i="0" u="none" strike="noStrike" cap="none" spc="0">
                        <a:solidFill>
                          <a:schemeClr val="tx1"/>
                        </a:solidFill>
                        <a:effectLst/>
                        <a:latin typeface="Calibri" panose="020F0502020204030204" pitchFamily="34" charset="0"/>
                      </a:endParaRPr>
                    </a:p>
                  </a:txBody>
                  <a:tcPr marL="16212" marR="16212" marT="194541"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l" fontAlgn="b"/>
                      <a:endParaRPr lang="es-PY" sz="2600" b="0" i="0" u="none" strike="noStrike" cap="none" spc="0">
                        <a:solidFill>
                          <a:schemeClr val="tx1"/>
                        </a:solidFill>
                        <a:effectLst/>
                        <a:latin typeface="Calibri" panose="020F0502020204030204" pitchFamily="34" charset="0"/>
                      </a:endParaRPr>
                    </a:p>
                  </a:txBody>
                  <a:tcPr marL="16212" marR="16212" marT="194541"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r" fontAlgn="b"/>
                      <a:r>
                        <a:rPr lang="es-PY" sz="2600" b="0" i="0" u="none" strike="noStrike" cap="none" spc="0">
                          <a:solidFill>
                            <a:schemeClr val="tx1"/>
                          </a:solidFill>
                          <a:effectLst/>
                          <a:latin typeface="Calibri" panose="020F0502020204030204" pitchFamily="34" charset="0"/>
                        </a:rPr>
                        <a:t>2.468.520</a:t>
                      </a:r>
                    </a:p>
                  </a:txBody>
                  <a:tcPr marL="16212" marR="16212" marT="194541"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l" fontAlgn="b"/>
                      <a:r>
                        <a:rPr lang="es-PY" sz="2600" b="0" i="0" u="none" strike="noStrike" cap="none" spc="0">
                          <a:solidFill>
                            <a:schemeClr val="tx1"/>
                          </a:solidFill>
                          <a:effectLst/>
                          <a:latin typeface="Calibri" panose="020F0502020204030204" pitchFamily="34" charset="0"/>
                        </a:rPr>
                        <a:t> </a:t>
                      </a:r>
                    </a:p>
                  </a:txBody>
                  <a:tcPr marL="16212" marR="16212" marT="194541"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876366525"/>
                  </a:ext>
                </a:extLst>
              </a:tr>
              <a:tr h="661439">
                <a:tc>
                  <a:txBody>
                    <a:bodyPr/>
                    <a:lstStyle/>
                    <a:p>
                      <a:pPr algn="l" fontAlgn="b"/>
                      <a:r>
                        <a:rPr lang="es-PY" sz="2600" b="0" i="0" u="none" strike="noStrike" cap="none" spc="0">
                          <a:solidFill>
                            <a:schemeClr val="tx1"/>
                          </a:solidFill>
                          <a:effectLst/>
                          <a:latin typeface="Calibri" panose="020F0502020204030204" pitchFamily="34" charset="0"/>
                        </a:rPr>
                        <a:t>ABR 2019 MAR 2020</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fontAlgn="b"/>
                      <a:endParaRPr lang="es-PY" sz="2600" b="0" i="0" u="none" strike="noStrike" cap="none" spc="0">
                        <a:solidFill>
                          <a:schemeClr val="tx1"/>
                        </a:solidFill>
                        <a:effectLst/>
                        <a:latin typeface="Calibri" panose="020F0502020204030204" pitchFamily="34" charset="0"/>
                      </a:endParaRP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fontAlgn="b"/>
                      <a:endParaRPr lang="es-PY" sz="2600" b="0" i="0" u="none" strike="noStrike" cap="none" spc="0">
                        <a:solidFill>
                          <a:schemeClr val="tx1"/>
                        </a:solidFill>
                        <a:effectLst/>
                        <a:latin typeface="Calibri" panose="020F0502020204030204" pitchFamily="34" charset="0"/>
                      </a:endParaRP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fontAlgn="b"/>
                      <a:r>
                        <a:rPr lang="es-PY" sz="2600" b="0" i="0" u="none" strike="noStrike" cap="none" spc="0">
                          <a:solidFill>
                            <a:schemeClr val="tx1"/>
                          </a:solidFill>
                          <a:effectLst/>
                          <a:latin typeface="Calibri" panose="020F0502020204030204" pitchFamily="34" charset="0"/>
                        </a:rPr>
                        <a:t>2.363.732</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s-PY" sz="2600" b="0" i="0" u="none" strike="noStrike" cap="none" spc="0">
                          <a:solidFill>
                            <a:schemeClr val="tx1"/>
                          </a:solidFill>
                          <a:effectLst/>
                          <a:latin typeface="Calibri" panose="020F0502020204030204" pitchFamily="34" charset="0"/>
                        </a:rPr>
                        <a:t>(-4%)</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95218620"/>
                  </a:ext>
                </a:extLst>
              </a:tr>
              <a:tr h="661439">
                <a:tc>
                  <a:txBody>
                    <a:bodyPr/>
                    <a:lstStyle/>
                    <a:p>
                      <a:pPr algn="l" fontAlgn="b"/>
                      <a:r>
                        <a:rPr lang="es-PY" sz="2600" b="0" i="0" u="none" strike="noStrike" cap="none" spc="0">
                          <a:solidFill>
                            <a:schemeClr val="tx1"/>
                          </a:solidFill>
                          <a:effectLst/>
                          <a:latin typeface="Calibri" panose="020F0502020204030204" pitchFamily="34" charset="0"/>
                        </a:rPr>
                        <a:t>ABR 2020 DIC 2020</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fontAlgn="b"/>
                      <a:endParaRPr lang="es-PY" sz="2600" b="0" i="0" u="none" strike="noStrike" cap="none" spc="0">
                        <a:solidFill>
                          <a:schemeClr val="tx1"/>
                        </a:solidFill>
                        <a:effectLst/>
                        <a:latin typeface="Calibri" panose="020F0502020204030204" pitchFamily="34" charset="0"/>
                      </a:endParaRP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fontAlgn="b"/>
                      <a:endParaRPr lang="es-PY" sz="2600" b="0" i="0" u="none" strike="noStrike" cap="none" spc="0">
                        <a:solidFill>
                          <a:schemeClr val="tx1"/>
                        </a:solidFill>
                        <a:effectLst/>
                        <a:latin typeface="Calibri" panose="020F0502020204030204" pitchFamily="34" charset="0"/>
                      </a:endParaRP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fontAlgn="b"/>
                      <a:r>
                        <a:rPr lang="es-PY" sz="2600" b="0" i="0" u="none" strike="noStrike" cap="none" spc="0">
                          <a:solidFill>
                            <a:schemeClr val="tx1"/>
                          </a:solidFill>
                          <a:effectLst/>
                          <a:latin typeface="Calibri" panose="020F0502020204030204" pitchFamily="34" charset="0"/>
                        </a:rPr>
                        <a:t>1.730.678</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s-PY" sz="2600" b="0" i="0" u="none" strike="noStrike" cap="none" spc="0">
                          <a:solidFill>
                            <a:schemeClr val="tx1"/>
                          </a:solidFill>
                          <a:effectLst/>
                          <a:latin typeface="Calibri" panose="020F0502020204030204" pitchFamily="34" charset="0"/>
                        </a:rPr>
                        <a:t>(-30%)</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181500637"/>
                  </a:ext>
                </a:extLst>
              </a:tr>
              <a:tr h="661439">
                <a:tc>
                  <a:txBody>
                    <a:bodyPr/>
                    <a:lstStyle/>
                    <a:p>
                      <a:pPr algn="l" fontAlgn="b"/>
                      <a:r>
                        <a:rPr lang="es-PY" sz="2600" b="0" i="0" u="none" strike="noStrike" cap="none" spc="0">
                          <a:solidFill>
                            <a:schemeClr val="tx1"/>
                          </a:solidFill>
                          <a:effectLst/>
                          <a:latin typeface="Calibri" panose="020F0502020204030204" pitchFamily="34" charset="0"/>
                        </a:rPr>
                        <a:t>ENE 2021 DIC 2021</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l" fontAlgn="b"/>
                      <a:r>
                        <a:rPr lang="es-PY" sz="2600" b="0" i="0" u="none" strike="noStrike" cap="none" spc="0">
                          <a:solidFill>
                            <a:schemeClr val="tx1"/>
                          </a:solidFill>
                          <a:effectLst/>
                          <a:latin typeface="Calibri" panose="020F0502020204030204" pitchFamily="34" charset="0"/>
                        </a:rPr>
                        <a:t> </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l" fontAlgn="b"/>
                      <a:r>
                        <a:rPr lang="es-PY" sz="2600" b="0" i="0" u="none" strike="noStrike" cap="none" spc="0">
                          <a:solidFill>
                            <a:schemeClr val="tx1"/>
                          </a:solidFill>
                          <a:effectLst/>
                          <a:latin typeface="Calibri" panose="020F0502020204030204" pitchFamily="34" charset="0"/>
                        </a:rPr>
                        <a:t> </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r" fontAlgn="b"/>
                      <a:r>
                        <a:rPr lang="es-PY" sz="2600" b="0" i="0" u="none" strike="noStrike" cap="none" spc="0">
                          <a:solidFill>
                            <a:schemeClr val="tx1"/>
                          </a:solidFill>
                          <a:effectLst/>
                          <a:latin typeface="Calibri" panose="020F0502020204030204" pitchFamily="34" charset="0"/>
                        </a:rPr>
                        <a:t>954.160</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ctr" fontAlgn="b"/>
                      <a:r>
                        <a:rPr lang="es-PY" sz="2600" b="0" i="0" u="none" strike="noStrike" cap="none" spc="0">
                          <a:solidFill>
                            <a:schemeClr val="tx1"/>
                          </a:solidFill>
                          <a:effectLst/>
                          <a:latin typeface="Calibri" panose="020F0502020204030204" pitchFamily="34" charset="0"/>
                        </a:rPr>
                        <a:t>(-61%)</a:t>
                      </a:r>
                    </a:p>
                  </a:txBody>
                  <a:tcPr marL="16212" marR="16212" marT="194541" marB="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242843246"/>
                  </a:ext>
                </a:extLst>
              </a:tr>
            </a:tbl>
          </a:graphicData>
        </a:graphic>
      </p:graphicFrame>
    </p:spTree>
    <p:extLst>
      <p:ext uri="{BB962C8B-B14F-4D97-AF65-F5344CB8AC3E}">
        <p14:creationId xmlns:p14="http://schemas.microsoft.com/office/powerpoint/2010/main" val="30847424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ítulo 4">
            <a:extLst>
              <a:ext uri="{FF2B5EF4-FFF2-40B4-BE49-F238E27FC236}">
                <a16:creationId xmlns:a16="http://schemas.microsoft.com/office/drawing/2014/main" id="{D7D963E6-F24B-85A6-8B20-4EA65D61372F}"/>
              </a:ext>
            </a:extLst>
          </p:cNvPr>
          <p:cNvSpPr>
            <a:spLocks noGrp="1"/>
          </p:cNvSpPr>
          <p:nvPr>
            <p:ph type="title"/>
          </p:nvPr>
        </p:nvSpPr>
        <p:spPr>
          <a:xfrm>
            <a:off x="6693089" y="891540"/>
            <a:ext cx="3442120" cy="1578308"/>
          </a:xfrm>
        </p:spPr>
        <p:txBody>
          <a:bodyPr vert="horz" lIns="91440" tIns="45720" rIns="91440" bIns="45720" rtlCol="0" anchor="ctr">
            <a:normAutofit/>
          </a:bodyPr>
          <a:lstStyle/>
          <a:p>
            <a:pPr algn="l">
              <a:lnSpc>
                <a:spcPct val="90000"/>
              </a:lnSpc>
            </a:pPr>
            <a:r>
              <a:rPr lang="en-US" sz="3500"/>
              <a:t>PRODUCCION AGRICOLA</a:t>
            </a:r>
          </a:p>
        </p:txBody>
      </p:sp>
      <p:pic>
        <p:nvPicPr>
          <p:cNvPr id="9" name="Picture 8" descr="Tres cosechadoras recolectando trigo">
            <a:extLst>
              <a:ext uri="{FF2B5EF4-FFF2-40B4-BE49-F238E27FC236}">
                <a16:creationId xmlns:a16="http://schemas.microsoft.com/office/drawing/2014/main" id="{547DC1B2-85C2-3236-55F5-CAE2D497F86A}"/>
              </a:ext>
            </a:extLst>
          </p:cNvPr>
          <p:cNvPicPr>
            <a:picLocks noChangeAspect="1"/>
          </p:cNvPicPr>
          <p:nvPr/>
        </p:nvPicPr>
        <p:blipFill rotWithShape="1">
          <a:blip r:embed="rId2"/>
          <a:srcRect l="42401" r="6787" b="-1"/>
          <a:stretch/>
        </p:blipFill>
        <p:spPr>
          <a:xfrm>
            <a:off x="1524020" y="10"/>
            <a:ext cx="5124486"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7" name="CuadroTexto 6">
            <a:extLst>
              <a:ext uri="{FF2B5EF4-FFF2-40B4-BE49-F238E27FC236}">
                <a16:creationId xmlns:a16="http://schemas.microsoft.com/office/drawing/2014/main" id="{85469FA4-0D3A-47EA-14D0-A0B9839018AC}"/>
              </a:ext>
            </a:extLst>
          </p:cNvPr>
          <p:cNvSpPr txBox="1"/>
          <p:nvPr/>
        </p:nvSpPr>
        <p:spPr>
          <a:xfrm>
            <a:off x="6693089" y="2630162"/>
            <a:ext cx="3442118" cy="333248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solidFill>
                  <a:prstClr val="black"/>
                </a:solidFill>
                <a:latin typeface="Calibri"/>
              </a:rPr>
              <a:t>Durante la reciente zafra 2021-2022, el sector productivo se enfrentó a la peor sequía en los últimos 25 años. Los rendimientos promedio fueron de apenas 979 kilos por hectárea, frente a más de 2.000 kilos por hectárea que se produjeron en la zafra anterior. Este año, la producción total de soja fue de 3.418.971 toneladas, según datos de la Unión de Gremios de la Producción (UGP) y el Instituto de Biotecnología Agrícola (Inbio).</a:t>
            </a:r>
          </a:p>
        </p:txBody>
      </p:sp>
      <p:sp>
        <p:nvSpPr>
          <p:cNvPr id="3" name="Marcador de pie de página 2">
            <a:extLst>
              <a:ext uri="{FF2B5EF4-FFF2-40B4-BE49-F238E27FC236}">
                <a16:creationId xmlns:a16="http://schemas.microsoft.com/office/drawing/2014/main" id="{09F3345C-639A-010C-EF13-B16FB325A0CD}"/>
              </a:ext>
            </a:extLst>
          </p:cNvPr>
          <p:cNvSpPr>
            <a:spLocks noGrp="1"/>
          </p:cNvSpPr>
          <p:nvPr>
            <p:ph type="ftr" sz="quarter" idx="11"/>
          </p:nvPr>
        </p:nvSpPr>
        <p:spPr>
          <a:xfrm>
            <a:off x="2154936" y="6356351"/>
            <a:ext cx="3086100" cy="365125"/>
          </a:xfrm>
        </p:spPr>
        <p:txBody>
          <a:bodyPr vert="horz" lIns="91440" tIns="45720" rIns="91440" bIns="45720" rtlCol="0" anchor="ctr">
            <a:normAutofit/>
          </a:bodyPr>
          <a:lstStyle/>
          <a:p>
            <a:pPr algn="l">
              <a:spcAft>
                <a:spcPts val="600"/>
              </a:spcAft>
              <a:defRPr/>
            </a:pPr>
            <a:r>
              <a:rPr lang="en-US">
                <a:solidFill>
                  <a:srgbClr val="FFFFFF"/>
                </a:solidFill>
                <a:latin typeface="Calibri" panose="020F0502020204030204"/>
              </a:rPr>
              <a:t>Juan Carlos Muñoz Menna</a:t>
            </a:r>
          </a:p>
        </p:txBody>
      </p:sp>
      <p:sp>
        <p:nvSpPr>
          <p:cNvPr id="2" name="Marcador de fecha 1">
            <a:extLst>
              <a:ext uri="{FF2B5EF4-FFF2-40B4-BE49-F238E27FC236}">
                <a16:creationId xmlns:a16="http://schemas.microsoft.com/office/drawing/2014/main" id="{E57D5C0E-FCEA-31F5-3345-CC185971D297}"/>
              </a:ext>
            </a:extLst>
          </p:cNvPr>
          <p:cNvSpPr>
            <a:spLocks noGrp="1"/>
          </p:cNvSpPr>
          <p:nvPr>
            <p:ph type="dt" sz="half" idx="10"/>
          </p:nvPr>
        </p:nvSpPr>
        <p:spPr>
          <a:xfrm>
            <a:off x="6693089" y="6356351"/>
            <a:ext cx="2057400" cy="365125"/>
          </a:xfrm>
        </p:spPr>
        <p:txBody>
          <a:bodyPr vert="horz" lIns="91440" tIns="45720" rIns="91440" bIns="45720" rtlCol="0" anchor="ctr">
            <a:normAutofit/>
          </a:bodyPr>
          <a:lstStyle/>
          <a:p>
            <a:pPr>
              <a:spcAft>
                <a:spcPts val="600"/>
              </a:spcAft>
              <a:defRPr/>
            </a:pPr>
            <a:fld id="{2FB1BC5D-157E-4711-9435-2E2A804BA7FA}" type="datetime1">
              <a:rPr lang="en-US">
                <a:solidFill>
                  <a:prstClr val="black">
                    <a:tint val="75000"/>
                  </a:prstClr>
                </a:solidFill>
                <a:latin typeface="Calibri" panose="020F0502020204030204"/>
              </a:rPr>
              <a:pPr>
                <a:spcAft>
                  <a:spcPts val="600"/>
                </a:spcAft>
                <a:defRPr/>
              </a:pPr>
              <a:t>6/1/2022</a:t>
            </a:fld>
            <a:endParaRPr lang="en-US">
              <a:solidFill>
                <a:prstClr val="black">
                  <a:tint val="75000"/>
                </a:prstClr>
              </a:solidFill>
              <a:latin typeface="Calibri" panose="020F0502020204030204"/>
            </a:endParaRPr>
          </a:p>
        </p:txBody>
      </p:sp>
      <p:sp>
        <p:nvSpPr>
          <p:cNvPr id="4" name="Marcador de número de diapositiva 3">
            <a:extLst>
              <a:ext uri="{FF2B5EF4-FFF2-40B4-BE49-F238E27FC236}">
                <a16:creationId xmlns:a16="http://schemas.microsoft.com/office/drawing/2014/main" id="{2E0FA38B-9D6F-2568-09E7-F33B5BA553F1}"/>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B4E2B093-526E-4444-A371-E065ED5ABA98}" type="slidenum">
              <a:rPr lang="en-US">
                <a:solidFill>
                  <a:prstClr val="black">
                    <a:tint val="75000"/>
                  </a:prstClr>
                </a:solidFill>
                <a:latin typeface="Calibri" panose="020F0502020204030204"/>
              </a:rPr>
              <a:pPr>
                <a:spcAft>
                  <a:spcPts val="600"/>
                </a:spcAft>
                <a:defRPr/>
              </a:pPr>
              <a:t>33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089937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DC03F5E-7BE0-4707-86DC-E0BC6817C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029" y="921545"/>
            <a:ext cx="8187945" cy="707231"/>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73A0FEC0-DE46-4209-9438-9D239F791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2126" y="5501708"/>
            <a:ext cx="1014413" cy="434748"/>
          </a:xfrm>
          <a:prstGeom prst="rect">
            <a:avLst/>
          </a:prstGeom>
        </p:spPr>
      </p:pic>
      <p:pic>
        <p:nvPicPr>
          <p:cNvPr id="3" name="Imagen 2">
            <a:extLst>
              <a:ext uri="{FF2B5EF4-FFF2-40B4-BE49-F238E27FC236}">
                <a16:creationId xmlns:a16="http://schemas.microsoft.com/office/drawing/2014/main" id="{A287BD2B-8AE5-FFC0-CFC2-29BB5E917E71}"/>
              </a:ext>
            </a:extLst>
          </p:cNvPr>
          <p:cNvPicPr>
            <a:picLocks noChangeAspect="1"/>
          </p:cNvPicPr>
          <p:nvPr/>
        </p:nvPicPr>
        <p:blipFill>
          <a:blip r:embed="rId4"/>
          <a:stretch>
            <a:fillRect/>
          </a:stretch>
        </p:blipFill>
        <p:spPr>
          <a:xfrm>
            <a:off x="3467101" y="1628776"/>
            <a:ext cx="5307806" cy="4371975"/>
          </a:xfrm>
          <a:prstGeom prst="rect">
            <a:avLst/>
          </a:prstGeom>
        </p:spPr>
      </p:pic>
    </p:spTree>
    <p:extLst>
      <p:ext uri="{BB962C8B-B14F-4D97-AF65-F5344CB8AC3E}">
        <p14:creationId xmlns:p14="http://schemas.microsoft.com/office/powerpoint/2010/main" val="82955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2" cstate="print"/>
          <a:srcRect/>
          <a:stretch>
            <a:fillRect/>
          </a:stretch>
        </p:blipFill>
        <p:spPr bwMode="auto">
          <a:xfrm>
            <a:off x="1676400" y="864970"/>
            <a:ext cx="8534400" cy="5881817"/>
          </a:xfrm>
          <a:prstGeom prst="rect">
            <a:avLst/>
          </a:prstGeom>
          <a:noFill/>
          <a:ln w="9525">
            <a:noFill/>
            <a:miter lim="800000"/>
            <a:headEnd/>
            <a:tailEnd/>
          </a:ln>
        </p:spPr>
      </p:pic>
      <p:sp>
        <p:nvSpPr>
          <p:cNvPr id="36867" name="2 CuadroTexto"/>
          <p:cNvSpPr txBox="1">
            <a:spLocks noChangeArrowheads="1"/>
          </p:cNvSpPr>
          <p:nvPr/>
        </p:nvSpPr>
        <p:spPr bwMode="auto">
          <a:xfrm>
            <a:off x="3124200" y="228600"/>
            <a:ext cx="6172200" cy="2677656"/>
          </a:xfrm>
          <a:prstGeom prst="rect">
            <a:avLst/>
          </a:prstGeom>
          <a:noFill/>
          <a:ln w="9525">
            <a:noFill/>
            <a:miter lim="800000"/>
            <a:headEnd/>
            <a:tailEnd/>
          </a:ln>
        </p:spPr>
        <p:txBody>
          <a:bodyPr>
            <a:spAutoFit/>
          </a:bodyPr>
          <a:lstStyle/>
          <a:p>
            <a:pPr algn="ctr" fontAlgn="base">
              <a:spcBef>
                <a:spcPct val="0"/>
              </a:spcBef>
              <a:spcAft>
                <a:spcPct val="0"/>
              </a:spcAft>
              <a:defRPr/>
            </a:pPr>
            <a:r>
              <a:rPr lang="pt-BR" sz="4200" b="1" dirty="0">
                <a:solidFill>
                  <a:prstClr val="white"/>
                </a:solidFill>
                <a:latin typeface="Arial" charset="0"/>
                <a:cs typeface="Arial" charset="0"/>
              </a:rPr>
              <a:t>Alternativa de </a:t>
            </a:r>
            <a:r>
              <a:rPr lang="pt-BR" sz="4200" b="1" dirty="0" err="1">
                <a:solidFill>
                  <a:prstClr val="white"/>
                </a:solidFill>
                <a:latin typeface="Arial" charset="0"/>
                <a:cs typeface="Arial" charset="0"/>
              </a:rPr>
              <a:t>Transposición</a:t>
            </a:r>
            <a:r>
              <a:rPr lang="pt-BR" sz="4200" b="1" dirty="0">
                <a:solidFill>
                  <a:prstClr val="white"/>
                </a:solidFill>
                <a:latin typeface="Arial" charset="0"/>
                <a:cs typeface="Arial" charset="0"/>
              </a:rPr>
              <a:t> –A1</a:t>
            </a:r>
            <a:br>
              <a:rPr lang="pt-BR" sz="4200" b="1" dirty="0">
                <a:solidFill>
                  <a:prstClr val="white"/>
                </a:solidFill>
                <a:latin typeface="Arial" charset="0"/>
                <a:cs typeface="Arial" charset="0"/>
              </a:rPr>
            </a:br>
            <a:r>
              <a:rPr lang="pt-BR" sz="4200" b="1" dirty="0">
                <a:solidFill>
                  <a:prstClr val="white"/>
                </a:solidFill>
                <a:latin typeface="Arial" charset="0"/>
                <a:cs typeface="Arial" charset="0"/>
              </a:rPr>
              <a:t>CANAL CON ESCLUSAS</a:t>
            </a:r>
            <a:endParaRPr lang="es-ES" sz="4200" b="1" dirty="0">
              <a:solidFill>
                <a:prstClr val="white"/>
              </a:solidFill>
              <a:latin typeface="Arial" charset="0"/>
              <a:cs typeface="Arial" charset="0"/>
            </a:endParaRPr>
          </a:p>
        </p:txBody>
      </p:sp>
      <p:pic>
        <p:nvPicPr>
          <p:cNvPr id="36868" name="3 Imagen"/>
          <p:cNvPicPr>
            <a:picLocks noChangeAspect="1" noChangeArrowheads="1"/>
          </p:cNvPicPr>
          <p:nvPr/>
        </p:nvPicPr>
        <p:blipFill>
          <a:blip r:embed="rId3" cstate="print"/>
          <a:srcRect/>
          <a:stretch>
            <a:fillRect/>
          </a:stretch>
        </p:blipFill>
        <p:spPr bwMode="auto">
          <a:xfrm>
            <a:off x="1905000" y="0"/>
            <a:ext cx="1136650" cy="107473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ítulo 1"/>
          <p:cNvSpPr>
            <a:spLocks noGrp="1"/>
          </p:cNvSpPr>
          <p:nvPr>
            <p:ph type="title"/>
          </p:nvPr>
        </p:nvSpPr>
        <p:spPr>
          <a:xfrm>
            <a:off x="1809750" y="214314"/>
            <a:ext cx="8586788" cy="714375"/>
          </a:xfrm>
        </p:spPr>
        <p:txBody>
          <a:bodyPr/>
          <a:lstStyle/>
          <a:p>
            <a:pPr algn="ctr" eaLnBrk="1" fontAlgn="auto" hangingPunct="1">
              <a:spcAft>
                <a:spcPts val="0"/>
              </a:spcAft>
              <a:defRPr/>
            </a:pPr>
            <a:r>
              <a:rPr lang="pt-BR" sz="2000" dirty="0">
                <a:latin typeface="Arial" pitchFamily="34" charset="0"/>
                <a:cs typeface="Arial" pitchFamily="34" charset="0"/>
              </a:rPr>
              <a:t>Alternativa de </a:t>
            </a:r>
            <a:r>
              <a:rPr lang="pt-BR" sz="2000" dirty="0" err="1">
                <a:latin typeface="Arial" pitchFamily="34" charset="0"/>
                <a:cs typeface="Arial" pitchFamily="34" charset="0"/>
              </a:rPr>
              <a:t>Transposición</a:t>
            </a:r>
            <a:r>
              <a:rPr lang="pt-BR" sz="2000" dirty="0">
                <a:latin typeface="Arial" pitchFamily="34" charset="0"/>
                <a:cs typeface="Arial" pitchFamily="34" charset="0"/>
              </a:rPr>
              <a:t> -A2</a:t>
            </a:r>
            <a:br>
              <a:rPr lang="pt-BR" sz="2000" dirty="0">
                <a:latin typeface="Arial" pitchFamily="34" charset="0"/>
                <a:cs typeface="Arial" pitchFamily="34" charset="0"/>
              </a:rPr>
            </a:br>
            <a:r>
              <a:rPr lang="pt-BR" sz="2000" dirty="0">
                <a:latin typeface="Arial" pitchFamily="34" charset="0"/>
                <a:cs typeface="Arial" pitchFamily="34" charset="0"/>
              </a:rPr>
              <a:t>CANAL CON ESCLUSAS</a:t>
            </a:r>
            <a:endParaRPr lang="pt-BR" sz="2000" i="1" dirty="0">
              <a:solidFill>
                <a:srgbClr val="7F7F7F"/>
              </a:solidFill>
              <a:latin typeface="Arial" pitchFamily="34" charset="0"/>
              <a:cs typeface="Arial" pitchFamily="34" charset="0"/>
            </a:endParaRPr>
          </a:p>
        </p:txBody>
      </p:sp>
      <p:pic>
        <p:nvPicPr>
          <p:cNvPr id="35843" name="Picture 5"/>
          <p:cNvPicPr>
            <a:picLocks noChangeAspect="1" noChangeArrowheads="1"/>
          </p:cNvPicPr>
          <p:nvPr/>
        </p:nvPicPr>
        <p:blipFill>
          <a:blip r:embed="rId3" cstate="print"/>
          <a:srcRect/>
          <a:stretch>
            <a:fillRect/>
          </a:stretch>
        </p:blipFill>
        <p:spPr bwMode="auto">
          <a:xfrm>
            <a:off x="1524000" y="1219200"/>
            <a:ext cx="8763000" cy="5410200"/>
          </a:xfrm>
          <a:prstGeom prst="rect">
            <a:avLst/>
          </a:prstGeom>
          <a:noFill/>
          <a:ln w="9525">
            <a:noFill/>
            <a:miter lim="800000"/>
            <a:headEnd/>
            <a:tailEnd/>
          </a:ln>
        </p:spPr>
      </p:pic>
      <p:pic>
        <p:nvPicPr>
          <p:cNvPr id="35844" name="4 Imagen"/>
          <p:cNvPicPr>
            <a:picLocks noChangeAspect="1" noChangeArrowheads="1"/>
          </p:cNvPicPr>
          <p:nvPr/>
        </p:nvPicPr>
        <p:blipFill>
          <a:blip r:embed="rId4" cstate="print"/>
          <a:srcRect/>
          <a:stretch>
            <a:fillRect/>
          </a:stretch>
        </p:blipFill>
        <p:spPr bwMode="auto">
          <a:xfrm>
            <a:off x="1828800" y="5486400"/>
            <a:ext cx="1136650" cy="1074738"/>
          </a:xfrm>
          <a:prstGeom prst="rect">
            <a:avLst/>
          </a:prstGeom>
          <a:noFill/>
          <a:ln w="9525">
            <a:noFill/>
            <a:miter lim="800000"/>
            <a:headEnd/>
            <a:tailEnd/>
          </a:ln>
        </p:spPr>
      </p:pic>
      <p:pic>
        <p:nvPicPr>
          <p:cNvPr id="35845" name="5 Imagen"/>
          <p:cNvPicPr>
            <a:picLocks noChangeAspect="1" noChangeArrowheads="1"/>
          </p:cNvPicPr>
          <p:nvPr/>
        </p:nvPicPr>
        <p:blipFill>
          <a:blip r:embed="rId4" cstate="print"/>
          <a:srcRect/>
          <a:stretch>
            <a:fillRect/>
          </a:stretch>
        </p:blipFill>
        <p:spPr bwMode="auto">
          <a:xfrm>
            <a:off x="1905000" y="0"/>
            <a:ext cx="1136650" cy="1074738"/>
          </a:xfrm>
          <a:prstGeom prst="rect">
            <a:avLst/>
          </a:prstGeom>
          <a:noFill/>
          <a:ln w="9525">
            <a:noFill/>
            <a:miter lim="800000"/>
            <a:headEnd/>
            <a:tailEnd/>
          </a:ln>
        </p:spPr>
      </p:pic>
    </p:spTree>
    <p:extLst>
      <p:ext uri="{BB962C8B-B14F-4D97-AF65-F5344CB8AC3E}">
        <p14:creationId xmlns:p14="http://schemas.microsoft.com/office/powerpoint/2010/main" val="382369337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tângulo 11"/>
          <p:cNvSpPr/>
          <p:nvPr/>
        </p:nvSpPr>
        <p:spPr>
          <a:xfrm>
            <a:off x="2711450" y="1898651"/>
            <a:ext cx="6902450" cy="31146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4200" b="1">
              <a:solidFill>
                <a:prstClr val="white"/>
              </a:solidFill>
              <a:latin typeface="Calibri"/>
            </a:endParaRPr>
          </a:p>
        </p:txBody>
      </p:sp>
      <p:pic>
        <p:nvPicPr>
          <p:cNvPr id="16387" name="Picture 5"/>
          <p:cNvPicPr>
            <a:picLocks noChangeAspect="1" noChangeArrowheads="1"/>
          </p:cNvPicPr>
          <p:nvPr/>
        </p:nvPicPr>
        <p:blipFill>
          <a:blip r:embed="rId3" cstate="print"/>
          <a:srcRect/>
          <a:stretch>
            <a:fillRect/>
          </a:stretch>
        </p:blipFill>
        <p:spPr bwMode="auto">
          <a:xfrm>
            <a:off x="2804478" y="2189481"/>
            <a:ext cx="6762750" cy="2752725"/>
          </a:xfrm>
          <a:prstGeom prst="rect">
            <a:avLst/>
          </a:prstGeom>
          <a:noFill/>
          <a:ln w="9525">
            <a:noFill/>
            <a:miter lim="800000"/>
            <a:headEnd/>
            <a:tailEnd/>
          </a:ln>
        </p:spPr>
      </p:pic>
      <p:sp>
        <p:nvSpPr>
          <p:cNvPr id="11269" name="Rectangle 2"/>
          <p:cNvSpPr>
            <a:spLocks noChangeArrowheads="1"/>
          </p:cNvSpPr>
          <p:nvPr/>
        </p:nvSpPr>
        <p:spPr bwMode="auto">
          <a:xfrm>
            <a:off x="2782889" y="357189"/>
            <a:ext cx="7951787" cy="490537"/>
          </a:xfrm>
          <a:prstGeom prst="rect">
            <a:avLst/>
          </a:prstGeom>
          <a:noFill/>
          <a:ln w="9525">
            <a:noFill/>
            <a:miter lim="800000"/>
            <a:headEnd/>
            <a:tailEnd/>
          </a:ln>
        </p:spPr>
        <p:txBody>
          <a:bodyPr anchor="ctr"/>
          <a:lstStyle/>
          <a:p>
            <a:pPr eaLnBrk="0" fontAlgn="base" hangingPunct="0">
              <a:spcBef>
                <a:spcPct val="0"/>
              </a:spcBef>
              <a:spcAft>
                <a:spcPct val="0"/>
              </a:spcAft>
              <a:defRPr/>
            </a:pPr>
            <a:r>
              <a:rPr lang="es-ES" sz="2800" b="1" dirty="0">
                <a:solidFill>
                  <a:prstClr val="black"/>
                </a:solidFill>
                <a:latin typeface="Corbel" pitchFamily="34" charset="0"/>
                <a:cs typeface="Arial" charset="0"/>
              </a:rPr>
              <a:t>Análisis Económico</a:t>
            </a:r>
          </a:p>
          <a:p>
            <a:pPr eaLnBrk="0" fontAlgn="base" hangingPunct="0">
              <a:spcBef>
                <a:spcPct val="0"/>
              </a:spcBef>
              <a:spcAft>
                <a:spcPct val="0"/>
              </a:spcAft>
              <a:defRPr/>
            </a:pPr>
            <a:r>
              <a:rPr lang="es-ES" sz="2400" b="1" i="1" dirty="0">
                <a:solidFill>
                  <a:srgbClr val="7F7F7F"/>
                </a:solidFill>
                <a:latin typeface="Corbel" pitchFamily="34" charset="0"/>
                <a:cs typeface="Arial" charset="0"/>
              </a:rPr>
              <a:t>Resultado – Esclusa Margen Derecha</a:t>
            </a:r>
          </a:p>
        </p:txBody>
      </p:sp>
      <p:sp>
        <p:nvSpPr>
          <p:cNvPr id="16389" name="Espaço Reservado para Texto 2"/>
          <p:cNvSpPr>
            <a:spLocks noGrp="1"/>
          </p:cNvSpPr>
          <p:nvPr>
            <p:ph type="body" sz="quarter" idx="11"/>
          </p:nvPr>
        </p:nvSpPr>
        <p:spPr>
          <a:xfrm>
            <a:off x="2495550" y="1100138"/>
            <a:ext cx="7416800" cy="571500"/>
          </a:xfrm>
        </p:spPr>
        <p:txBody>
          <a:bodyPr>
            <a:normAutofit fontScale="85000" lnSpcReduction="10000"/>
          </a:bodyPr>
          <a:lstStyle/>
          <a:p>
            <a:r>
              <a:rPr lang="es-ES" dirty="0"/>
              <a:t>Con las inversiones prevista de U$ 1,50 Mmillones de dólares para la construcción de una esclusa en la margen derecha, el VPL es de – U$ 0,53 </a:t>
            </a:r>
            <a:r>
              <a:rPr lang="es-ES" dirty="0" err="1"/>
              <a:t>Mmillones</a:t>
            </a:r>
            <a:r>
              <a:rPr lang="es-ES" dirty="0"/>
              <a:t> de dólares</a:t>
            </a:r>
          </a:p>
        </p:txBody>
      </p:sp>
      <p:sp>
        <p:nvSpPr>
          <p:cNvPr id="6" name="Retângulo 5"/>
          <p:cNvSpPr/>
          <p:nvPr/>
        </p:nvSpPr>
        <p:spPr>
          <a:xfrm>
            <a:off x="2782888" y="1949450"/>
            <a:ext cx="6769100" cy="3238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nchorCtr="1"/>
          <a:lstStyle/>
          <a:p>
            <a:pPr algn="ctr" fontAlgn="base">
              <a:spcBef>
                <a:spcPct val="0"/>
              </a:spcBef>
              <a:spcAft>
                <a:spcPct val="0"/>
              </a:spcAft>
              <a:defRPr/>
            </a:pPr>
            <a:r>
              <a:rPr lang="es-ES" sz="1400" b="1" dirty="0">
                <a:solidFill>
                  <a:prstClr val="white"/>
                </a:solidFill>
                <a:latin typeface="Calibri"/>
              </a:rPr>
              <a:t>Flujo de caja para la esclusa de la margen derecha</a:t>
            </a:r>
          </a:p>
        </p:txBody>
      </p:sp>
      <p:sp>
        <p:nvSpPr>
          <p:cNvPr id="8" name="CaixaDeTexto 7"/>
          <p:cNvSpPr txBox="1"/>
          <p:nvPr/>
        </p:nvSpPr>
        <p:spPr>
          <a:xfrm>
            <a:off x="8128000" y="2459039"/>
            <a:ext cx="971550" cy="185737"/>
          </a:xfrm>
          <a:prstGeom prst="rect">
            <a:avLst/>
          </a:prstGeom>
          <a:noFill/>
        </p:spPr>
        <p:txBody>
          <a:bodyPr lIns="0" tIns="0" rIns="0" bIns="0" anchor="ctr" anchorCtr="1">
            <a:spAutoFit/>
          </a:bodyPr>
          <a:lstStyle/>
          <a:p>
            <a:pPr algn="r" fontAlgn="base">
              <a:spcBef>
                <a:spcPct val="0"/>
              </a:spcBef>
              <a:spcAft>
                <a:spcPct val="0"/>
              </a:spcAft>
              <a:defRPr/>
            </a:pPr>
            <a:r>
              <a:rPr lang="es-ES" sz="1200" b="1" dirty="0">
                <a:solidFill>
                  <a:srgbClr val="FF0000"/>
                </a:solidFill>
                <a:latin typeface="Calibri"/>
                <a:cs typeface="Arial" charset="0"/>
              </a:rPr>
              <a:t>Perpetuidad</a:t>
            </a:r>
          </a:p>
        </p:txBody>
      </p:sp>
      <p:sp>
        <p:nvSpPr>
          <p:cNvPr id="10" name="CaixaDeTexto 9"/>
          <p:cNvSpPr txBox="1"/>
          <p:nvPr/>
        </p:nvSpPr>
        <p:spPr>
          <a:xfrm>
            <a:off x="7624763" y="4186238"/>
            <a:ext cx="1471612" cy="369332"/>
          </a:xfrm>
          <a:prstGeom prst="rect">
            <a:avLst/>
          </a:prstGeom>
          <a:noFill/>
        </p:spPr>
        <p:txBody>
          <a:bodyPr lIns="0" tIns="0" rIns="0" bIns="0" anchor="ctr" anchorCtr="1">
            <a:spAutoFit/>
          </a:bodyPr>
          <a:lstStyle/>
          <a:p>
            <a:pPr algn="r" fontAlgn="base">
              <a:spcBef>
                <a:spcPct val="0"/>
              </a:spcBef>
              <a:spcAft>
                <a:spcPct val="0"/>
              </a:spcAft>
              <a:defRPr/>
            </a:pPr>
            <a:r>
              <a:rPr lang="es-ES" sz="1200" b="1" dirty="0">
                <a:solidFill>
                  <a:srgbClr val="4BACC6">
                    <a:lumMod val="50000"/>
                  </a:srgbClr>
                </a:solidFill>
                <a:latin typeface="Calibri"/>
                <a:cs typeface="Arial" charset="0"/>
              </a:rPr>
              <a:t>Restante de la deuda traída al valor presente</a:t>
            </a:r>
          </a:p>
        </p:txBody>
      </p:sp>
      <p:sp>
        <p:nvSpPr>
          <p:cNvPr id="7" name="Retângulo 6"/>
          <p:cNvSpPr/>
          <p:nvPr/>
        </p:nvSpPr>
        <p:spPr>
          <a:xfrm>
            <a:off x="9128125" y="2427288"/>
            <a:ext cx="255588" cy="863600"/>
          </a:xfrm>
          <a:prstGeom prst="rect">
            <a:avLst/>
          </a:prstGeom>
          <a:solidFill>
            <a:srgbClr val="FF0000">
              <a:alpha val="20000"/>
            </a:srgbClr>
          </a:solid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4200" b="1">
              <a:solidFill>
                <a:prstClr val="white"/>
              </a:solidFill>
              <a:latin typeface="Calibri"/>
            </a:endParaRPr>
          </a:p>
        </p:txBody>
      </p:sp>
      <p:sp>
        <p:nvSpPr>
          <p:cNvPr id="9" name="Retângulo 8"/>
          <p:cNvSpPr/>
          <p:nvPr/>
        </p:nvSpPr>
        <p:spPr>
          <a:xfrm>
            <a:off x="9128125" y="3284539"/>
            <a:ext cx="255588" cy="1296987"/>
          </a:xfrm>
          <a:prstGeom prst="rect">
            <a:avLst/>
          </a:prstGeom>
          <a:solidFill>
            <a:schemeClr val="accent5">
              <a:lumMod val="75000"/>
              <a:alpha val="20000"/>
            </a:schemeClr>
          </a:solidFill>
          <a:ln w="127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4200" b="1">
              <a:solidFill>
                <a:prstClr val="white"/>
              </a:solidFill>
              <a:latin typeface="Calibri"/>
            </a:endParaRPr>
          </a:p>
        </p:txBody>
      </p:sp>
      <p:sp>
        <p:nvSpPr>
          <p:cNvPr id="13" name="CaixaDeTexto 12"/>
          <p:cNvSpPr txBox="1"/>
          <p:nvPr/>
        </p:nvSpPr>
        <p:spPr>
          <a:xfrm>
            <a:off x="2907666" y="2277819"/>
            <a:ext cx="635635" cy="184666"/>
          </a:xfrm>
          <a:prstGeom prst="rect">
            <a:avLst/>
          </a:prstGeom>
          <a:solidFill>
            <a:schemeClr val="bg1"/>
          </a:solidFill>
        </p:spPr>
        <p:txBody>
          <a:bodyPr wrap="square" lIns="0" tIns="0" rIns="0" bIns="0" anchor="ctr" anchorCtr="1">
            <a:spAutoFit/>
          </a:bodyPr>
          <a:lstStyle/>
          <a:p>
            <a:pPr algn="r" fontAlgn="base">
              <a:spcBef>
                <a:spcPct val="0"/>
              </a:spcBef>
              <a:spcAft>
                <a:spcPct val="0"/>
              </a:spcAft>
              <a:defRPr/>
            </a:pPr>
            <a:r>
              <a:rPr lang="es-ES" sz="1200" b="1" dirty="0">
                <a:solidFill>
                  <a:prstClr val="black"/>
                </a:solidFill>
                <a:latin typeface="Calibri"/>
                <a:cs typeface="Arial" charset="0"/>
              </a:rPr>
              <a:t>U$ 1,25</a:t>
            </a:r>
            <a:endParaRPr lang="es-ES" sz="1000" b="1" dirty="0">
              <a:solidFill>
                <a:prstClr val="black"/>
              </a:solidFill>
              <a:latin typeface="Calibri"/>
              <a:cs typeface="Arial" charset="0"/>
            </a:endParaRPr>
          </a:p>
        </p:txBody>
      </p:sp>
      <p:sp>
        <p:nvSpPr>
          <p:cNvPr id="15" name="14 Rectángulo"/>
          <p:cNvSpPr/>
          <p:nvPr/>
        </p:nvSpPr>
        <p:spPr>
          <a:xfrm>
            <a:off x="4154805" y="4672330"/>
            <a:ext cx="1781175" cy="1968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fontAlgn="base">
              <a:spcBef>
                <a:spcPct val="0"/>
              </a:spcBef>
              <a:spcAft>
                <a:spcPct val="0"/>
              </a:spcAft>
              <a:defRPr/>
            </a:pPr>
            <a:r>
              <a:rPr lang="es-ES" sz="1000" b="1" dirty="0">
                <a:solidFill>
                  <a:prstClr val="black"/>
                </a:solidFill>
                <a:latin typeface="Calibri"/>
              </a:rPr>
              <a:t>Economía de costos logísticos</a:t>
            </a:r>
            <a:endParaRPr lang="es-ES" sz="1100" b="1" dirty="0">
              <a:solidFill>
                <a:prstClr val="black"/>
              </a:solidFill>
              <a:latin typeface="Calibri"/>
            </a:endParaRPr>
          </a:p>
        </p:txBody>
      </p:sp>
      <p:sp>
        <p:nvSpPr>
          <p:cNvPr id="16" name="15 Rectángulo"/>
          <p:cNvSpPr/>
          <p:nvPr/>
        </p:nvSpPr>
        <p:spPr>
          <a:xfrm>
            <a:off x="7157085" y="4667250"/>
            <a:ext cx="1466851" cy="1428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fontAlgn="base">
              <a:spcBef>
                <a:spcPct val="0"/>
              </a:spcBef>
              <a:spcAft>
                <a:spcPct val="0"/>
              </a:spcAft>
              <a:defRPr/>
            </a:pPr>
            <a:r>
              <a:rPr lang="es-ES" sz="1000" b="1" dirty="0">
                <a:solidFill>
                  <a:prstClr val="black"/>
                </a:solidFill>
                <a:latin typeface="Calibri"/>
              </a:rPr>
              <a:t>Gastos Financieros</a:t>
            </a:r>
            <a:endParaRPr lang="es-ES" sz="1100" b="1" dirty="0">
              <a:solidFill>
                <a:prstClr val="black"/>
              </a:solidFill>
              <a:latin typeface="Calibri"/>
            </a:endParaRPr>
          </a:p>
        </p:txBody>
      </p:sp>
      <p:sp>
        <p:nvSpPr>
          <p:cNvPr id="17" name="CaixaDeTexto 12"/>
          <p:cNvSpPr txBox="1"/>
          <p:nvPr/>
        </p:nvSpPr>
        <p:spPr>
          <a:xfrm>
            <a:off x="2907666" y="2613099"/>
            <a:ext cx="635635" cy="184666"/>
          </a:xfrm>
          <a:prstGeom prst="rect">
            <a:avLst/>
          </a:prstGeom>
          <a:solidFill>
            <a:schemeClr val="bg1"/>
          </a:solidFill>
        </p:spPr>
        <p:txBody>
          <a:bodyPr wrap="square" lIns="0" tIns="0" rIns="0" bIns="0" anchor="ctr" anchorCtr="1">
            <a:spAutoFit/>
          </a:bodyPr>
          <a:lstStyle/>
          <a:p>
            <a:pPr algn="r" fontAlgn="base">
              <a:spcBef>
                <a:spcPct val="0"/>
              </a:spcBef>
              <a:spcAft>
                <a:spcPct val="0"/>
              </a:spcAft>
              <a:defRPr/>
            </a:pPr>
            <a:r>
              <a:rPr lang="es-ES" sz="1200" b="1" dirty="0">
                <a:solidFill>
                  <a:prstClr val="black"/>
                </a:solidFill>
                <a:latin typeface="Calibri"/>
                <a:cs typeface="Arial" charset="0"/>
              </a:rPr>
              <a:t>U$ 0,625</a:t>
            </a:r>
            <a:endParaRPr lang="es-ES" sz="1000" b="1" dirty="0">
              <a:solidFill>
                <a:prstClr val="black"/>
              </a:solidFill>
              <a:latin typeface="Calibri"/>
              <a:cs typeface="Arial" charset="0"/>
            </a:endParaRPr>
          </a:p>
        </p:txBody>
      </p:sp>
      <p:sp>
        <p:nvSpPr>
          <p:cNvPr id="18" name="CaixaDeTexto 12"/>
          <p:cNvSpPr txBox="1"/>
          <p:nvPr/>
        </p:nvSpPr>
        <p:spPr>
          <a:xfrm>
            <a:off x="2865121" y="3290667"/>
            <a:ext cx="723900" cy="184666"/>
          </a:xfrm>
          <a:prstGeom prst="rect">
            <a:avLst/>
          </a:prstGeom>
          <a:solidFill>
            <a:schemeClr val="bg1"/>
          </a:solidFill>
        </p:spPr>
        <p:txBody>
          <a:bodyPr wrap="square" lIns="0" tIns="0" rIns="0" bIns="0" anchor="ctr" anchorCtr="1">
            <a:spAutoFit/>
          </a:bodyPr>
          <a:lstStyle/>
          <a:p>
            <a:pPr algn="r" fontAlgn="base">
              <a:spcBef>
                <a:spcPct val="0"/>
              </a:spcBef>
              <a:spcAft>
                <a:spcPct val="0"/>
              </a:spcAft>
              <a:defRPr/>
            </a:pPr>
            <a:r>
              <a:rPr lang="es-ES" sz="1200" b="1" dirty="0">
                <a:solidFill>
                  <a:prstClr val="black"/>
                </a:solidFill>
                <a:latin typeface="Calibri"/>
                <a:cs typeface="Arial" charset="0"/>
              </a:rPr>
              <a:t>- U$ 0,625</a:t>
            </a:r>
            <a:endParaRPr lang="es-ES" sz="1000" b="1" dirty="0">
              <a:solidFill>
                <a:prstClr val="black"/>
              </a:solidFill>
              <a:latin typeface="Calibri"/>
              <a:cs typeface="Arial" charset="0"/>
            </a:endParaRPr>
          </a:p>
        </p:txBody>
      </p:sp>
      <p:sp>
        <p:nvSpPr>
          <p:cNvPr id="19" name="CaixaDeTexto 12"/>
          <p:cNvSpPr txBox="1"/>
          <p:nvPr/>
        </p:nvSpPr>
        <p:spPr>
          <a:xfrm>
            <a:off x="2872741" y="3657039"/>
            <a:ext cx="701040" cy="191061"/>
          </a:xfrm>
          <a:prstGeom prst="rect">
            <a:avLst/>
          </a:prstGeom>
          <a:solidFill>
            <a:schemeClr val="bg1"/>
          </a:solidFill>
        </p:spPr>
        <p:txBody>
          <a:bodyPr wrap="square" lIns="0" tIns="0" rIns="0" bIns="0" anchor="ctr" anchorCtr="1">
            <a:spAutoFit/>
          </a:bodyPr>
          <a:lstStyle/>
          <a:p>
            <a:pPr algn="r" fontAlgn="base">
              <a:spcBef>
                <a:spcPct val="0"/>
              </a:spcBef>
              <a:spcAft>
                <a:spcPct val="0"/>
              </a:spcAft>
              <a:defRPr/>
            </a:pPr>
            <a:r>
              <a:rPr lang="es-ES" sz="1200" b="1" dirty="0">
                <a:solidFill>
                  <a:prstClr val="black"/>
                </a:solidFill>
                <a:latin typeface="Calibri"/>
                <a:cs typeface="Arial" charset="0"/>
              </a:rPr>
              <a:t>- U$ 1,25</a:t>
            </a:r>
            <a:endParaRPr lang="es-ES" sz="1000" b="1" dirty="0">
              <a:solidFill>
                <a:prstClr val="black"/>
              </a:solidFill>
              <a:latin typeface="Calibri"/>
              <a:cs typeface="Arial" charset="0"/>
            </a:endParaRPr>
          </a:p>
        </p:txBody>
      </p:sp>
      <p:sp>
        <p:nvSpPr>
          <p:cNvPr id="20" name="CaixaDeTexto 12"/>
          <p:cNvSpPr txBox="1"/>
          <p:nvPr/>
        </p:nvSpPr>
        <p:spPr>
          <a:xfrm>
            <a:off x="2834641" y="4015179"/>
            <a:ext cx="701040" cy="191061"/>
          </a:xfrm>
          <a:prstGeom prst="rect">
            <a:avLst/>
          </a:prstGeom>
          <a:solidFill>
            <a:schemeClr val="bg1"/>
          </a:solidFill>
        </p:spPr>
        <p:txBody>
          <a:bodyPr wrap="square" lIns="0" tIns="0" rIns="0" bIns="0" anchor="ctr" anchorCtr="1">
            <a:spAutoFit/>
          </a:bodyPr>
          <a:lstStyle/>
          <a:p>
            <a:pPr algn="r" fontAlgn="base">
              <a:spcBef>
                <a:spcPct val="0"/>
              </a:spcBef>
              <a:spcAft>
                <a:spcPct val="0"/>
              </a:spcAft>
              <a:defRPr/>
            </a:pPr>
            <a:r>
              <a:rPr lang="es-ES" sz="1200" b="1" dirty="0">
                <a:solidFill>
                  <a:prstClr val="black"/>
                </a:solidFill>
                <a:latin typeface="Calibri"/>
                <a:cs typeface="Arial" charset="0"/>
              </a:rPr>
              <a:t>- U$ 1,88</a:t>
            </a:r>
            <a:endParaRPr lang="es-ES" sz="1000" b="1" dirty="0">
              <a:solidFill>
                <a:prstClr val="black"/>
              </a:solidFill>
              <a:latin typeface="Calibri"/>
              <a:cs typeface="Arial" charset="0"/>
            </a:endParaRPr>
          </a:p>
        </p:txBody>
      </p:sp>
      <p:sp>
        <p:nvSpPr>
          <p:cNvPr id="21" name="CaixaDeTexto 12"/>
          <p:cNvSpPr txBox="1"/>
          <p:nvPr/>
        </p:nvSpPr>
        <p:spPr>
          <a:xfrm>
            <a:off x="2857501" y="4327599"/>
            <a:ext cx="701040" cy="191061"/>
          </a:xfrm>
          <a:prstGeom prst="rect">
            <a:avLst/>
          </a:prstGeom>
          <a:solidFill>
            <a:schemeClr val="bg1"/>
          </a:solidFill>
        </p:spPr>
        <p:txBody>
          <a:bodyPr wrap="square" lIns="0" tIns="0" rIns="0" bIns="0" anchor="ctr" anchorCtr="1">
            <a:spAutoFit/>
          </a:bodyPr>
          <a:lstStyle/>
          <a:p>
            <a:pPr algn="r" fontAlgn="base">
              <a:spcBef>
                <a:spcPct val="0"/>
              </a:spcBef>
              <a:spcAft>
                <a:spcPct val="0"/>
              </a:spcAft>
              <a:defRPr/>
            </a:pPr>
            <a:r>
              <a:rPr lang="es-ES" sz="1200" b="1" dirty="0">
                <a:solidFill>
                  <a:prstClr val="black"/>
                </a:solidFill>
                <a:latin typeface="Calibri"/>
                <a:cs typeface="Arial" charset="0"/>
              </a:rPr>
              <a:t>- U$ 2500</a:t>
            </a:r>
            <a:endParaRPr lang="es-ES" sz="1000" b="1" dirty="0">
              <a:solidFill>
                <a:prstClr val="black"/>
              </a:solidFill>
              <a:latin typeface="Calibri"/>
              <a:cs typeface="Arial" charset="0"/>
            </a:endParaRPr>
          </a:p>
        </p:txBody>
      </p:sp>
      <p:sp>
        <p:nvSpPr>
          <p:cNvPr id="22" name="CaixaDeTexto 12"/>
          <p:cNvSpPr txBox="1"/>
          <p:nvPr/>
        </p:nvSpPr>
        <p:spPr>
          <a:xfrm>
            <a:off x="2819401" y="2947767"/>
            <a:ext cx="723900" cy="184666"/>
          </a:xfrm>
          <a:prstGeom prst="rect">
            <a:avLst/>
          </a:prstGeom>
          <a:solidFill>
            <a:schemeClr val="bg1"/>
          </a:solidFill>
        </p:spPr>
        <p:txBody>
          <a:bodyPr wrap="square" lIns="0" tIns="0" rIns="0" bIns="0" anchor="ctr" anchorCtr="1">
            <a:spAutoFit/>
          </a:bodyPr>
          <a:lstStyle/>
          <a:p>
            <a:pPr algn="r" fontAlgn="base">
              <a:spcBef>
                <a:spcPct val="0"/>
              </a:spcBef>
              <a:spcAft>
                <a:spcPct val="0"/>
              </a:spcAft>
              <a:defRPr/>
            </a:pPr>
            <a:r>
              <a:rPr lang="es-ES" sz="1200" b="1" dirty="0">
                <a:solidFill>
                  <a:prstClr val="black"/>
                </a:solidFill>
                <a:latin typeface="Calibri"/>
                <a:cs typeface="Arial" charset="0"/>
              </a:rPr>
              <a:t> U$</a:t>
            </a:r>
            <a:endParaRPr lang="es-ES" sz="1000" b="1" dirty="0">
              <a:solidFill>
                <a:prstClr val="black"/>
              </a:solidFill>
              <a:latin typeface="Calibri"/>
              <a:cs typeface="Arial" charset="0"/>
            </a:endParaRPr>
          </a:p>
        </p:txBody>
      </p:sp>
      <p:pic>
        <p:nvPicPr>
          <p:cNvPr id="23" name="22 Imagen"/>
          <p:cNvPicPr/>
          <p:nvPr/>
        </p:nvPicPr>
        <p:blipFill>
          <a:blip r:embed="rId4" cstate="screen"/>
          <a:srcRect/>
          <a:stretch>
            <a:fillRect/>
          </a:stretch>
        </p:blipFill>
        <p:spPr bwMode="auto">
          <a:xfrm>
            <a:off x="1566186" y="22470"/>
            <a:ext cx="1136902" cy="107542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77747" y="303592"/>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ítulo 4">
            <a:extLst>
              <a:ext uri="{FF2B5EF4-FFF2-40B4-BE49-F238E27FC236}">
                <a16:creationId xmlns:a16="http://schemas.microsoft.com/office/drawing/2014/main" id="{FFBC7AF5-276C-88B4-EEA7-017E6CBA7E30}"/>
              </a:ext>
            </a:extLst>
          </p:cNvPr>
          <p:cNvSpPr>
            <a:spLocks noGrp="1"/>
          </p:cNvSpPr>
          <p:nvPr>
            <p:ph type="title"/>
          </p:nvPr>
        </p:nvSpPr>
        <p:spPr>
          <a:xfrm>
            <a:off x="1969771" y="637126"/>
            <a:ext cx="2851707" cy="5256371"/>
          </a:xfrm>
        </p:spPr>
        <p:txBody>
          <a:bodyPr>
            <a:normAutofit/>
          </a:bodyPr>
          <a:lstStyle/>
          <a:p>
            <a:r>
              <a:rPr lang="es-PY" sz="3300">
                <a:solidFill>
                  <a:schemeClr val="bg1"/>
                </a:solidFill>
              </a:rPr>
              <a:t>EFECTOS DE LOS MENORES VOLUMENES HIDROLOGICOS EN LA NAVEGACION</a:t>
            </a:r>
          </a:p>
        </p:txBody>
      </p:sp>
      <p:sp>
        <p:nvSpPr>
          <p:cNvPr id="2" name="Marcador de fecha 1">
            <a:extLst>
              <a:ext uri="{FF2B5EF4-FFF2-40B4-BE49-F238E27FC236}">
                <a16:creationId xmlns:a16="http://schemas.microsoft.com/office/drawing/2014/main" id="{2D896AFD-242D-D0A7-1A13-173B486BA001}"/>
              </a:ext>
            </a:extLst>
          </p:cNvPr>
          <p:cNvSpPr>
            <a:spLocks noGrp="1"/>
          </p:cNvSpPr>
          <p:nvPr>
            <p:ph type="dt" sz="half" idx="10"/>
          </p:nvPr>
        </p:nvSpPr>
        <p:spPr>
          <a:xfrm>
            <a:off x="2152650" y="6356351"/>
            <a:ext cx="2057400" cy="365125"/>
          </a:xfrm>
        </p:spPr>
        <p:txBody>
          <a:bodyPr>
            <a:normAutofit/>
          </a:bodyPr>
          <a:lstStyle/>
          <a:p>
            <a:pPr>
              <a:spcAft>
                <a:spcPts val="600"/>
              </a:spcAft>
            </a:pPr>
            <a:fld id="{2FB1BC5D-157E-4711-9435-2E2A804BA7FA}" type="datetime1">
              <a:rPr lang="es-ES" sz="1000">
                <a:solidFill>
                  <a:srgbClr val="898989"/>
                </a:solidFill>
                <a:latin typeface="Calibri"/>
              </a:rPr>
              <a:pPr>
                <a:spcAft>
                  <a:spcPts val="600"/>
                </a:spcAft>
              </a:pPr>
              <a:t>01/06/2022</a:t>
            </a:fld>
            <a:endParaRPr lang="es-ES" sz="1000">
              <a:solidFill>
                <a:srgbClr val="898989"/>
              </a:solidFill>
              <a:latin typeface="Calibri"/>
            </a:endParaRPr>
          </a:p>
        </p:txBody>
      </p:sp>
      <p:sp>
        <p:nvSpPr>
          <p:cNvPr id="3" name="Marcador de pie de página 2">
            <a:extLst>
              <a:ext uri="{FF2B5EF4-FFF2-40B4-BE49-F238E27FC236}">
                <a16:creationId xmlns:a16="http://schemas.microsoft.com/office/drawing/2014/main" id="{CD48C03A-ED6C-8AAB-F9F3-49D2D1FAFB80}"/>
              </a:ext>
            </a:extLst>
          </p:cNvPr>
          <p:cNvSpPr>
            <a:spLocks noGrp="1"/>
          </p:cNvSpPr>
          <p:nvPr>
            <p:ph type="ftr" sz="quarter" idx="11"/>
          </p:nvPr>
        </p:nvSpPr>
        <p:spPr>
          <a:xfrm>
            <a:off x="4552950" y="6356351"/>
            <a:ext cx="3086100" cy="365125"/>
          </a:xfrm>
        </p:spPr>
        <p:txBody>
          <a:bodyPr>
            <a:normAutofit/>
          </a:bodyPr>
          <a:lstStyle/>
          <a:p>
            <a:pPr>
              <a:spcAft>
                <a:spcPts val="600"/>
              </a:spcAft>
            </a:pPr>
            <a:r>
              <a:rPr lang="es-ES" sz="1000">
                <a:solidFill>
                  <a:srgbClr val="898989"/>
                </a:solidFill>
                <a:latin typeface="Calibri"/>
              </a:rPr>
              <a:t>Juan Carlos Muñoz Menna</a:t>
            </a:r>
          </a:p>
        </p:txBody>
      </p:sp>
      <p:sp>
        <p:nvSpPr>
          <p:cNvPr id="4" name="Marcador de número de diapositiva 3">
            <a:extLst>
              <a:ext uri="{FF2B5EF4-FFF2-40B4-BE49-F238E27FC236}">
                <a16:creationId xmlns:a16="http://schemas.microsoft.com/office/drawing/2014/main" id="{64946875-9D9D-00C5-4F8E-9723F60DCBC8}"/>
              </a:ext>
            </a:extLst>
          </p:cNvPr>
          <p:cNvSpPr>
            <a:spLocks noGrp="1"/>
          </p:cNvSpPr>
          <p:nvPr>
            <p:ph type="sldNum" sz="quarter" idx="12"/>
          </p:nvPr>
        </p:nvSpPr>
        <p:spPr>
          <a:xfrm>
            <a:off x="7981950" y="6356351"/>
            <a:ext cx="2057400" cy="365125"/>
          </a:xfrm>
        </p:spPr>
        <p:txBody>
          <a:bodyPr>
            <a:normAutofit/>
          </a:bodyPr>
          <a:lstStyle/>
          <a:p>
            <a:pPr>
              <a:spcAft>
                <a:spcPts val="600"/>
              </a:spcAft>
            </a:pPr>
            <a:fld id="{B4E2B093-526E-4444-A371-E065ED5ABA98}" type="slidenum">
              <a:rPr lang="es-ES" sz="1000">
                <a:solidFill>
                  <a:srgbClr val="898989"/>
                </a:solidFill>
                <a:latin typeface="Calibri"/>
              </a:rPr>
              <a:pPr>
                <a:spcAft>
                  <a:spcPts val="600"/>
                </a:spcAft>
              </a:pPr>
              <a:t>38</a:t>
            </a:fld>
            <a:endParaRPr lang="es-ES" sz="1000">
              <a:solidFill>
                <a:srgbClr val="898989"/>
              </a:solidFill>
              <a:latin typeface="Calibri"/>
            </a:endParaRPr>
          </a:p>
        </p:txBody>
      </p:sp>
      <p:graphicFrame>
        <p:nvGraphicFramePr>
          <p:cNvPr id="8" name="Marcador de contenido 5">
            <a:extLst>
              <a:ext uri="{FF2B5EF4-FFF2-40B4-BE49-F238E27FC236}">
                <a16:creationId xmlns:a16="http://schemas.microsoft.com/office/drawing/2014/main" id="{365CD613-6124-5C57-C067-6702B011D6CD}"/>
              </a:ext>
            </a:extLst>
          </p:cNvPr>
          <p:cNvGraphicFramePr>
            <a:graphicFrameLocks noGrp="1"/>
          </p:cNvGraphicFramePr>
          <p:nvPr>
            <p:ph idx="1"/>
          </p:nvPr>
        </p:nvGraphicFramePr>
        <p:xfrm>
          <a:off x="5399239" y="303592"/>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1258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0544" y="450222"/>
            <a:ext cx="3083948"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Título 4">
            <a:extLst>
              <a:ext uri="{FF2B5EF4-FFF2-40B4-BE49-F238E27FC236}">
                <a16:creationId xmlns:a16="http://schemas.microsoft.com/office/drawing/2014/main" id="{E276842B-0172-26DC-7A71-71A0D079C1A2}"/>
              </a:ext>
            </a:extLst>
          </p:cNvPr>
          <p:cNvSpPr>
            <a:spLocks noGrp="1"/>
          </p:cNvSpPr>
          <p:nvPr>
            <p:ph type="title"/>
          </p:nvPr>
        </p:nvSpPr>
        <p:spPr>
          <a:xfrm>
            <a:off x="2105026" y="762000"/>
            <a:ext cx="2633391" cy="5368413"/>
          </a:xfrm>
        </p:spPr>
        <p:txBody>
          <a:bodyPr>
            <a:normAutofit/>
          </a:bodyPr>
          <a:lstStyle/>
          <a:p>
            <a:r>
              <a:rPr lang="es-PY">
                <a:solidFill>
                  <a:srgbClr val="FFFFFF"/>
                </a:solidFill>
              </a:rPr>
              <a:t>EFECTOS DE LA CRISIS SANITARIA</a:t>
            </a: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956" y="446008"/>
            <a:ext cx="350722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Rectangle 20">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6647" y="3494844"/>
            <a:ext cx="1578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4" name="Marcador de número de diapositiva 3">
            <a:extLst>
              <a:ext uri="{FF2B5EF4-FFF2-40B4-BE49-F238E27FC236}">
                <a16:creationId xmlns:a16="http://schemas.microsoft.com/office/drawing/2014/main" id="{2D2C98A9-73BC-CFAF-901B-27DA28092846}"/>
              </a:ext>
            </a:extLst>
          </p:cNvPr>
          <p:cNvSpPr>
            <a:spLocks noGrp="1"/>
          </p:cNvSpPr>
          <p:nvPr>
            <p:ph type="sldNum" sz="quarter" idx="12"/>
          </p:nvPr>
        </p:nvSpPr>
        <p:spPr>
          <a:xfrm>
            <a:off x="8966902" y="4832535"/>
            <a:ext cx="1099459" cy="1234345"/>
          </a:xfrm>
        </p:spPr>
        <p:txBody>
          <a:bodyPr>
            <a:normAutofit/>
          </a:bodyPr>
          <a:lstStyle/>
          <a:p>
            <a:pPr algn="ctr">
              <a:spcAft>
                <a:spcPts val="600"/>
              </a:spcAft>
            </a:pPr>
            <a:endParaRPr lang="es-ES" sz="3800" dirty="0">
              <a:solidFill>
                <a:srgbClr val="FFFFFF"/>
              </a:solidFill>
              <a:latin typeface="Calibri"/>
            </a:endParaRPr>
          </a:p>
        </p:txBody>
      </p:sp>
      <p:sp>
        <p:nvSpPr>
          <p:cNvPr id="3" name="Marcador de pie de página 2">
            <a:extLst>
              <a:ext uri="{FF2B5EF4-FFF2-40B4-BE49-F238E27FC236}">
                <a16:creationId xmlns:a16="http://schemas.microsoft.com/office/drawing/2014/main" id="{569A3965-F38E-CD26-8A20-4E57CE23164A}"/>
              </a:ext>
            </a:extLst>
          </p:cNvPr>
          <p:cNvSpPr>
            <a:spLocks noGrp="1"/>
          </p:cNvSpPr>
          <p:nvPr>
            <p:ph type="ftr" sz="quarter" idx="11"/>
          </p:nvPr>
        </p:nvSpPr>
        <p:spPr>
          <a:xfrm>
            <a:off x="1870543" y="6407780"/>
            <a:ext cx="5006340" cy="365125"/>
          </a:xfrm>
        </p:spPr>
        <p:txBody>
          <a:bodyPr>
            <a:normAutofit/>
          </a:bodyPr>
          <a:lstStyle/>
          <a:p>
            <a:pPr algn="l">
              <a:spcAft>
                <a:spcPts val="600"/>
              </a:spcAft>
            </a:pPr>
            <a:r>
              <a:rPr lang="es-ES" sz="900">
                <a:solidFill>
                  <a:prstClr val="black">
                    <a:lumMod val="50000"/>
                    <a:lumOff val="50000"/>
                  </a:prstClr>
                </a:solidFill>
                <a:latin typeface="Calibri"/>
              </a:rPr>
              <a:t>Juan Carlos Muñoz Menna</a:t>
            </a:r>
          </a:p>
        </p:txBody>
      </p:sp>
      <p:sp>
        <p:nvSpPr>
          <p:cNvPr id="2" name="Marcador de fecha 1">
            <a:extLst>
              <a:ext uri="{FF2B5EF4-FFF2-40B4-BE49-F238E27FC236}">
                <a16:creationId xmlns:a16="http://schemas.microsoft.com/office/drawing/2014/main" id="{50553B2D-28DE-91C8-0FF2-22D431EFC3F4}"/>
              </a:ext>
            </a:extLst>
          </p:cNvPr>
          <p:cNvSpPr>
            <a:spLocks noGrp="1"/>
          </p:cNvSpPr>
          <p:nvPr>
            <p:ph type="dt" sz="half" idx="10"/>
          </p:nvPr>
        </p:nvSpPr>
        <p:spPr>
          <a:xfrm>
            <a:off x="8249543" y="6407779"/>
            <a:ext cx="2057400" cy="365125"/>
          </a:xfrm>
        </p:spPr>
        <p:txBody>
          <a:bodyPr>
            <a:normAutofit/>
          </a:bodyPr>
          <a:lstStyle/>
          <a:p>
            <a:pPr algn="r">
              <a:spcAft>
                <a:spcPts val="600"/>
              </a:spcAft>
            </a:pPr>
            <a:fld id="{2FB1BC5D-157E-4711-9435-2E2A804BA7FA}" type="datetime1">
              <a:rPr lang="es-ES" sz="900">
                <a:solidFill>
                  <a:prstClr val="black">
                    <a:lumMod val="50000"/>
                    <a:lumOff val="50000"/>
                  </a:prstClr>
                </a:solidFill>
                <a:latin typeface="Calibri"/>
              </a:rPr>
              <a:pPr algn="r">
                <a:spcAft>
                  <a:spcPts val="600"/>
                </a:spcAft>
              </a:pPr>
              <a:t>01/06/2022</a:t>
            </a:fld>
            <a:endParaRPr lang="es-ES" sz="900">
              <a:solidFill>
                <a:prstClr val="black">
                  <a:lumMod val="50000"/>
                  <a:lumOff val="50000"/>
                </a:prstClr>
              </a:solidFill>
              <a:latin typeface="Calibri"/>
            </a:endParaRPr>
          </a:p>
        </p:txBody>
      </p:sp>
      <p:graphicFrame>
        <p:nvGraphicFramePr>
          <p:cNvPr id="8" name="Marcador de contenido 5">
            <a:extLst>
              <a:ext uri="{FF2B5EF4-FFF2-40B4-BE49-F238E27FC236}">
                <a16:creationId xmlns:a16="http://schemas.microsoft.com/office/drawing/2014/main" id="{810CD43A-6FBB-2BE7-34F1-B938C8FFF00C}"/>
              </a:ext>
            </a:extLst>
          </p:cNvPr>
          <p:cNvGraphicFramePr>
            <a:graphicFrameLocks noGrp="1"/>
          </p:cNvGraphicFramePr>
          <p:nvPr>
            <p:ph idx="1"/>
          </p:nvPr>
        </p:nvGraphicFramePr>
        <p:xfrm>
          <a:off x="5344217" y="762000"/>
          <a:ext cx="3031732" cy="5368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4346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mercosur"/>
          <p:cNvPicPr>
            <a:picLocks noChangeAspect="1" noChangeArrowheads="1"/>
          </p:cNvPicPr>
          <p:nvPr/>
        </p:nvPicPr>
        <p:blipFill>
          <a:blip r:embed="rId2"/>
          <a:srcRect/>
          <a:stretch>
            <a:fillRect/>
          </a:stretch>
        </p:blipFill>
        <p:spPr bwMode="auto">
          <a:xfrm>
            <a:off x="2057400" y="304801"/>
            <a:ext cx="8034338" cy="6200775"/>
          </a:xfrm>
          <a:prstGeom prst="rect">
            <a:avLst/>
          </a:prstGeom>
          <a:solidFill>
            <a:srgbClr val="FF3300"/>
          </a:solidFill>
        </p:spPr>
      </p:pic>
      <p:sp>
        <p:nvSpPr>
          <p:cNvPr id="47109" name="Rectangle 5"/>
          <p:cNvSpPr>
            <a:spLocks noChangeArrowheads="1"/>
          </p:cNvSpPr>
          <p:nvPr/>
        </p:nvSpPr>
        <p:spPr bwMode="auto">
          <a:xfrm>
            <a:off x="7696200" y="5410200"/>
            <a:ext cx="2133600" cy="1219200"/>
          </a:xfrm>
          <a:prstGeom prst="rect">
            <a:avLst/>
          </a:prstGeom>
          <a:solidFill>
            <a:schemeClr val="tx1"/>
          </a:solidFill>
          <a:ln w="9525">
            <a:noFill/>
            <a:miter lim="800000"/>
            <a:headEnd/>
            <a:tailEnd/>
          </a:ln>
          <a:effectLst/>
        </p:spPr>
        <p:txBody>
          <a:bodyPr wrap="none" anchor="ctr"/>
          <a:lstStyle/>
          <a:p>
            <a:pPr algn="ctr"/>
            <a:endParaRPr lang="es-ES">
              <a:solidFill>
                <a:prstClr val="black"/>
              </a:solidFill>
              <a:latin typeface="Calibri"/>
            </a:endParaRPr>
          </a:p>
        </p:txBody>
      </p:sp>
      <p:grpSp>
        <p:nvGrpSpPr>
          <p:cNvPr id="2" name="Group 6"/>
          <p:cNvGrpSpPr>
            <a:grpSpLocks/>
          </p:cNvGrpSpPr>
          <p:nvPr/>
        </p:nvGrpSpPr>
        <p:grpSpPr bwMode="auto">
          <a:xfrm>
            <a:off x="3714750" y="1600200"/>
            <a:ext cx="5276850" cy="3657600"/>
            <a:chOff x="1380" y="1008"/>
            <a:chExt cx="3324" cy="2304"/>
          </a:xfrm>
        </p:grpSpPr>
        <p:sp>
          <p:nvSpPr>
            <p:cNvPr id="47111" name="Freeform 7"/>
            <p:cNvSpPr>
              <a:spLocks/>
            </p:cNvSpPr>
            <p:nvPr/>
          </p:nvSpPr>
          <p:spPr bwMode="auto">
            <a:xfrm>
              <a:off x="2640" y="2180"/>
              <a:ext cx="380" cy="1132"/>
            </a:xfrm>
            <a:custGeom>
              <a:avLst/>
              <a:gdLst/>
              <a:ahLst/>
              <a:cxnLst>
                <a:cxn ang="0">
                  <a:pos x="288" y="1132"/>
                </a:cxn>
                <a:cxn ang="0">
                  <a:pos x="0" y="940"/>
                </a:cxn>
                <a:cxn ang="0">
                  <a:pos x="0" y="700"/>
                </a:cxn>
                <a:cxn ang="0">
                  <a:pos x="236" y="240"/>
                </a:cxn>
                <a:cxn ang="0">
                  <a:pos x="324" y="32"/>
                </a:cxn>
                <a:cxn ang="0">
                  <a:pos x="380" y="0"/>
                </a:cxn>
              </a:cxnLst>
              <a:rect l="0" t="0" r="r" b="b"/>
              <a:pathLst>
                <a:path w="380" h="1132">
                  <a:moveTo>
                    <a:pt x="288" y="1132"/>
                  </a:moveTo>
                  <a:lnTo>
                    <a:pt x="0" y="940"/>
                  </a:lnTo>
                  <a:lnTo>
                    <a:pt x="0" y="700"/>
                  </a:lnTo>
                  <a:lnTo>
                    <a:pt x="236" y="240"/>
                  </a:lnTo>
                  <a:lnTo>
                    <a:pt x="324" y="32"/>
                  </a:lnTo>
                  <a:lnTo>
                    <a:pt x="380" y="0"/>
                  </a:lnTo>
                </a:path>
              </a:pathLst>
            </a:custGeom>
            <a:noFill/>
            <a:ln w="19050" cmpd="sng">
              <a:solidFill>
                <a:srgbClr val="FFFF66"/>
              </a:solidFill>
              <a:round/>
              <a:headEnd/>
              <a:tailEnd/>
            </a:ln>
            <a:effectLst/>
          </p:spPr>
          <p:txBody>
            <a:bodyPr/>
            <a:lstStyle/>
            <a:p>
              <a:endParaRPr lang="es-ES">
                <a:solidFill>
                  <a:prstClr val="black"/>
                </a:solidFill>
                <a:latin typeface="Calibri"/>
              </a:endParaRPr>
            </a:p>
          </p:txBody>
        </p:sp>
        <p:grpSp>
          <p:nvGrpSpPr>
            <p:cNvPr id="3" name="Group 8"/>
            <p:cNvGrpSpPr>
              <a:grpSpLocks/>
            </p:cNvGrpSpPr>
            <p:nvPr/>
          </p:nvGrpSpPr>
          <p:grpSpPr bwMode="auto">
            <a:xfrm>
              <a:off x="1380" y="1008"/>
              <a:ext cx="3324" cy="2304"/>
              <a:chOff x="1380" y="1008"/>
              <a:chExt cx="3324" cy="2304"/>
            </a:xfrm>
          </p:grpSpPr>
          <p:sp>
            <p:nvSpPr>
              <p:cNvPr id="47113" name="Freeform 9"/>
              <p:cNvSpPr>
                <a:spLocks/>
              </p:cNvSpPr>
              <p:nvPr/>
            </p:nvSpPr>
            <p:spPr bwMode="auto">
              <a:xfrm>
                <a:off x="2056" y="2160"/>
                <a:ext cx="584" cy="960"/>
              </a:xfrm>
              <a:custGeom>
                <a:avLst/>
                <a:gdLst/>
                <a:ahLst/>
                <a:cxnLst>
                  <a:cxn ang="0">
                    <a:pos x="584" y="960"/>
                  </a:cxn>
                  <a:cxn ang="0">
                    <a:pos x="200" y="740"/>
                  </a:cxn>
                  <a:cxn ang="0">
                    <a:pos x="0" y="0"/>
                  </a:cxn>
                </a:cxnLst>
                <a:rect l="0" t="0" r="r" b="b"/>
                <a:pathLst>
                  <a:path w="584" h="960">
                    <a:moveTo>
                      <a:pt x="584" y="960"/>
                    </a:moveTo>
                    <a:lnTo>
                      <a:pt x="200" y="740"/>
                    </a:lnTo>
                    <a:lnTo>
                      <a:pt x="0" y="0"/>
                    </a:lnTo>
                  </a:path>
                </a:pathLst>
              </a:custGeom>
              <a:noFill/>
              <a:ln w="12700" cmpd="sng">
                <a:solidFill>
                  <a:srgbClr val="FFFF66"/>
                </a:solidFill>
                <a:round/>
                <a:headEnd/>
                <a:tailEnd/>
              </a:ln>
              <a:effectLst/>
            </p:spPr>
            <p:txBody>
              <a:bodyPr/>
              <a:lstStyle/>
              <a:p>
                <a:endParaRPr lang="es-ES">
                  <a:solidFill>
                    <a:prstClr val="black"/>
                  </a:solidFill>
                  <a:latin typeface="Calibri"/>
                </a:endParaRPr>
              </a:p>
            </p:txBody>
          </p:sp>
          <p:grpSp>
            <p:nvGrpSpPr>
              <p:cNvPr id="4" name="Group 10"/>
              <p:cNvGrpSpPr>
                <a:grpSpLocks/>
              </p:cNvGrpSpPr>
              <p:nvPr/>
            </p:nvGrpSpPr>
            <p:grpSpPr bwMode="auto">
              <a:xfrm>
                <a:off x="1380" y="1008"/>
                <a:ext cx="3324" cy="2304"/>
                <a:chOff x="1380" y="1008"/>
                <a:chExt cx="3324" cy="2304"/>
              </a:xfrm>
            </p:grpSpPr>
            <p:grpSp>
              <p:nvGrpSpPr>
                <p:cNvPr id="5" name="Group 11"/>
                <p:cNvGrpSpPr>
                  <a:grpSpLocks/>
                </p:cNvGrpSpPr>
                <p:nvPr/>
              </p:nvGrpSpPr>
              <p:grpSpPr bwMode="auto">
                <a:xfrm>
                  <a:off x="1380" y="1008"/>
                  <a:ext cx="2988" cy="2304"/>
                  <a:chOff x="1380" y="1008"/>
                  <a:chExt cx="2988" cy="2304"/>
                </a:xfrm>
              </p:grpSpPr>
              <p:sp>
                <p:nvSpPr>
                  <p:cNvPr id="47116" name="Freeform 12"/>
                  <p:cNvSpPr>
                    <a:spLocks/>
                  </p:cNvSpPr>
                  <p:nvPr/>
                </p:nvSpPr>
                <p:spPr bwMode="auto">
                  <a:xfrm>
                    <a:off x="1380" y="2448"/>
                    <a:ext cx="1884" cy="864"/>
                  </a:xfrm>
                  <a:custGeom>
                    <a:avLst/>
                    <a:gdLst/>
                    <a:ahLst/>
                    <a:cxnLst>
                      <a:cxn ang="0">
                        <a:pos x="0" y="656"/>
                      </a:cxn>
                      <a:cxn ang="0">
                        <a:pos x="60" y="720"/>
                      </a:cxn>
                      <a:cxn ang="0">
                        <a:pos x="1548" y="864"/>
                      </a:cxn>
                      <a:cxn ang="0">
                        <a:pos x="1548" y="576"/>
                      </a:cxn>
                      <a:cxn ang="0">
                        <a:pos x="1644" y="240"/>
                      </a:cxn>
                      <a:cxn ang="0">
                        <a:pos x="1884" y="0"/>
                      </a:cxn>
                    </a:cxnLst>
                    <a:rect l="0" t="0" r="r" b="b"/>
                    <a:pathLst>
                      <a:path w="1884" h="864">
                        <a:moveTo>
                          <a:pt x="0" y="656"/>
                        </a:moveTo>
                        <a:lnTo>
                          <a:pt x="60" y="720"/>
                        </a:lnTo>
                        <a:lnTo>
                          <a:pt x="1548" y="864"/>
                        </a:lnTo>
                        <a:lnTo>
                          <a:pt x="1548" y="576"/>
                        </a:lnTo>
                        <a:lnTo>
                          <a:pt x="1644" y="240"/>
                        </a:lnTo>
                        <a:lnTo>
                          <a:pt x="1884" y="0"/>
                        </a:lnTo>
                      </a:path>
                    </a:pathLst>
                  </a:custGeom>
                  <a:noFill/>
                  <a:ln w="19050" cmpd="sng">
                    <a:solidFill>
                      <a:srgbClr val="FFFF66"/>
                    </a:solidFill>
                    <a:round/>
                    <a:headEnd/>
                    <a:tailEnd/>
                  </a:ln>
                  <a:effectLst/>
                </p:spPr>
                <p:txBody>
                  <a:bodyPr/>
                  <a:lstStyle/>
                  <a:p>
                    <a:endParaRPr lang="es-ES">
                      <a:solidFill>
                        <a:prstClr val="black"/>
                      </a:solidFill>
                      <a:latin typeface="Calibri"/>
                    </a:endParaRPr>
                  </a:p>
                </p:txBody>
              </p:sp>
              <p:sp>
                <p:nvSpPr>
                  <p:cNvPr id="47117" name="Freeform 13"/>
                  <p:cNvSpPr>
                    <a:spLocks/>
                  </p:cNvSpPr>
                  <p:nvPr/>
                </p:nvSpPr>
                <p:spPr bwMode="auto">
                  <a:xfrm>
                    <a:off x="2400" y="1008"/>
                    <a:ext cx="1056" cy="576"/>
                  </a:xfrm>
                  <a:custGeom>
                    <a:avLst/>
                    <a:gdLst/>
                    <a:ahLst/>
                    <a:cxnLst>
                      <a:cxn ang="0">
                        <a:pos x="0" y="240"/>
                      </a:cxn>
                      <a:cxn ang="0">
                        <a:pos x="384" y="96"/>
                      </a:cxn>
                      <a:cxn ang="0">
                        <a:pos x="576" y="96"/>
                      </a:cxn>
                      <a:cxn ang="0">
                        <a:pos x="816" y="0"/>
                      </a:cxn>
                      <a:cxn ang="0">
                        <a:pos x="1056" y="576"/>
                      </a:cxn>
                    </a:cxnLst>
                    <a:rect l="0" t="0" r="r" b="b"/>
                    <a:pathLst>
                      <a:path w="1056" h="576">
                        <a:moveTo>
                          <a:pt x="0" y="240"/>
                        </a:moveTo>
                        <a:lnTo>
                          <a:pt x="384" y="96"/>
                        </a:lnTo>
                        <a:lnTo>
                          <a:pt x="576" y="96"/>
                        </a:lnTo>
                        <a:lnTo>
                          <a:pt x="816" y="0"/>
                        </a:lnTo>
                        <a:lnTo>
                          <a:pt x="1056" y="576"/>
                        </a:lnTo>
                      </a:path>
                    </a:pathLst>
                  </a:custGeom>
                  <a:noFill/>
                  <a:ln w="12700" cmpd="sng">
                    <a:solidFill>
                      <a:srgbClr val="FFFF66"/>
                    </a:solidFill>
                    <a:round/>
                    <a:headEnd/>
                    <a:tailEnd/>
                  </a:ln>
                  <a:effectLst/>
                </p:spPr>
                <p:txBody>
                  <a:bodyPr/>
                  <a:lstStyle/>
                  <a:p>
                    <a:endParaRPr lang="es-ES">
                      <a:solidFill>
                        <a:prstClr val="black"/>
                      </a:solidFill>
                      <a:latin typeface="Calibri"/>
                    </a:endParaRPr>
                  </a:p>
                </p:txBody>
              </p:sp>
              <p:sp>
                <p:nvSpPr>
                  <p:cNvPr id="47118" name="Freeform 14"/>
                  <p:cNvSpPr>
                    <a:spLocks/>
                  </p:cNvSpPr>
                  <p:nvPr/>
                </p:nvSpPr>
                <p:spPr bwMode="auto">
                  <a:xfrm>
                    <a:off x="2928" y="1968"/>
                    <a:ext cx="1440" cy="1296"/>
                  </a:xfrm>
                  <a:custGeom>
                    <a:avLst/>
                    <a:gdLst/>
                    <a:ahLst/>
                    <a:cxnLst>
                      <a:cxn ang="0">
                        <a:pos x="0" y="1248"/>
                      </a:cxn>
                      <a:cxn ang="0">
                        <a:pos x="288" y="1296"/>
                      </a:cxn>
                      <a:cxn ang="0">
                        <a:pos x="864" y="768"/>
                      </a:cxn>
                      <a:cxn ang="0">
                        <a:pos x="1076" y="240"/>
                      </a:cxn>
                      <a:cxn ang="0">
                        <a:pos x="1440" y="0"/>
                      </a:cxn>
                    </a:cxnLst>
                    <a:rect l="0" t="0" r="r" b="b"/>
                    <a:pathLst>
                      <a:path w="1440" h="1296">
                        <a:moveTo>
                          <a:pt x="0" y="1248"/>
                        </a:moveTo>
                        <a:lnTo>
                          <a:pt x="288" y="1296"/>
                        </a:lnTo>
                        <a:lnTo>
                          <a:pt x="864" y="768"/>
                        </a:lnTo>
                        <a:lnTo>
                          <a:pt x="1076" y="240"/>
                        </a:lnTo>
                        <a:lnTo>
                          <a:pt x="1440" y="0"/>
                        </a:lnTo>
                      </a:path>
                    </a:pathLst>
                  </a:custGeom>
                  <a:noFill/>
                  <a:ln w="12700" cmpd="sng">
                    <a:solidFill>
                      <a:srgbClr val="FFFF66"/>
                    </a:solidFill>
                    <a:round/>
                    <a:headEnd/>
                    <a:tailEnd/>
                  </a:ln>
                  <a:effectLst/>
                </p:spPr>
                <p:txBody>
                  <a:bodyPr/>
                  <a:lstStyle/>
                  <a:p>
                    <a:endParaRPr lang="es-ES">
                      <a:solidFill>
                        <a:prstClr val="black"/>
                      </a:solidFill>
                      <a:latin typeface="Calibri"/>
                    </a:endParaRPr>
                  </a:p>
                </p:txBody>
              </p:sp>
              <p:sp>
                <p:nvSpPr>
                  <p:cNvPr id="47119" name="Freeform 15"/>
                  <p:cNvSpPr>
                    <a:spLocks/>
                  </p:cNvSpPr>
                  <p:nvPr/>
                </p:nvSpPr>
                <p:spPr bwMode="auto">
                  <a:xfrm>
                    <a:off x="2928" y="2178"/>
                    <a:ext cx="510" cy="294"/>
                  </a:xfrm>
                  <a:custGeom>
                    <a:avLst/>
                    <a:gdLst/>
                    <a:ahLst/>
                    <a:cxnLst>
                      <a:cxn ang="0">
                        <a:pos x="0" y="270"/>
                      </a:cxn>
                      <a:cxn ang="0">
                        <a:pos x="156" y="294"/>
                      </a:cxn>
                      <a:cxn ang="0">
                        <a:pos x="336" y="270"/>
                      </a:cxn>
                      <a:cxn ang="0">
                        <a:pos x="468" y="150"/>
                      </a:cxn>
                      <a:cxn ang="0">
                        <a:pos x="510" y="0"/>
                      </a:cxn>
                    </a:cxnLst>
                    <a:rect l="0" t="0" r="r" b="b"/>
                    <a:pathLst>
                      <a:path w="510" h="294">
                        <a:moveTo>
                          <a:pt x="0" y="270"/>
                        </a:moveTo>
                        <a:lnTo>
                          <a:pt x="156" y="294"/>
                        </a:lnTo>
                        <a:lnTo>
                          <a:pt x="336" y="270"/>
                        </a:lnTo>
                        <a:lnTo>
                          <a:pt x="468" y="150"/>
                        </a:lnTo>
                        <a:lnTo>
                          <a:pt x="510" y="0"/>
                        </a:lnTo>
                      </a:path>
                    </a:pathLst>
                  </a:custGeom>
                  <a:noFill/>
                  <a:ln w="12700" cmpd="sng">
                    <a:solidFill>
                      <a:srgbClr val="FFFF66"/>
                    </a:solidFill>
                    <a:round/>
                    <a:headEnd/>
                    <a:tailEnd/>
                  </a:ln>
                  <a:effectLst/>
                </p:spPr>
                <p:txBody>
                  <a:bodyPr/>
                  <a:lstStyle/>
                  <a:p>
                    <a:endParaRPr lang="es-ES">
                      <a:solidFill>
                        <a:prstClr val="black"/>
                      </a:solidFill>
                      <a:latin typeface="Calibri"/>
                    </a:endParaRPr>
                  </a:p>
                </p:txBody>
              </p:sp>
            </p:grpSp>
            <p:sp>
              <p:nvSpPr>
                <p:cNvPr id="47120" name="Freeform 16"/>
                <p:cNvSpPr>
                  <a:spLocks/>
                </p:cNvSpPr>
                <p:nvPr/>
              </p:nvSpPr>
              <p:spPr bwMode="auto">
                <a:xfrm>
                  <a:off x="3216" y="1008"/>
                  <a:ext cx="1488" cy="1008"/>
                </a:xfrm>
                <a:custGeom>
                  <a:avLst/>
                  <a:gdLst/>
                  <a:ahLst/>
                  <a:cxnLst>
                    <a:cxn ang="0">
                      <a:pos x="0" y="0"/>
                    </a:cxn>
                    <a:cxn ang="0">
                      <a:pos x="816" y="144"/>
                    </a:cxn>
                    <a:cxn ang="0">
                      <a:pos x="960" y="48"/>
                    </a:cxn>
                    <a:cxn ang="0">
                      <a:pos x="1440" y="528"/>
                    </a:cxn>
                    <a:cxn ang="0">
                      <a:pos x="1488" y="864"/>
                    </a:cxn>
                    <a:cxn ang="0">
                      <a:pos x="1152" y="1008"/>
                    </a:cxn>
                  </a:cxnLst>
                  <a:rect l="0" t="0" r="r" b="b"/>
                  <a:pathLst>
                    <a:path w="1488" h="1008">
                      <a:moveTo>
                        <a:pt x="0" y="0"/>
                      </a:moveTo>
                      <a:lnTo>
                        <a:pt x="816" y="144"/>
                      </a:lnTo>
                      <a:lnTo>
                        <a:pt x="960" y="48"/>
                      </a:lnTo>
                      <a:lnTo>
                        <a:pt x="1440" y="528"/>
                      </a:lnTo>
                      <a:lnTo>
                        <a:pt x="1488" y="864"/>
                      </a:lnTo>
                      <a:lnTo>
                        <a:pt x="1152" y="1008"/>
                      </a:lnTo>
                    </a:path>
                  </a:pathLst>
                </a:custGeom>
                <a:noFill/>
                <a:ln w="12700" cmpd="sng">
                  <a:solidFill>
                    <a:srgbClr val="FFFF66"/>
                  </a:solidFill>
                  <a:round/>
                  <a:headEnd/>
                  <a:tailEnd/>
                </a:ln>
                <a:effectLst/>
              </p:spPr>
              <p:txBody>
                <a:bodyPr/>
                <a:lstStyle/>
                <a:p>
                  <a:endParaRPr lang="es-ES">
                    <a:solidFill>
                      <a:prstClr val="black"/>
                    </a:solidFill>
                    <a:latin typeface="Calibri"/>
                  </a:endParaRPr>
                </a:p>
              </p:txBody>
            </p:sp>
          </p:grpSp>
        </p:grpSp>
        <p:grpSp>
          <p:nvGrpSpPr>
            <p:cNvPr id="6" name="Group 17"/>
            <p:cNvGrpSpPr>
              <a:grpSpLocks/>
            </p:cNvGrpSpPr>
            <p:nvPr/>
          </p:nvGrpSpPr>
          <p:grpSpPr bwMode="auto">
            <a:xfrm>
              <a:off x="1440" y="1152"/>
              <a:ext cx="2940" cy="1272"/>
              <a:chOff x="1440" y="1152"/>
              <a:chExt cx="2940" cy="1272"/>
            </a:xfrm>
          </p:grpSpPr>
          <p:sp>
            <p:nvSpPr>
              <p:cNvPr id="47122" name="Freeform 18"/>
              <p:cNvSpPr>
                <a:spLocks/>
              </p:cNvSpPr>
              <p:nvPr/>
            </p:nvSpPr>
            <p:spPr bwMode="auto">
              <a:xfrm>
                <a:off x="2216" y="1680"/>
                <a:ext cx="40" cy="256"/>
              </a:xfrm>
              <a:custGeom>
                <a:avLst/>
                <a:gdLst/>
                <a:ahLst/>
                <a:cxnLst>
                  <a:cxn ang="0">
                    <a:pos x="40" y="0"/>
                  </a:cxn>
                  <a:cxn ang="0">
                    <a:pos x="0" y="256"/>
                  </a:cxn>
                </a:cxnLst>
                <a:rect l="0" t="0" r="r" b="b"/>
                <a:pathLst>
                  <a:path w="40" h="256">
                    <a:moveTo>
                      <a:pt x="40" y="0"/>
                    </a:moveTo>
                    <a:lnTo>
                      <a:pt x="0" y="256"/>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grpSp>
            <p:nvGrpSpPr>
              <p:cNvPr id="7" name="Group 19"/>
              <p:cNvGrpSpPr>
                <a:grpSpLocks/>
              </p:cNvGrpSpPr>
              <p:nvPr/>
            </p:nvGrpSpPr>
            <p:grpSpPr bwMode="auto">
              <a:xfrm>
                <a:off x="1440" y="1152"/>
                <a:ext cx="2940" cy="1272"/>
                <a:chOff x="1440" y="1152"/>
                <a:chExt cx="2940" cy="1272"/>
              </a:xfrm>
            </p:grpSpPr>
            <p:sp>
              <p:nvSpPr>
                <p:cNvPr id="47124" name="Freeform 20"/>
                <p:cNvSpPr>
                  <a:spLocks/>
                </p:cNvSpPr>
                <p:nvPr/>
              </p:nvSpPr>
              <p:spPr bwMode="auto">
                <a:xfrm>
                  <a:off x="3032" y="2112"/>
                  <a:ext cx="1100" cy="88"/>
                </a:xfrm>
                <a:custGeom>
                  <a:avLst/>
                  <a:gdLst/>
                  <a:ahLst/>
                  <a:cxnLst>
                    <a:cxn ang="0">
                      <a:pos x="0" y="68"/>
                    </a:cxn>
                    <a:cxn ang="0">
                      <a:pos x="340" y="68"/>
                    </a:cxn>
                    <a:cxn ang="0">
                      <a:pos x="664" y="0"/>
                    </a:cxn>
                    <a:cxn ang="0">
                      <a:pos x="988" y="88"/>
                    </a:cxn>
                    <a:cxn ang="0">
                      <a:pos x="1100" y="84"/>
                    </a:cxn>
                  </a:cxnLst>
                  <a:rect l="0" t="0" r="r" b="b"/>
                  <a:pathLst>
                    <a:path w="1100" h="88">
                      <a:moveTo>
                        <a:pt x="0" y="68"/>
                      </a:moveTo>
                      <a:lnTo>
                        <a:pt x="340" y="68"/>
                      </a:lnTo>
                      <a:lnTo>
                        <a:pt x="664" y="0"/>
                      </a:lnTo>
                      <a:lnTo>
                        <a:pt x="988" y="88"/>
                      </a:lnTo>
                      <a:lnTo>
                        <a:pt x="1100" y="84"/>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sp>
              <p:nvSpPr>
                <p:cNvPr id="47125" name="Freeform 21"/>
                <p:cNvSpPr>
                  <a:spLocks/>
                </p:cNvSpPr>
                <p:nvPr/>
              </p:nvSpPr>
              <p:spPr bwMode="auto">
                <a:xfrm>
                  <a:off x="1508" y="1736"/>
                  <a:ext cx="1516" cy="424"/>
                </a:xfrm>
                <a:custGeom>
                  <a:avLst/>
                  <a:gdLst/>
                  <a:ahLst/>
                  <a:cxnLst>
                    <a:cxn ang="0">
                      <a:pos x="1516" y="424"/>
                    </a:cxn>
                    <a:cxn ang="0">
                      <a:pos x="1188" y="0"/>
                    </a:cxn>
                    <a:cxn ang="0">
                      <a:pos x="940" y="88"/>
                    </a:cxn>
                    <a:cxn ang="0">
                      <a:pos x="748" y="184"/>
                    </a:cxn>
                    <a:cxn ang="0">
                      <a:pos x="536" y="304"/>
                    </a:cxn>
                    <a:cxn ang="0">
                      <a:pos x="124" y="136"/>
                    </a:cxn>
                    <a:cxn ang="0">
                      <a:pos x="0" y="248"/>
                    </a:cxn>
                  </a:cxnLst>
                  <a:rect l="0" t="0" r="r" b="b"/>
                  <a:pathLst>
                    <a:path w="1516" h="424">
                      <a:moveTo>
                        <a:pt x="1516" y="424"/>
                      </a:moveTo>
                      <a:lnTo>
                        <a:pt x="1188" y="0"/>
                      </a:lnTo>
                      <a:lnTo>
                        <a:pt x="940" y="88"/>
                      </a:lnTo>
                      <a:lnTo>
                        <a:pt x="748" y="184"/>
                      </a:lnTo>
                      <a:lnTo>
                        <a:pt x="536" y="304"/>
                      </a:lnTo>
                      <a:lnTo>
                        <a:pt x="124" y="136"/>
                      </a:lnTo>
                      <a:lnTo>
                        <a:pt x="0" y="248"/>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sp>
              <p:nvSpPr>
                <p:cNvPr id="47126" name="Line 22"/>
                <p:cNvSpPr>
                  <a:spLocks noChangeShapeType="1"/>
                </p:cNvSpPr>
                <p:nvPr/>
              </p:nvSpPr>
              <p:spPr bwMode="auto">
                <a:xfrm flipH="1" flipV="1">
                  <a:off x="1536" y="1536"/>
                  <a:ext cx="96" cy="336"/>
                </a:xfrm>
                <a:prstGeom prst="line">
                  <a:avLst/>
                </a:prstGeom>
                <a:noFill/>
                <a:ln w="38100">
                  <a:solidFill>
                    <a:srgbClr val="FFFF66"/>
                  </a:solidFill>
                  <a:round/>
                  <a:headEnd/>
                  <a:tailEnd/>
                </a:ln>
                <a:effectLst/>
              </p:spPr>
              <p:txBody>
                <a:bodyPr/>
                <a:lstStyle/>
                <a:p>
                  <a:endParaRPr lang="es-ES">
                    <a:solidFill>
                      <a:prstClr val="black"/>
                    </a:solidFill>
                    <a:latin typeface="Calibri"/>
                  </a:endParaRPr>
                </a:p>
              </p:txBody>
            </p:sp>
            <p:sp>
              <p:nvSpPr>
                <p:cNvPr id="47127" name="Freeform 23"/>
                <p:cNvSpPr>
                  <a:spLocks/>
                </p:cNvSpPr>
                <p:nvPr/>
              </p:nvSpPr>
              <p:spPr bwMode="auto">
                <a:xfrm>
                  <a:off x="2044" y="2016"/>
                  <a:ext cx="832" cy="408"/>
                </a:xfrm>
                <a:custGeom>
                  <a:avLst/>
                  <a:gdLst/>
                  <a:ahLst/>
                  <a:cxnLst>
                    <a:cxn ang="0">
                      <a:pos x="832" y="408"/>
                    </a:cxn>
                    <a:cxn ang="0">
                      <a:pos x="0" y="136"/>
                    </a:cxn>
                    <a:cxn ang="0">
                      <a:pos x="4" y="0"/>
                    </a:cxn>
                  </a:cxnLst>
                  <a:rect l="0" t="0" r="r" b="b"/>
                  <a:pathLst>
                    <a:path w="832" h="408">
                      <a:moveTo>
                        <a:pt x="832" y="408"/>
                      </a:moveTo>
                      <a:lnTo>
                        <a:pt x="0" y="136"/>
                      </a:lnTo>
                      <a:lnTo>
                        <a:pt x="4" y="0"/>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sp>
              <p:nvSpPr>
                <p:cNvPr id="47128" name="Freeform 24"/>
                <p:cNvSpPr>
                  <a:spLocks/>
                </p:cNvSpPr>
                <p:nvPr/>
              </p:nvSpPr>
              <p:spPr bwMode="auto">
                <a:xfrm>
                  <a:off x="2844" y="1576"/>
                  <a:ext cx="1536" cy="428"/>
                </a:xfrm>
                <a:custGeom>
                  <a:avLst/>
                  <a:gdLst/>
                  <a:ahLst/>
                  <a:cxnLst>
                    <a:cxn ang="0">
                      <a:pos x="0" y="360"/>
                    </a:cxn>
                    <a:cxn ang="0">
                      <a:pos x="132" y="344"/>
                    </a:cxn>
                    <a:cxn ang="0">
                      <a:pos x="392" y="304"/>
                    </a:cxn>
                    <a:cxn ang="0">
                      <a:pos x="584" y="0"/>
                    </a:cxn>
                    <a:cxn ang="0">
                      <a:pos x="1176" y="52"/>
                    </a:cxn>
                    <a:cxn ang="0">
                      <a:pos x="1380" y="296"/>
                    </a:cxn>
                    <a:cxn ang="0">
                      <a:pos x="1536" y="428"/>
                    </a:cxn>
                  </a:cxnLst>
                  <a:rect l="0" t="0" r="r" b="b"/>
                  <a:pathLst>
                    <a:path w="1536" h="428">
                      <a:moveTo>
                        <a:pt x="0" y="360"/>
                      </a:moveTo>
                      <a:lnTo>
                        <a:pt x="132" y="344"/>
                      </a:lnTo>
                      <a:lnTo>
                        <a:pt x="392" y="304"/>
                      </a:lnTo>
                      <a:lnTo>
                        <a:pt x="584" y="0"/>
                      </a:lnTo>
                      <a:lnTo>
                        <a:pt x="1176" y="52"/>
                      </a:lnTo>
                      <a:lnTo>
                        <a:pt x="1380" y="296"/>
                      </a:lnTo>
                      <a:lnTo>
                        <a:pt x="1536" y="428"/>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sp>
              <p:nvSpPr>
                <p:cNvPr id="47129" name="Freeform 25"/>
                <p:cNvSpPr>
                  <a:spLocks/>
                </p:cNvSpPr>
                <p:nvPr/>
              </p:nvSpPr>
              <p:spPr bwMode="auto">
                <a:xfrm>
                  <a:off x="1440" y="1152"/>
                  <a:ext cx="1056" cy="672"/>
                </a:xfrm>
                <a:custGeom>
                  <a:avLst/>
                  <a:gdLst/>
                  <a:ahLst/>
                  <a:cxnLst>
                    <a:cxn ang="0">
                      <a:pos x="1056" y="672"/>
                    </a:cxn>
                    <a:cxn ang="0">
                      <a:pos x="960" y="576"/>
                    </a:cxn>
                    <a:cxn ang="0">
                      <a:pos x="816" y="528"/>
                    </a:cxn>
                    <a:cxn ang="0">
                      <a:pos x="916" y="116"/>
                    </a:cxn>
                    <a:cxn ang="0">
                      <a:pos x="336" y="0"/>
                    </a:cxn>
                    <a:cxn ang="0">
                      <a:pos x="0" y="144"/>
                    </a:cxn>
                  </a:cxnLst>
                  <a:rect l="0" t="0" r="r" b="b"/>
                  <a:pathLst>
                    <a:path w="1056" h="672">
                      <a:moveTo>
                        <a:pt x="1056" y="672"/>
                      </a:moveTo>
                      <a:lnTo>
                        <a:pt x="960" y="576"/>
                      </a:lnTo>
                      <a:lnTo>
                        <a:pt x="816" y="528"/>
                      </a:lnTo>
                      <a:lnTo>
                        <a:pt x="916" y="116"/>
                      </a:lnTo>
                      <a:lnTo>
                        <a:pt x="336" y="0"/>
                      </a:lnTo>
                      <a:lnTo>
                        <a:pt x="0" y="144"/>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sp>
              <p:nvSpPr>
                <p:cNvPr id="47130" name="Freeform 26"/>
                <p:cNvSpPr>
                  <a:spLocks/>
                </p:cNvSpPr>
                <p:nvPr/>
              </p:nvSpPr>
              <p:spPr bwMode="auto">
                <a:xfrm>
                  <a:off x="2352" y="1272"/>
                  <a:ext cx="1104" cy="312"/>
                </a:xfrm>
                <a:custGeom>
                  <a:avLst/>
                  <a:gdLst/>
                  <a:ahLst/>
                  <a:cxnLst>
                    <a:cxn ang="0">
                      <a:pos x="0" y="0"/>
                    </a:cxn>
                    <a:cxn ang="0">
                      <a:pos x="672" y="72"/>
                    </a:cxn>
                    <a:cxn ang="0">
                      <a:pos x="1104" y="312"/>
                    </a:cxn>
                  </a:cxnLst>
                  <a:rect l="0" t="0" r="r" b="b"/>
                  <a:pathLst>
                    <a:path w="1104" h="312">
                      <a:moveTo>
                        <a:pt x="0" y="0"/>
                      </a:moveTo>
                      <a:lnTo>
                        <a:pt x="672" y="72"/>
                      </a:lnTo>
                      <a:lnTo>
                        <a:pt x="1104" y="312"/>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sp>
              <p:nvSpPr>
                <p:cNvPr id="47131" name="Freeform 27"/>
                <p:cNvSpPr>
                  <a:spLocks/>
                </p:cNvSpPr>
                <p:nvPr/>
              </p:nvSpPr>
              <p:spPr bwMode="auto">
                <a:xfrm>
                  <a:off x="3024" y="2160"/>
                  <a:ext cx="360" cy="224"/>
                </a:xfrm>
                <a:custGeom>
                  <a:avLst/>
                  <a:gdLst/>
                  <a:ahLst/>
                  <a:cxnLst>
                    <a:cxn ang="0">
                      <a:pos x="0" y="0"/>
                    </a:cxn>
                    <a:cxn ang="0">
                      <a:pos x="96" y="200"/>
                    </a:cxn>
                    <a:cxn ang="0">
                      <a:pos x="216" y="224"/>
                    </a:cxn>
                    <a:cxn ang="0">
                      <a:pos x="360" y="20"/>
                    </a:cxn>
                  </a:cxnLst>
                  <a:rect l="0" t="0" r="r" b="b"/>
                  <a:pathLst>
                    <a:path w="360" h="224">
                      <a:moveTo>
                        <a:pt x="0" y="0"/>
                      </a:moveTo>
                      <a:lnTo>
                        <a:pt x="96" y="200"/>
                      </a:lnTo>
                      <a:lnTo>
                        <a:pt x="216" y="224"/>
                      </a:lnTo>
                      <a:lnTo>
                        <a:pt x="360" y="20"/>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sp>
              <p:nvSpPr>
                <p:cNvPr id="47132" name="Freeform 28"/>
                <p:cNvSpPr>
                  <a:spLocks/>
                </p:cNvSpPr>
                <p:nvPr/>
              </p:nvSpPr>
              <p:spPr bwMode="auto">
                <a:xfrm>
                  <a:off x="2960" y="2356"/>
                  <a:ext cx="164" cy="1"/>
                </a:xfrm>
                <a:custGeom>
                  <a:avLst/>
                  <a:gdLst/>
                  <a:ahLst/>
                  <a:cxnLst>
                    <a:cxn ang="0">
                      <a:pos x="164" y="0"/>
                    </a:cxn>
                    <a:cxn ang="0">
                      <a:pos x="0" y="0"/>
                    </a:cxn>
                  </a:cxnLst>
                  <a:rect l="0" t="0" r="r" b="b"/>
                  <a:pathLst>
                    <a:path w="164" h="1">
                      <a:moveTo>
                        <a:pt x="164" y="0"/>
                      </a:moveTo>
                      <a:lnTo>
                        <a:pt x="0" y="0"/>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sp>
              <p:nvSpPr>
                <p:cNvPr id="47133" name="Freeform 29"/>
                <p:cNvSpPr>
                  <a:spLocks/>
                </p:cNvSpPr>
                <p:nvPr/>
              </p:nvSpPr>
              <p:spPr bwMode="auto">
                <a:xfrm>
                  <a:off x="3164" y="1896"/>
                  <a:ext cx="24" cy="480"/>
                </a:xfrm>
                <a:custGeom>
                  <a:avLst/>
                  <a:gdLst/>
                  <a:ahLst/>
                  <a:cxnLst>
                    <a:cxn ang="0">
                      <a:pos x="24" y="480"/>
                    </a:cxn>
                    <a:cxn ang="0">
                      <a:pos x="0" y="0"/>
                    </a:cxn>
                  </a:cxnLst>
                  <a:rect l="0" t="0" r="r" b="b"/>
                  <a:pathLst>
                    <a:path w="24" h="480">
                      <a:moveTo>
                        <a:pt x="24" y="480"/>
                      </a:moveTo>
                      <a:lnTo>
                        <a:pt x="0" y="0"/>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sp>
              <p:nvSpPr>
                <p:cNvPr id="47134" name="Freeform 30"/>
                <p:cNvSpPr>
                  <a:spLocks/>
                </p:cNvSpPr>
                <p:nvPr/>
              </p:nvSpPr>
              <p:spPr bwMode="auto">
                <a:xfrm>
                  <a:off x="2700" y="1580"/>
                  <a:ext cx="740" cy="196"/>
                </a:xfrm>
                <a:custGeom>
                  <a:avLst/>
                  <a:gdLst/>
                  <a:ahLst/>
                  <a:cxnLst>
                    <a:cxn ang="0">
                      <a:pos x="0" y="164"/>
                    </a:cxn>
                    <a:cxn ang="0">
                      <a:pos x="276" y="196"/>
                    </a:cxn>
                    <a:cxn ang="0">
                      <a:pos x="740" y="0"/>
                    </a:cxn>
                  </a:cxnLst>
                  <a:rect l="0" t="0" r="r" b="b"/>
                  <a:pathLst>
                    <a:path w="740" h="196">
                      <a:moveTo>
                        <a:pt x="0" y="164"/>
                      </a:moveTo>
                      <a:lnTo>
                        <a:pt x="276" y="196"/>
                      </a:lnTo>
                      <a:lnTo>
                        <a:pt x="740" y="0"/>
                      </a:lnTo>
                    </a:path>
                  </a:pathLst>
                </a:custGeom>
                <a:noFill/>
                <a:ln w="38100" cmpd="sng">
                  <a:solidFill>
                    <a:srgbClr val="FFFF66"/>
                  </a:solidFill>
                  <a:round/>
                  <a:headEnd/>
                  <a:tailEnd/>
                </a:ln>
                <a:effectLst/>
              </p:spPr>
              <p:txBody>
                <a:bodyPr/>
                <a:lstStyle/>
                <a:p>
                  <a:endParaRPr lang="es-ES">
                    <a:solidFill>
                      <a:prstClr val="black"/>
                    </a:solidFill>
                    <a:latin typeface="Calibri"/>
                  </a:endParaRPr>
                </a:p>
              </p:txBody>
            </p:sp>
          </p:grpSp>
        </p:grpSp>
      </p:grpSp>
      <p:sp>
        <p:nvSpPr>
          <p:cNvPr id="47135" name="Text Box 31"/>
          <p:cNvSpPr txBox="1">
            <a:spLocks noChangeArrowheads="1"/>
          </p:cNvSpPr>
          <p:nvPr/>
        </p:nvSpPr>
        <p:spPr bwMode="auto">
          <a:xfrm>
            <a:off x="1905000" y="304800"/>
            <a:ext cx="8382000" cy="579438"/>
          </a:xfrm>
          <a:prstGeom prst="rect">
            <a:avLst/>
          </a:prstGeom>
          <a:noFill/>
          <a:ln w="9525">
            <a:noFill/>
            <a:miter lim="800000"/>
            <a:headEnd/>
            <a:tailEnd/>
          </a:ln>
          <a:effectLst/>
        </p:spPr>
        <p:txBody>
          <a:bodyPr>
            <a:spAutoFit/>
          </a:bodyPr>
          <a:lstStyle/>
          <a:p>
            <a:pPr algn="ctr"/>
            <a:r>
              <a:rPr lang="en-US" sz="3200" dirty="0">
                <a:solidFill>
                  <a:prstClr val="black"/>
                </a:solidFill>
                <a:latin typeface="Arial Black" pitchFamily="34" charset="0"/>
              </a:rPr>
              <a:t>MAPA LOGISTICO, </a:t>
            </a:r>
            <a:r>
              <a:rPr lang="en-US" sz="3200" dirty="0" err="1">
                <a:solidFill>
                  <a:prstClr val="black"/>
                </a:solidFill>
                <a:latin typeface="Arial Black" pitchFamily="34" charset="0"/>
              </a:rPr>
              <a:t>Py</a:t>
            </a:r>
            <a:endParaRPr lang="es-ES" sz="3200" dirty="0">
              <a:solidFill>
                <a:prstClr val="black"/>
              </a:solidFill>
              <a:latin typeface="Arial Black" pitchFamily="34" charset="0"/>
            </a:endParaRPr>
          </a:p>
        </p:txBody>
      </p:sp>
      <p:sp>
        <p:nvSpPr>
          <p:cNvPr id="47136" name="Text Box 32"/>
          <p:cNvSpPr txBox="1">
            <a:spLocks noChangeArrowheads="1"/>
          </p:cNvSpPr>
          <p:nvPr/>
        </p:nvSpPr>
        <p:spPr bwMode="auto">
          <a:xfrm>
            <a:off x="8442326" y="4832350"/>
            <a:ext cx="1484313" cy="274638"/>
          </a:xfrm>
          <a:prstGeom prst="rect">
            <a:avLst/>
          </a:prstGeom>
          <a:noFill/>
          <a:ln w="9525">
            <a:noFill/>
            <a:miter lim="800000"/>
            <a:headEnd/>
            <a:tailEnd/>
          </a:ln>
          <a:effectLst/>
        </p:spPr>
        <p:txBody>
          <a:bodyPr wrap="none">
            <a:spAutoFit/>
          </a:bodyPr>
          <a:lstStyle/>
          <a:p>
            <a:r>
              <a:rPr lang="en-US" sz="1200" b="1">
                <a:solidFill>
                  <a:prstClr val="black"/>
                </a:solidFill>
                <a:latin typeface="Tahoma" pitchFamily="34" charset="0"/>
              </a:rPr>
              <a:t>Océano Atlántico</a:t>
            </a:r>
            <a:endParaRPr lang="es-ES" sz="1200" b="1">
              <a:solidFill>
                <a:prstClr val="black"/>
              </a:solidFill>
              <a:latin typeface="Tahoma" pitchFamily="34" charset="0"/>
            </a:endParaRPr>
          </a:p>
        </p:txBody>
      </p:sp>
      <p:sp>
        <p:nvSpPr>
          <p:cNvPr id="47137" name="Text Box 33"/>
          <p:cNvSpPr txBox="1">
            <a:spLocks noChangeArrowheads="1"/>
          </p:cNvSpPr>
          <p:nvPr/>
        </p:nvSpPr>
        <p:spPr bwMode="auto">
          <a:xfrm>
            <a:off x="5410201" y="2603501"/>
            <a:ext cx="823913" cy="214313"/>
          </a:xfrm>
          <a:prstGeom prst="rect">
            <a:avLst/>
          </a:prstGeom>
          <a:noFill/>
          <a:ln w="9525">
            <a:noFill/>
            <a:miter lim="800000"/>
            <a:headEnd/>
            <a:tailEnd/>
          </a:ln>
          <a:effectLst/>
        </p:spPr>
        <p:txBody>
          <a:bodyPr wrap="none">
            <a:spAutoFit/>
          </a:bodyPr>
          <a:lstStyle/>
          <a:p>
            <a:r>
              <a:rPr lang="en-US" sz="800">
                <a:solidFill>
                  <a:prstClr val="black"/>
                </a:solidFill>
                <a:latin typeface="Arial Narrow" pitchFamily="34" charset="0"/>
              </a:rPr>
              <a:t>Mcal. Estigarribia</a:t>
            </a:r>
            <a:endParaRPr lang="es-ES" sz="800">
              <a:solidFill>
                <a:prstClr val="black"/>
              </a:solidFill>
              <a:latin typeface="Arial Narrow" pitchFamily="34" charset="0"/>
            </a:endParaRPr>
          </a:p>
        </p:txBody>
      </p:sp>
      <p:sp>
        <p:nvSpPr>
          <p:cNvPr id="47138" name="Text Box 34"/>
          <p:cNvSpPr txBox="1">
            <a:spLocks noChangeArrowheads="1"/>
          </p:cNvSpPr>
          <p:nvPr/>
        </p:nvSpPr>
        <p:spPr bwMode="auto">
          <a:xfrm>
            <a:off x="4572000" y="4038600"/>
            <a:ext cx="863600" cy="228600"/>
          </a:xfrm>
          <a:prstGeom prst="rect">
            <a:avLst/>
          </a:prstGeom>
          <a:noFill/>
          <a:ln w="9525">
            <a:noFill/>
            <a:miter lim="800000"/>
            <a:headEnd/>
            <a:tailEnd/>
          </a:ln>
          <a:effectLst/>
        </p:spPr>
        <p:txBody>
          <a:bodyPr wrap="none">
            <a:spAutoFit/>
          </a:bodyPr>
          <a:lstStyle/>
          <a:p>
            <a:r>
              <a:rPr lang="en-US" sz="900" b="1">
                <a:solidFill>
                  <a:prstClr val="black"/>
                </a:solidFill>
                <a:latin typeface="Arial" charset="0"/>
              </a:rPr>
              <a:t>ARGENTINA</a:t>
            </a:r>
            <a:endParaRPr lang="es-ES" sz="900" b="1">
              <a:solidFill>
                <a:prstClr val="black"/>
              </a:solidFill>
              <a:latin typeface="Arial" charset="0"/>
            </a:endParaRPr>
          </a:p>
        </p:txBody>
      </p:sp>
      <p:sp>
        <p:nvSpPr>
          <p:cNvPr id="47139" name="Text Box 35"/>
          <p:cNvSpPr txBox="1">
            <a:spLocks noChangeArrowheads="1"/>
          </p:cNvSpPr>
          <p:nvPr/>
        </p:nvSpPr>
        <p:spPr bwMode="auto">
          <a:xfrm>
            <a:off x="7239000" y="2362200"/>
            <a:ext cx="609600" cy="228600"/>
          </a:xfrm>
          <a:prstGeom prst="rect">
            <a:avLst/>
          </a:prstGeom>
          <a:noFill/>
          <a:ln w="9525">
            <a:noFill/>
            <a:miter lim="800000"/>
            <a:headEnd/>
            <a:tailEnd/>
          </a:ln>
          <a:effectLst/>
        </p:spPr>
        <p:txBody>
          <a:bodyPr wrap="none">
            <a:spAutoFit/>
          </a:bodyPr>
          <a:lstStyle/>
          <a:p>
            <a:r>
              <a:rPr lang="en-US" sz="900" b="1">
                <a:solidFill>
                  <a:prstClr val="black"/>
                </a:solidFill>
                <a:latin typeface="Arial" charset="0"/>
              </a:rPr>
              <a:t>BRASIL</a:t>
            </a:r>
            <a:endParaRPr lang="es-ES" sz="900" b="1">
              <a:solidFill>
                <a:prstClr val="black"/>
              </a:solidFill>
              <a:latin typeface="Arial" charset="0"/>
            </a:endParaRPr>
          </a:p>
        </p:txBody>
      </p:sp>
      <p:sp>
        <p:nvSpPr>
          <p:cNvPr id="47140" name="Text Box 36"/>
          <p:cNvSpPr txBox="1">
            <a:spLocks noChangeArrowheads="1"/>
          </p:cNvSpPr>
          <p:nvPr/>
        </p:nvSpPr>
        <p:spPr bwMode="auto">
          <a:xfrm>
            <a:off x="6248400" y="4800600"/>
            <a:ext cx="762000" cy="228600"/>
          </a:xfrm>
          <a:prstGeom prst="rect">
            <a:avLst/>
          </a:prstGeom>
          <a:noFill/>
          <a:ln w="9525">
            <a:noFill/>
            <a:miter lim="800000"/>
            <a:headEnd/>
            <a:tailEnd/>
          </a:ln>
          <a:effectLst/>
        </p:spPr>
        <p:txBody>
          <a:bodyPr wrap="none">
            <a:spAutoFit/>
          </a:bodyPr>
          <a:lstStyle/>
          <a:p>
            <a:r>
              <a:rPr lang="en-US" sz="900" b="1">
                <a:solidFill>
                  <a:prstClr val="black"/>
                </a:solidFill>
                <a:latin typeface="Arial" charset="0"/>
              </a:rPr>
              <a:t>URUGUAY</a:t>
            </a:r>
            <a:endParaRPr lang="es-ES" sz="900" b="1">
              <a:solidFill>
                <a:prstClr val="black"/>
              </a:solidFill>
              <a:latin typeface="Arial" charset="0"/>
            </a:endParaRPr>
          </a:p>
        </p:txBody>
      </p:sp>
      <p:sp>
        <p:nvSpPr>
          <p:cNvPr id="47141" name="Text Box 37"/>
          <p:cNvSpPr txBox="1">
            <a:spLocks noChangeArrowheads="1"/>
          </p:cNvSpPr>
          <p:nvPr/>
        </p:nvSpPr>
        <p:spPr bwMode="auto">
          <a:xfrm>
            <a:off x="3740150" y="3810000"/>
            <a:ext cx="527050" cy="228600"/>
          </a:xfrm>
          <a:prstGeom prst="rect">
            <a:avLst/>
          </a:prstGeom>
          <a:noFill/>
          <a:ln w="9525">
            <a:noFill/>
            <a:miter lim="800000"/>
            <a:headEnd/>
            <a:tailEnd/>
          </a:ln>
          <a:effectLst/>
        </p:spPr>
        <p:txBody>
          <a:bodyPr wrap="none">
            <a:spAutoFit/>
          </a:bodyPr>
          <a:lstStyle/>
          <a:p>
            <a:r>
              <a:rPr lang="en-US" sz="900" b="1">
                <a:solidFill>
                  <a:prstClr val="black"/>
                </a:solidFill>
                <a:latin typeface="Arial" charset="0"/>
              </a:rPr>
              <a:t>CHILE</a:t>
            </a:r>
            <a:endParaRPr lang="es-ES" sz="900" b="1">
              <a:solidFill>
                <a:prstClr val="black"/>
              </a:solidFill>
              <a:latin typeface="Arial" charset="0"/>
            </a:endParaRPr>
          </a:p>
        </p:txBody>
      </p:sp>
      <p:sp>
        <p:nvSpPr>
          <p:cNvPr id="47142" name="Text Box 38"/>
          <p:cNvSpPr txBox="1">
            <a:spLocks noChangeArrowheads="1"/>
          </p:cNvSpPr>
          <p:nvPr/>
        </p:nvSpPr>
        <p:spPr bwMode="auto">
          <a:xfrm>
            <a:off x="2971800" y="990600"/>
            <a:ext cx="501650" cy="228600"/>
          </a:xfrm>
          <a:prstGeom prst="rect">
            <a:avLst/>
          </a:prstGeom>
          <a:noFill/>
          <a:ln w="9525">
            <a:noFill/>
            <a:miter lim="800000"/>
            <a:headEnd/>
            <a:tailEnd/>
          </a:ln>
          <a:effectLst/>
        </p:spPr>
        <p:txBody>
          <a:bodyPr wrap="none">
            <a:spAutoFit/>
          </a:bodyPr>
          <a:lstStyle/>
          <a:p>
            <a:r>
              <a:rPr lang="en-US" sz="900" b="1">
                <a:solidFill>
                  <a:prstClr val="black"/>
                </a:solidFill>
                <a:latin typeface="Arial" charset="0"/>
              </a:rPr>
              <a:t>PERU</a:t>
            </a:r>
            <a:endParaRPr lang="es-ES" sz="900" b="1">
              <a:solidFill>
                <a:prstClr val="black"/>
              </a:solidFill>
              <a:latin typeface="Arial" charset="0"/>
            </a:endParaRPr>
          </a:p>
        </p:txBody>
      </p:sp>
      <p:sp>
        <p:nvSpPr>
          <p:cNvPr id="47143" name="Text Box 39"/>
          <p:cNvSpPr txBox="1">
            <a:spLocks noChangeArrowheads="1"/>
          </p:cNvSpPr>
          <p:nvPr/>
        </p:nvSpPr>
        <p:spPr bwMode="auto">
          <a:xfrm>
            <a:off x="4800600" y="1447800"/>
            <a:ext cx="685800" cy="228600"/>
          </a:xfrm>
          <a:prstGeom prst="rect">
            <a:avLst/>
          </a:prstGeom>
          <a:noFill/>
          <a:ln w="9525">
            <a:noFill/>
            <a:miter lim="800000"/>
            <a:headEnd/>
            <a:tailEnd/>
          </a:ln>
          <a:effectLst/>
        </p:spPr>
        <p:txBody>
          <a:bodyPr anchor="ctr"/>
          <a:lstStyle/>
          <a:p>
            <a:r>
              <a:rPr lang="en-US" sz="900" b="1">
                <a:solidFill>
                  <a:prstClr val="black"/>
                </a:solidFill>
                <a:latin typeface="Arial" charset="0"/>
              </a:rPr>
              <a:t>BOLIVIA</a:t>
            </a:r>
            <a:endParaRPr lang="es-ES" sz="900" b="1">
              <a:solidFill>
                <a:prstClr val="black"/>
              </a:solidFill>
              <a:latin typeface="Arial" charset="0"/>
            </a:endParaRPr>
          </a:p>
        </p:txBody>
      </p:sp>
      <p:grpSp>
        <p:nvGrpSpPr>
          <p:cNvPr id="8" name="Group 40"/>
          <p:cNvGrpSpPr>
            <a:grpSpLocks/>
          </p:cNvGrpSpPr>
          <p:nvPr/>
        </p:nvGrpSpPr>
        <p:grpSpPr bwMode="auto">
          <a:xfrm>
            <a:off x="8086725" y="1609725"/>
            <a:ext cx="152400" cy="152400"/>
            <a:chOff x="816" y="2448"/>
            <a:chExt cx="192" cy="192"/>
          </a:xfrm>
        </p:grpSpPr>
        <p:sp>
          <p:nvSpPr>
            <p:cNvPr id="47145" name="Oval 41"/>
            <p:cNvSpPr>
              <a:spLocks noChangeArrowheads="1"/>
            </p:cNvSpPr>
            <p:nvPr/>
          </p:nvSpPr>
          <p:spPr bwMode="auto">
            <a:xfrm>
              <a:off x="816" y="2448"/>
              <a:ext cx="192" cy="192"/>
            </a:xfrm>
            <a:prstGeom prst="ellipse">
              <a:avLst/>
            </a:prstGeom>
            <a:solidFill>
              <a:srgbClr val="FF3300"/>
            </a:solidFill>
            <a:ln w="9525">
              <a:solidFill>
                <a:srgbClr val="FFFF66"/>
              </a:solidFill>
              <a:round/>
              <a:headEnd/>
              <a:tailEnd/>
            </a:ln>
            <a:effectLst/>
          </p:spPr>
          <p:txBody>
            <a:bodyPr wrap="none" anchor="ctr"/>
            <a:lstStyle/>
            <a:p>
              <a:endParaRPr lang="es-ES">
                <a:solidFill>
                  <a:prstClr val="black"/>
                </a:solidFill>
                <a:latin typeface="Calibri"/>
              </a:endParaRPr>
            </a:p>
          </p:txBody>
        </p:sp>
        <p:sp>
          <p:nvSpPr>
            <p:cNvPr id="47146" name="Oval 42"/>
            <p:cNvSpPr>
              <a:spLocks noChangeArrowheads="1"/>
            </p:cNvSpPr>
            <p:nvPr/>
          </p:nvSpPr>
          <p:spPr bwMode="auto">
            <a:xfrm>
              <a:off x="864" y="2496"/>
              <a:ext cx="96" cy="96"/>
            </a:xfrm>
            <a:prstGeom prst="ellipse">
              <a:avLst/>
            </a:prstGeom>
            <a:solidFill>
              <a:srgbClr val="FFFF66"/>
            </a:solidFill>
            <a:ln w="9525">
              <a:solidFill>
                <a:srgbClr val="FFFF66"/>
              </a:solidFill>
              <a:round/>
              <a:headEnd/>
              <a:tailEnd/>
            </a:ln>
            <a:effectLst/>
          </p:spPr>
          <p:txBody>
            <a:bodyPr wrap="none" anchor="ctr"/>
            <a:lstStyle/>
            <a:p>
              <a:endParaRPr lang="es-ES">
                <a:solidFill>
                  <a:prstClr val="black"/>
                </a:solidFill>
                <a:latin typeface="Calibri"/>
              </a:endParaRPr>
            </a:p>
          </p:txBody>
        </p:sp>
      </p:grpSp>
      <p:grpSp>
        <p:nvGrpSpPr>
          <p:cNvPr id="9" name="Group 43"/>
          <p:cNvGrpSpPr>
            <a:grpSpLocks/>
          </p:cNvGrpSpPr>
          <p:nvPr/>
        </p:nvGrpSpPr>
        <p:grpSpPr bwMode="auto">
          <a:xfrm>
            <a:off x="6553200" y="5219700"/>
            <a:ext cx="152400" cy="152400"/>
            <a:chOff x="816" y="2448"/>
            <a:chExt cx="192" cy="192"/>
          </a:xfrm>
        </p:grpSpPr>
        <p:sp>
          <p:nvSpPr>
            <p:cNvPr id="47148" name="Oval 44"/>
            <p:cNvSpPr>
              <a:spLocks noChangeArrowheads="1"/>
            </p:cNvSpPr>
            <p:nvPr/>
          </p:nvSpPr>
          <p:spPr bwMode="auto">
            <a:xfrm>
              <a:off x="816" y="2448"/>
              <a:ext cx="192" cy="192"/>
            </a:xfrm>
            <a:prstGeom prst="ellipse">
              <a:avLst/>
            </a:prstGeom>
            <a:solidFill>
              <a:srgbClr val="FF3300"/>
            </a:solidFill>
            <a:ln w="9525">
              <a:solidFill>
                <a:srgbClr val="FFFF66"/>
              </a:solidFill>
              <a:round/>
              <a:headEnd/>
              <a:tailEnd/>
            </a:ln>
            <a:effectLst/>
          </p:spPr>
          <p:txBody>
            <a:bodyPr wrap="none" anchor="ctr"/>
            <a:lstStyle/>
            <a:p>
              <a:endParaRPr lang="es-ES">
                <a:solidFill>
                  <a:prstClr val="black"/>
                </a:solidFill>
                <a:latin typeface="Calibri"/>
              </a:endParaRPr>
            </a:p>
          </p:txBody>
        </p:sp>
        <p:sp>
          <p:nvSpPr>
            <p:cNvPr id="47149" name="Oval 45"/>
            <p:cNvSpPr>
              <a:spLocks noChangeArrowheads="1"/>
            </p:cNvSpPr>
            <p:nvPr/>
          </p:nvSpPr>
          <p:spPr bwMode="auto">
            <a:xfrm>
              <a:off x="864" y="2496"/>
              <a:ext cx="96" cy="96"/>
            </a:xfrm>
            <a:prstGeom prst="ellipse">
              <a:avLst/>
            </a:prstGeom>
            <a:solidFill>
              <a:srgbClr val="FFFF66"/>
            </a:solidFill>
            <a:ln w="9525">
              <a:solidFill>
                <a:srgbClr val="FFFF66"/>
              </a:solidFill>
              <a:round/>
              <a:headEnd/>
              <a:tailEnd/>
            </a:ln>
            <a:effectLst/>
          </p:spPr>
          <p:txBody>
            <a:bodyPr wrap="none" anchor="ctr"/>
            <a:lstStyle/>
            <a:p>
              <a:endParaRPr lang="es-ES">
                <a:solidFill>
                  <a:prstClr val="black"/>
                </a:solidFill>
                <a:latin typeface="Calibri"/>
              </a:endParaRPr>
            </a:p>
          </p:txBody>
        </p:sp>
      </p:grpSp>
      <p:grpSp>
        <p:nvGrpSpPr>
          <p:cNvPr id="10" name="Group 46"/>
          <p:cNvGrpSpPr>
            <a:grpSpLocks/>
          </p:cNvGrpSpPr>
          <p:nvPr/>
        </p:nvGrpSpPr>
        <p:grpSpPr bwMode="auto">
          <a:xfrm>
            <a:off x="6096000" y="5210175"/>
            <a:ext cx="152400" cy="152400"/>
            <a:chOff x="816" y="2448"/>
            <a:chExt cx="192" cy="192"/>
          </a:xfrm>
        </p:grpSpPr>
        <p:sp>
          <p:nvSpPr>
            <p:cNvPr id="47151" name="Oval 47"/>
            <p:cNvSpPr>
              <a:spLocks noChangeArrowheads="1"/>
            </p:cNvSpPr>
            <p:nvPr/>
          </p:nvSpPr>
          <p:spPr bwMode="auto">
            <a:xfrm>
              <a:off x="816" y="2448"/>
              <a:ext cx="192" cy="192"/>
            </a:xfrm>
            <a:prstGeom prst="ellipse">
              <a:avLst/>
            </a:prstGeom>
            <a:solidFill>
              <a:srgbClr val="FF3300"/>
            </a:solidFill>
            <a:ln w="9525">
              <a:solidFill>
                <a:srgbClr val="FFFF66"/>
              </a:solidFill>
              <a:round/>
              <a:headEnd/>
              <a:tailEnd/>
            </a:ln>
            <a:effectLst/>
          </p:spPr>
          <p:txBody>
            <a:bodyPr wrap="none" anchor="ctr"/>
            <a:lstStyle/>
            <a:p>
              <a:endParaRPr lang="es-ES">
                <a:solidFill>
                  <a:prstClr val="black"/>
                </a:solidFill>
                <a:latin typeface="Calibri"/>
              </a:endParaRPr>
            </a:p>
          </p:txBody>
        </p:sp>
        <p:sp>
          <p:nvSpPr>
            <p:cNvPr id="47152" name="Oval 48"/>
            <p:cNvSpPr>
              <a:spLocks noChangeArrowheads="1"/>
            </p:cNvSpPr>
            <p:nvPr/>
          </p:nvSpPr>
          <p:spPr bwMode="auto">
            <a:xfrm>
              <a:off x="864" y="2496"/>
              <a:ext cx="96" cy="96"/>
            </a:xfrm>
            <a:prstGeom prst="ellipse">
              <a:avLst/>
            </a:prstGeom>
            <a:solidFill>
              <a:srgbClr val="FFFF66"/>
            </a:solidFill>
            <a:ln w="9525">
              <a:solidFill>
                <a:srgbClr val="FFFF66"/>
              </a:solidFill>
              <a:round/>
              <a:headEnd/>
              <a:tailEnd/>
            </a:ln>
            <a:effectLst/>
          </p:spPr>
          <p:txBody>
            <a:bodyPr wrap="none" anchor="ctr"/>
            <a:lstStyle/>
            <a:p>
              <a:endParaRPr lang="es-ES">
                <a:solidFill>
                  <a:prstClr val="black"/>
                </a:solidFill>
                <a:latin typeface="Calibri"/>
              </a:endParaRPr>
            </a:p>
          </p:txBody>
        </p:sp>
      </p:grpSp>
      <p:grpSp>
        <p:nvGrpSpPr>
          <p:cNvPr id="11" name="Group 49"/>
          <p:cNvGrpSpPr>
            <a:grpSpLocks/>
          </p:cNvGrpSpPr>
          <p:nvPr/>
        </p:nvGrpSpPr>
        <p:grpSpPr bwMode="auto">
          <a:xfrm>
            <a:off x="3733800" y="4953000"/>
            <a:ext cx="152400" cy="152400"/>
            <a:chOff x="816" y="2448"/>
            <a:chExt cx="192" cy="192"/>
          </a:xfrm>
        </p:grpSpPr>
        <p:sp>
          <p:nvSpPr>
            <p:cNvPr id="47154" name="Oval 50"/>
            <p:cNvSpPr>
              <a:spLocks noChangeArrowheads="1"/>
            </p:cNvSpPr>
            <p:nvPr/>
          </p:nvSpPr>
          <p:spPr bwMode="auto">
            <a:xfrm>
              <a:off x="816" y="2448"/>
              <a:ext cx="192" cy="192"/>
            </a:xfrm>
            <a:prstGeom prst="ellipse">
              <a:avLst/>
            </a:prstGeom>
            <a:solidFill>
              <a:srgbClr val="FF3300"/>
            </a:solidFill>
            <a:ln w="9525">
              <a:solidFill>
                <a:srgbClr val="FFFF66"/>
              </a:solidFill>
              <a:round/>
              <a:headEnd/>
              <a:tailEnd/>
            </a:ln>
            <a:effectLst/>
          </p:spPr>
          <p:txBody>
            <a:bodyPr wrap="none" anchor="ctr"/>
            <a:lstStyle/>
            <a:p>
              <a:endParaRPr lang="es-ES">
                <a:solidFill>
                  <a:prstClr val="black"/>
                </a:solidFill>
                <a:latin typeface="Calibri"/>
              </a:endParaRPr>
            </a:p>
          </p:txBody>
        </p:sp>
        <p:sp>
          <p:nvSpPr>
            <p:cNvPr id="47155" name="Oval 51"/>
            <p:cNvSpPr>
              <a:spLocks noChangeArrowheads="1"/>
            </p:cNvSpPr>
            <p:nvPr/>
          </p:nvSpPr>
          <p:spPr bwMode="auto">
            <a:xfrm>
              <a:off x="864" y="2496"/>
              <a:ext cx="96" cy="96"/>
            </a:xfrm>
            <a:prstGeom prst="ellipse">
              <a:avLst/>
            </a:prstGeom>
            <a:solidFill>
              <a:srgbClr val="FFFF66"/>
            </a:solidFill>
            <a:ln w="9525">
              <a:solidFill>
                <a:srgbClr val="FFFF66"/>
              </a:solidFill>
              <a:round/>
              <a:headEnd/>
              <a:tailEnd/>
            </a:ln>
            <a:effectLst/>
          </p:spPr>
          <p:txBody>
            <a:bodyPr wrap="none" anchor="ctr"/>
            <a:lstStyle/>
            <a:p>
              <a:endParaRPr lang="es-ES">
                <a:solidFill>
                  <a:prstClr val="black"/>
                </a:solidFill>
                <a:latin typeface="Calibri"/>
              </a:endParaRPr>
            </a:p>
          </p:txBody>
        </p:sp>
      </p:grpSp>
      <p:grpSp>
        <p:nvGrpSpPr>
          <p:cNvPr id="12" name="Group 52"/>
          <p:cNvGrpSpPr>
            <a:grpSpLocks/>
          </p:cNvGrpSpPr>
          <p:nvPr/>
        </p:nvGrpSpPr>
        <p:grpSpPr bwMode="auto">
          <a:xfrm>
            <a:off x="4267200" y="1752600"/>
            <a:ext cx="152400" cy="152400"/>
            <a:chOff x="816" y="2448"/>
            <a:chExt cx="192" cy="192"/>
          </a:xfrm>
        </p:grpSpPr>
        <p:sp>
          <p:nvSpPr>
            <p:cNvPr id="47157" name="Oval 53"/>
            <p:cNvSpPr>
              <a:spLocks noChangeArrowheads="1"/>
            </p:cNvSpPr>
            <p:nvPr/>
          </p:nvSpPr>
          <p:spPr bwMode="auto">
            <a:xfrm>
              <a:off x="816" y="2448"/>
              <a:ext cx="192" cy="192"/>
            </a:xfrm>
            <a:prstGeom prst="ellipse">
              <a:avLst/>
            </a:prstGeom>
            <a:solidFill>
              <a:srgbClr val="FF3300"/>
            </a:solidFill>
            <a:ln w="9525">
              <a:solidFill>
                <a:srgbClr val="FFFF66"/>
              </a:solidFill>
              <a:round/>
              <a:headEnd/>
              <a:tailEnd/>
            </a:ln>
            <a:effectLst/>
          </p:spPr>
          <p:txBody>
            <a:bodyPr wrap="none" anchor="ctr"/>
            <a:lstStyle/>
            <a:p>
              <a:endParaRPr lang="es-ES">
                <a:solidFill>
                  <a:prstClr val="black"/>
                </a:solidFill>
                <a:latin typeface="Calibri"/>
              </a:endParaRPr>
            </a:p>
          </p:txBody>
        </p:sp>
        <p:sp>
          <p:nvSpPr>
            <p:cNvPr id="47158" name="Oval 54"/>
            <p:cNvSpPr>
              <a:spLocks noChangeArrowheads="1"/>
            </p:cNvSpPr>
            <p:nvPr/>
          </p:nvSpPr>
          <p:spPr bwMode="auto">
            <a:xfrm>
              <a:off x="864" y="2496"/>
              <a:ext cx="96" cy="96"/>
            </a:xfrm>
            <a:prstGeom prst="ellipse">
              <a:avLst/>
            </a:prstGeom>
            <a:solidFill>
              <a:srgbClr val="FFFF66"/>
            </a:solidFill>
            <a:ln w="9525">
              <a:solidFill>
                <a:srgbClr val="FFFF66"/>
              </a:solidFill>
              <a:round/>
              <a:headEnd/>
              <a:tailEnd/>
            </a:ln>
            <a:effectLst/>
          </p:spPr>
          <p:txBody>
            <a:bodyPr wrap="none" anchor="ctr"/>
            <a:lstStyle/>
            <a:p>
              <a:endParaRPr lang="es-ES">
                <a:solidFill>
                  <a:prstClr val="black"/>
                </a:solidFill>
                <a:latin typeface="Calibri"/>
              </a:endParaRPr>
            </a:p>
          </p:txBody>
        </p:sp>
      </p:grpSp>
      <p:sp>
        <p:nvSpPr>
          <p:cNvPr id="47159" name="Oval 55"/>
          <p:cNvSpPr>
            <a:spLocks noChangeArrowheads="1"/>
          </p:cNvSpPr>
          <p:nvPr/>
        </p:nvSpPr>
        <p:spPr bwMode="auto">
          <a:xfrm>
            <a:off x="6858000" y="34290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7160" name="Oval 56"/>
          <p:cNvSpPr>
            <a:spLocks noChangeArrowheads="1"/>
          </p:cNvSpPr>
          <p:nvPr/>
        </p:nvSpPr>
        <p:spPr bwMode="auto">
          <a:xfrm>
            <a:off x="6337300" y="29845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7161" name="Oval 57"/>
          <p:cNvSpPr>
            <a:spLocks noChangeArrowheads="1"/>
          </p:cNvSpPr>
          <p:nvPr/>
        </p:nvSpPr>
        <p:spPr bwMode="auto">
          <a:xfrm>
            <a:off x="6629400" y="295275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7162" name="Oval 58"/>
          <p:cNvSpPr>
            <a:spLocks noChangeArrowheads="1"/>
          </p:cNvSpPr>
          <p:nvPr/>
        </p:nvSpPr>
        <p:spPr bwMode="auto">
          <a:xfrm>
            <a:off x="6629400" y="37338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7163" name="Oval 59"/>
          <p:cNvSpPr>
            <a:spLocks noChangeArrowheads="1"/>
          </p:cNvSpPr>
          <p:nvPr/>
        </p:nvSpPr>
        <p:spPr bwMode="auto">
          <a:xfrm>
            <a:off x="5791200" y="27432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7164" name="Oval 60"/>
          <p:cNvSpPr>
            <a:spLocks noChangeArrowheads="1"/>
          </p:cNvSpPr>
          <p:nvPr/>
        </p:nvSpPr>
        <p:spPr bwMode="auto">
          <a:xfrm>
            <a:off x="4724400" y="32004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7165" name="Oval 61"/>
          <p:cNvSpPr>
            <a:spLocks noChangeArrowheads="1"/>
          </p:cNvSpPr>
          <p:nvPr/>
        </p:nvSpPr>
        <p:spPr bwMode="auto">
          <a:xfrm>
            <a:off x="4724400" y="33528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7166" name="Oval 62"/>
          <p:cNvSpPr>
            <a:spLocks noChangeArrowheads="1"/>
          </p:cNvSpPr>
          <p:nvPr/>
        </p:nvSpPr>
        <p:spPr bwMode="auto">
          <a:xfrm>
            <a:off x="4800600" y="26670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7167" name="Text Box 63"/>
          <p:cNvSpPr txBox="1">
            <a:spLocks noChangeArrowheads="1"/>
          </p:cNvSpPr>
          <p:nvPr/>
        </p:nvSpPr>
        <p:spPr bwMode="auto">
          <a:xfrm>
            <a:off x="1905001" y="3154364"/>
            <a:ext cx="1395413" cy="274637"/>
          </a:xfrm>
          <a:prstGeom prst="rect">
            <a:avLst/>
          </a:prstGeom>
          <a:noFill/>
          <a:ln w="9525">
            <a:noFill/>
            <a:miter lim="800000"/>
            <a:headEnd/>
            <a:tailEnd/>
          </a:ln>
          <a:effectLst/>
        </p:spPr>
        <p:txBody>
          <a:bodyPr wrap="none">
            <a:spAutoFit/>
          </a:bodyPr>
          <a:lstStyle/>
          <a:p>
            <a:r>
              <a:rPr lang="en-US" sz="1200" b="1">
                <a:solidFill>
                  <a:prstClr val="black"/>
                </a:solidFill>
                <a:latin typeface="Tahoma" pitchFamily="34" charset="0"/>
              </a:rPr>
              <a:t>Océano Pacífico</a:t>
            </a:r>
            <a:endParaRPr lang="es-ES" sz="1200" b="1">
              <a:solidFill>
                <a:prstClr val="black"/>
              </a:solidFill>
              <a:latin typeface="Tahoma" pitchFamily="34" charset="0"/>
            </a:endParaRPr>
          </a:p>
        </p:txBody>
      </p:sp>
      <p:sp>
        <p:nvSpPr>
          <p:cNvPr id="47168" name="Text Box 64"/>
          <p:cNvSpPr txBox="1">
            <a:spLocks noChangeArrowheads="1"/>
          </p:cNvSpPr>
          <p:nvPr/>
        </p:nvSpPr>
        <p:spPr bwMode="auto">
          <a:xfrm>
            <a:off x="4572001" y="2997201"/>
            <a:ext cx="377825" cy="214313"/>
          </a:xfrm>
          <a:prstGeom prst="rect">
            <a:avLst/>
          </a:prstGeom>
          <a:noFill/>
          <a:ln w="9525">
            <a:noFill/>
            <a:miter lim="800000"/>
            <a:headEnd/>
            <a:tailEnd/>
          </a:ln>
          <a:effectLst/>
        </p:spPr>
        <p:txBody>
          <a:bodyPr wrap="none">
            <a:spAutoFit/>
          </a:bodyPr>
          <a:lstStyle/>
          <a:p>
            <a:r>
              <a:rPr lang="en-US" sz="800">
                <a:solidFill>
                  <a:prstClr val="black"/>
                </a:solidFill>
                <a:latin typeface="Arial Narrow" pitchFamily="34" charset="0"/>
              </a:rPr>
              <a:t>Jujuy</a:t>
            </a:r>
            <a:endParaRPr lang="es-ES" sz="800">
              <a:solidFill>
                <a:prstClr val="black"/>
              </a:solidFill>
              <a:latin typeface="Arial Narrow" pitchFamily="34" charset="0"/>
            </a:endParaRPr>
          </a:p>
        </p:txBody>
      </p:sp>
      <p:sp>
        <p:nvSpPr>
          <p:cNvPr id="47169" name="Text Box 65"/>
          <p:cNvSpPr txBox="1">
            <a:spLocks noChangeArrowheads="1"/>
          </p:cNvSpPr>
          <p:nvPr/>
        </p:nvSpPr>
        <p:spPr bwMode="auto">
          <a:xfrm>
            <a:off x="4419600" y="3276601"/>
            <a:ext cx="374650" cy="214313"/>
          </a:xfrm>
          <a:prstGeom prst="rect">
            <a:avLst/>
          </a:prstGeom>
          <a:noFill/>
          <a:ln w="9525">
            <a:noFill/>
            <a:miter lim="800000"/>
            <a:headEnd/>
            <a:tailEnd/>
          </a:ln>
          <a:effectLst/>
        </p:spPr>
        <p:txBody>
          <a:bodyPr wrap="none">
            <a:spAutoFit/>
          </a:bodyPr>
          <a:lstStyle/>
          <a:p>
            <a:r>
              <a:rPr lang="en-US" sz="800">
                <a:solidFill>
                  <a:prstClr val="black"/>
                </a:solidFill>
                <a:latin typeface="Arial Narrow" pitchFamily="34" charset="0"/>
              </a:rPr>
              <a:t>Salta</a:t>
            </a:r>
            <a:endParaRPr lang="es-ES" sz="800">
              <a:solidFill>
                <a:prstClr val="black"/>
              </a:solidFill>
              <a:latin typeface="Arial Narrow" pitchFamily="34" charset="0"/>
            </a:endParaRPr>
          </a:p>
        </p:txBody>
      </p:sp>
      <p:sp>
        <p:nvSpPr>
          <p:cNvPr id="47170" name="Text Box 66"/>
          <p:cNvSpPr txBox="1">
            <a:spLocks noChangeArrowheads="1"/>
          </p:cNvSpPr>
          <p:nvPr/>
        </p:nvSpPr>
        <p:spPr bwMode="auto">
          <a:xfrm>
            <a:off x="6324601" y="2781301"/>
            <a:ext cx="684213" cy="214313"/>
          </a:xfrm>
          <a:prstGeom prst="rect">
            <a:avLst/>
          </a:prstGeom>
          <a:noFill/>
          <a:ln w="9525">
            <a:noFill/>
            <a:miter lim="800000"/>
            <a:headEnd/>
            <a:tailEnd/>
          </a:ln>
          <a:effectLst/>
        </p:spPr>
        <p:txBody>
          <a:bodyPr wrap="none">
            <a:spAutoFit/>
          </a:bodyPr>
          <a:lstStyle/>
          <a:p>
            <a:r>
              <a:rPr lang="en-US" sz="800">
                <a:solidFill>
                  <a:prstClr val="black"/>
                </a:solidFill>
                <a:latin typeface="Arial Narrow" pitchFamily="34" charset="0"/>
              </a:rPr>
              <a:t>P.J.Caballero</a:t>
            </a:r>
            <a:endParaRPr lang="es-ES" sz="800">
              <a:solidFill>
                <a:prstClr val="black"/>
              </a:solidFill>
              <a:latin typeface="Arial Narrow" pitchFamily="34" charset="0"/>
            </a:endParaRPr>
          </a:p>
        </p:txBody>
      </p:sp>
      <p:grpSp>
        <p:nvGrpSpPr>
          <p:cNvPr id="13" name="Group 67"/>
          <p:cNvGrpSpPr>
            <a:grpSpLocks/>
          </p:cNvGrpSpPr>
          <p:nvPr/>
        </p:nvGrpSpPr>
        <p:grpSpPr bwMode="auto">
          <a:xfrm>
            <a:off x="5753100" y="1066800"/>
            <a:ext cx="2336800" cy="4025900"/>
            <a:chOff x="2664" y="672"/>
            <a:chExt cx="1472" cy="2536"/>
          </a:xfrm>
        </p:grpSpPr>
        <p:sp>
          <p:nvSpPr>
            <p:cNvPr id="47172" name="Freeform 68"/>
            <p:cNvSpPr>
              <a:spLocks/>
            </p:cNvSpPr>
            <p:nvPr/>
          </p:nvSpPr>
          <p:spPr bwMode="auto">
            <a:xfrm>
              <a:off x="2664" y="672"/>
              <a:ext cx="504" cy="2536"/>
            </a:xfrm>
            <a:custGeom>
              <a:avLst/>
              <a:gdLst/>
              <a:ahLst/>
              <a:cxnLst>
                <a:cxn ang="0">
                  <a:pos x="264" y="2536"/>
                </a:cxn>
                <a:cxn ang="0">
                  <a:pos x="152" y="2504"/>
                </a:cxn>
                <a:cxn ang="0">
                  <a:pos x="104" y="2488"/>
                </a:cxn>
                <a:cxn ang="0">
                  <a:pos x="32" y="2440"/>
                </a:cxn>
                <a:cxn ang="0">
                  <a:pos x="8" y="2368"/>
                </a:cxn>
                <a:cxn ang="0">
                  <a:pos x="0" y="2344"/>
                </a:cxn>
                <a:cxn ang="0">
                  <a:pos x="64" y="2136"/>
                </a:cxn>
                <a:cxn ang="0">
                  <a:pos x="104" y="2088"/>
                </a:cxn>
                <a:cxn ang="0">
                  <a:pos x="160" y="1992"/>
                </a:cxn>
                <a:cxn ang="0">
                  <a:pos x="192" y="1944"/>
                </a:cxn>
                <a:cxn ang="0">
                  <a:pos x="216" y="1872"/>
                </a:cxn>
                <a:cxn ang="0">
                  <a:pos x="224" y="1848"/>
                </a:cxn>
                <a:cxn ang="0">
                  <a:pos x="256" y="1744"/>
                </a:cxn>
                <a:cxn ang="0">
                  <a:pos x="280" y="1672"/>
                </a:cxn>
                <a:cxn ang="0">
                  <a:pos x="328" y="1576"/>
                </a:cxn>
                <a:cxn ang="0">
                  <a:pos x="352" y="1504"/>
                </a:cxn>
                <a:cxn ang="0">
                  <a:pos x="368" y="1456"/>
                </a:cxn>
                <a:cxn ang="0">
                  <a:pos x="320" y="1160"/>
                </a:cxn>
                <a:cxn ang="0">
                  <a:pos x="312" y="944"/>
                </a:cxn>
                <a:cxn ang="0">
                  <a:pos x="296" y="896"/>
                </a:cxn>
                <a:cxn ang="0">
                  <a:pos x="360" y="672"/>
                </a:cxn>
                <a:cxn ang="0">
                  <a:pos x="376" y="576"/>
                </a:cxn>
                <a:cxn ang="0">
                  <a:pos x="352" y="320"/>
                </a:cxn>
                <a:cxn ang="0">
                  <a:pos x="392" y="192"/>
                </a:cxn>
                <a:cxn ang="0">
                  <a:pos x="432" y="56"/>
                </a:cxn>
                <a:cxn ang="0">
                  <a:pos x="456" y="32"/>
                </a:cxn>
                <a:cxn ang="0">
                  <a:pos x="504" y="0"/>
                </a:cxn>
              </a:cxnLst>
              <a:rect l="0" t="0" r="r" b="b"/>
              <a:pathLst>
                <a:path w="504" h="2536">
                  <a:moveTo>
                    <a:pt x="264" y="2536"/>
                  </a:moveTo>
                  <a:cubicBezTo>
                    <a:pt x="225" y="2528"/>
                    <a:pt x="189" y="2516"/>
                    <a:pt x="152" y="2504"/>
                  </a:cubicBezTo>
                  <a:cubicBezTo>
                    <a:pt x="136" y="2499"/>
                    <a:pt x="104" y="2488"/>
                    <a:pt x="104" y="2488"/>
                  </a:cubicBezTo>
                  <a:cubicBezTo>
                    <a:pt x="80" y="2464"/>
                    <a:pt x="64" y="2451"/>
                    <a:pt x="32" y="2440"/>
                  </a:cubicBezTo>
                  <a:cubicBezTo>
                    <a:pt x="11" y="2376"/>
                    <a:pt x="21" y="2408"/>
                    <a:pt x="8" y="2368"/>
                  </a:cubicBezTo>
                  <a:cubicBezTo>
                    <a:pt x="5" y="2360"/>
                    <a:pt x="0" y="2344"/>
                    <a:pt x="0" y="2344"/>
                  </a:cubicBezTo>
                  <a:cubicBezTo>
                    <a:pt x="6" y="2282"/>
                    <a:pt x="5" y="2175"/>
                    <a:pt x="64" y="2136"/>
                  </a:cubicBezTo>
                  <a:cubicBezTo>
                    <a:pt x="121" y="2050"/>
                    <a:pt x="32" y="2180"/>
                    <a:pt x="104" y="2088"/>
                  </a:cubicBezTo>
                  <a:cubicBezTo>
                    <a:pt x="130" y="2055"/>
                    <a:pt x="141" y="2026"/>
                    <a:pt x="160" y="1992"/>
                  </a:cubicBezTo>
                  <a:cubicBezTo>
                    <a:pt x="169" y="1975"/>
                    <a:pt x="186" y="1962"/>
                    <a:pt x="192" y="1944"/>
                  </a:cubicBezTo>
                  <a:cubicBezTo>
                    <a:pt x="203" y="1912"/>
                    <a:pt x="210" y="1891"/>
                    <a:pt x="216" y="1872"/>
                  </a:cubicBezTo>
                  <a:cubicBezTo>
                    <a:pt x="219" y="1864"/>
                    <a:pt x="224" y="1848"/>
                    <a:pt x="224" y="1848"/>
                  </a:cubicBezTo>
                  <a:cubicBezTo>
                    <a:pt x="233" y="1784"/>
                    <a:pt x="234" y="1793"/>
                    <a:pt x="256" y="1744"/>
                  </a:cubicBezTo>
                  <a:cubicBezTo>
                    <a:pt x="266" y="1721"/>
                    <a:pt x="266" y="1693"/>
                    <a:pt x="280" y="1672"/>
                  </a:cubicBezTo>
                  <a:cubicBezTo>
                    <a:pt x="321" y="1610"/>
                    <a:pt x="306" y="1642"/>
                    <a:pt x="328" y="1576"/>
                  </a:cubicBezTo>
                  <a:cubicBezTo>
                    <a:pt x="336" y="1552"/>
                    <a:pt x="344" y="1528"/>
                    <a:pt x="352" y="1504"/>
                  </a:cubicBezTo>
                  <a:cubicBezTo>
                    <a:pt x="357" y="1488"/>
                    <a:pt x="368" y="1456"/>
                    <a:pt x="368" y="1456"/>
                  </a:cubicBezTo>
                  <a:cubicBezTo>
                    <a:pt x="377" y="1379"/>
                    <a:pt x="397" y="1211"/>
                    <a:pt x="320" y="1160"/>
                  </a:cubicBezTo>
                  <a:cubicBezTo>
                    <a:pt x="317" y="1088"/>
                    <a:pt x="319" y="1016"/>
                    <a:pt x="312" y="944"/>
                  </a:cubicBezTo>
                  <a:cubicBezTo>
                    <a:pt x="310" y="927"/>
                    <a:pt x="296" y="896"/>
                    <a:pt x="296" y="896"/>
                  </a:cubicBezTo>
                  <a:cubicBezTo>
                    <a:pt x="321" y="822"/>
                    <a:pt x="335" y="746"/>
                    <a:pt x="360" y="672"/>
                  </a:cubicBezTo>
                  <a:cubicBezTo>
                    <a:pt x="370" y="641"/>
                    <a:pt x="376" y="576"/>
                    <a:pt x="376" y="576"/>
                  </a:cubicBezTo>
                  <a:cubicBezTo>
                    <a:pt x="364" y="478"/>
                    <a:pt x="357" y="435"/>
                    <a:pt x="352" y="320"/>
                  </a:cubicBezTo>
                  <a:cubicBezTo>
                    <a:pt x="362" y="252"/>
                    <a:pt x="373" y="249"/>
                    <a:pt x="392" y="192"/>
                  </a:cubicBezTo>
                  <a:cubicBezTo>
                    <a:pt x="398" y="143"/>
                    <a:pt x="405" y="97"/>
                    <a:pt x="432" y="56"/>
                  </a:cubicBezTo>
                  <a:cubicBezTo>
                    <a:pt x="438" y="47"/>
                    <a:pt x="447" y="39"/>
                    <a:pt x="456" y="32"/>
                  </a:cubicBezTo>
                  <a:cubicBezTo>
                    <a:pt x="471" y="20"/>
                    <a:pt x="504" y="0"/>
                    <a:pt x="504" y="0"/>
                  </a:cubicBezTo>
                </a:path>
              </a:pathLst>
            </a:custGeom>
            <a:noFill/>
            <a:ln w="38100" cmpd="sng">
              <a:solidFill>
                <a:schemeClr val="accent2"/>
              </a:solidFill>
              <a:round/>
              <a:headEnd/>
              <a:tailEnd/>
            </a:ln>
            <a:effectLst/>
          </p:spPr>
          <p:txBody>
            <a:bodyPr/>
            <a:lstStyle/>
            <a:p>
              <a:endParaRPr lang="es-ES">
                <a:solidFill>
                  <a:prstClr val="black"/>
                </a:solidFill>
                <a:latin typeface="Calibri"/>
              </a:endParaRPr>
            </a:p>
          </p:txBody>
        </p:sp>
        <p:sp>
          <p:nvSpPr>
            <p:cNvPr id="47173" name="Freeform 69"/>
            <p:cNvSpPr>
              <a:spLocks/>
            </p:cNvSpPr>
            <p:nvPr/>
          </p:nvSpPr>
          <p:spPr bwMode="auto">
            <a:xfrm>
              <a:off x="2920" y="1672"/>
              <a:ext cx="1216" cy="770"/>
            </a:xfrm>
            <a:custGeom>
              <a:avLst/>
              <a:gdLst/>
              <a:ahLst/>
              <a:cxnLst>
                <a:cxn ang="0">
                  <a:pos x="0" y="728"/>
                </a:cxn>
                <a:cxn ang="0">
                  <a:pos x="152" y="768"/>
                </a:cxn>
                <a:cxn ang="0">
                  <a:pos x="320" y="760"/>
                </a:cxn>
                <a:cxn ang="0">
                  <a:pos x="344" y="712"/>
                </a:cxn>
                <a:cxn ang="0">
                  <a:pos x="392" y="688"/>
                </a:cxn>
                <a:cxn ang="0">
                  <a:pos x="464" y="616"/>
                </a:cxn>
                <a:cxn ang="0">
                  <a:pos x="496" y="464"/>
                </a:cxn>
                <a:cxn ang="0">
                  <a:pos x="512" y="416"/>
                </a:cxn>
                <a:cxn ang="0">
                  <a:pos x="632" y="144"/>
                </a:cxn>
                <a:cxn ang="0">
                  <a:pos x="800" y="40"/>
                </a:cxn>
                <a:cxn ang="0">
                  <a:pos x="872" y="0"/>
                </a:cxn>
                <a:cxn ang="0">
                  <a:pos x="1072" y="48"/>
                </a:cxn>
                <a:cxn ang="0">
                  <a:pos x="1144" y="96"/>
                </a:cxn>
                <a:cxn ang="0">
                  <a:pos x="1168" y="112"/>
                </a:cxn>
                <a:cxn ang="0">
                  <a:pos x="1216" y="160"/>
                </a:cxn>
              </a:cxnLst>
              <a:rect l="0" t="0" r="r" b="b"/>
              <a:pathLst>
                <a:path w="1216" h="770">
                  <a:moveTo>
                    <a:pt x="0" y="728"/>
                  </a:moveTo>
                  <a:cubicBezTo>
                    <a:pt x="100" y="738"/>
                    <a:pt x="76" y="743"/>
                    <a:pt x="152" y="768"/>
                  </a:cubicBezTo>
                  <a:cubicBezTo>
                    <a:pt x="208" y="765"/>
                    <a:pt x="265" y="770"/>
                    <a:pt x="320" y="760"/>
                  </a:cubicBezTo>
                  <a:cubicBezTo>
                    <a:pt x="338" y="757"/>
                    <a:pt x="331" y="725"/>
                    <a:pt x="344" y="712"/>
                  </a:cubicBezTo>
                  <a:cubicBezTo>
                    <a:pt x="360" y="696"/>
                    <a:pt x="372" y="695"/>
                    <a:pt x="392" y="688"/>
                  </a:cubicBezTo>
                  <a:cubicBezTo>
                    <a:pt x="418" y="662"/>
                    <a:pt x="444" y="646"/>
                    <a:pt x="464" y="616"/>
                  </a:cubicBezTo>
                  <a:cubicBezTo>
                    <a:pt x="472" y="565"/>
                    <a:pt x="484" y="514"/>
                    <a:pt x="496" y="464"/>
                  </a:cubicBezTo>
                  <a:cubicBezTo>
                    <a:pt x="500" y="448"/>
                    <a:pt x="512" y="416"/>
                    <a:pt x="512" y="416"/>
                  </a:cubicBezTo>
                  <a:cubicBezTo>
                    <a:pt x="521" y="312"/>
                    <a:pt x="540" y="206"/>
                    <a:pt x="632" y="144"/>
                  </a:cubicBezTo>
                  <a:cubicBezTo>
                    <a:pt x="675" y="79"/>
                    <a:pt x="730" y="60"/>
                    <a:pt x="800" y="40"/>
                  </a:cubicBezTo>
                  <a:cubicBezTo>
                    <a:pt x="826" y="32"/>
                    <a:pt x="872" y="0"/>
                    <a:pt x="872" y="0"/>
                  </a:cubicBezTo>
                  <a:cubicBezTo>
                    <a:pt x="957" y="8"/>
                    <a:pt x="993" y="28"/>
                    <a:pt x="1072" y="48"/>
                  </a:cubicBezTo>
                  <a:cubicBezTo>
                    <a:pt x="1096" y="64"/>
                    <a:pt x="1120" y="80"/>
                    <a:pt x="1144" y="96"/>
                  </a:cubicBezTo>
                  <a:cubicBezTo>
                    <a:pt x="1152" y="101"/>
                    <a:pt x="1168" y="112"/>
                    <a:pt x="1168" y="112"/>
                  </a:cubicBezTo>
                  <a:cubicBezTo>
                    <a:pt x="1183" y="135"/>
                    <a:pt x="1198" y="142"/>
                    <a:pt x="1216" y="160"/>
                  </a:cubicBezTo>
                </a:path>
              </a:pathLst>
            </a:custGeom>
            <a:noFill/>
            <a:ln w="38100" cmpd="sng">
              <a:solidFill>
                <a:schemeClr val="accent2"/>
              </a:solidFill>
              <a:round/>
              <a:headEnd/>
              <a:tailEnd/>
            </a:ln>
            <a:effectLst/>
          </p:spPr>
          <p:txBody>
            <a:bodyPr/>
            <a:lstStyle/>
            <a:p>
              <a:endParaRPr lang="es-ES">
                <a:solidFill>
                  <a:prstClr val="black"/>
                </a:solidFill>
                <a:latin typeface="Calibri"/>
              </a:endParaRPr>
            </a:p>
          </p:txBody>
        </p:sp>
      </p:grpSp>
      <p:sp>
        <p:nvSpPr>
          <p:cNvPr id="47174" name="Oval 70"/>
          <p:cNvSpPr>
            <a:spLocks noChangeArrowheads="1"/>
          </p:cNvSpPr>
          <p:nvPr/>
        </p:nvSpPr>
        <p:spPr bwMode="auto">
          <a:xfrm>
            <a:off x="6934200" y="24511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7175" name="Text Box 71"/>
          <p:cNvSpPr txBox="1">
            <a:spLocks noChangeArrowheads="1"/>
          </p:cNvSpPr>
          <p:nvPr/>
        </p:nvSpPr>
        <p:spPr bwMode="auto">
          <a:xfrm>
            <a:off x="6858001" y="2209801"/>
            <a:ext cx="752475" cy="214313"/>
          </a:xfrm>
          <a:prstGeom prst="rect">
            <a:avLst/>
          </a:prstGeom>
          <a:noFill/>
          <a:ln w="9525">
            <a:noFill/>
            <a:miter lim="800000"/>
            <a:headEnd/>
            <a:tailEnd/>
          </a:ln>
          <a:effectLst/>
        </p:spPr>
        <p:txBody>
          <a:bodyPr wrap="none">
            <a:spAutoFit/>
          </a:bodyPr>
          <a:lstStyle/>
          <a:p>
            <a:r>
              <a:rPr lang="en-US" sz="800">
                <a:solidFill>
                  <a:prstClr val="black"/>
                </a:solidFill>
                <a:latin typeface="Arial Narrow" pitchFamily="34" charset="0"/>
              </a:rPr>
              <a:t>Campo Grande</a:t>
            </a:r>
            <a:endParaRPr lang="es-ES" sz="800">
              <a:solidFill>
                <a:prstClr val="black"/>
              </a:solidFill>
              <a:latin typeface="Arial Narrow" pitchFamily="34" charset="0"/>
            </a:endParaRPr>
          </a:p>
        </p:txBody>
      </p:sp>
      <p:grpSp>
        <p:nvGrpSpPr>
          <p:cNvPr id="14" name="Group 72"/>
          <p:cNvGrpSpPr>
            <a:grpSpLocks/>
          </p:cNvGrpSpPr>
          <p:nvPr/>
        </p:nvGrpSpPr>
        <p:grpSpPr bwMode="auto">
          <a:xfrm>
            <a:off x="3733800" y="1905001"/>
            <a:ext cx="4724400" cy="3381375"/>
            <a:chOff x="1392" y="1200"/>
            <a:chExt cx="2976" cy="2130"/>
          </a:xfrm>
        </p:grpSpPr>
        <p:grpSp>
          <p:nvGrpSpPr>
            <p:cNvPr id="15" name="Group 73"/>
            <p:cNvGrpSpPr>
              <a:grpSpLocks/>
            </p:cNvGrpSpPr>
            <p:nvPr/>
          </p:nvGrpSpPr>
          <p:grpSpPr bwMode="auto">
            <a:xfrm>
              <a:off x="1392" y="1200"/>
              <a:ext cx="2976" cy="2130"/>
              <a:chOff x="1392" y="1200"/>
              <a:chExt cx="2976" cy="2130"/>
            </a:xfrm>
          </p:grpSpPr>
          <p:grpSp>
            <p:nvGrpSpPr>
              <p:cNvPr id="16" name="Group 74"/>
              <p:cNvGrpSpPr>
                <a:grpSpLocks/>
              </p:cNvGrpSpPr>
              <p:nvPr/>
            </p:nvGrpSpPr>
            <p:grpSpPr bwMode="auto">
              <a:xfrm>
                <a:off x="1536" y="1200"/>
                <a:ext cx="2832" cy="1248"/>
                <a:chOff x="1536" y="1200"/>
                <a:chExt cx="2832" cy="1248"/>
              </a:xfrm>
            </p:grpSpPr>
            <p:sp>
              <p:nvSpPr>
                <p:cNvPr id="47179" name="Freeform 75"/>
                <p:cNvSpPr>
                  <a:spLocks/>
                </p:cNvSpPr>
                <p:nvPr/>
              </p:nvSpPr>
              <p:spPr bwMode="auto">
                <a:xfrm>
                  <a:off x="3600" y="2064"/>
                  <a:ext cx="528" cy="96"/>
                </a:xfrm>
                <a:custGeom>
                  <a:avLst/>
                  <a:gdLst/>
                  <a:ahLst/>
                  <a:cxnLst>
                    <a:cxn ang="0">
                      <a:pos x="528" y="96"/>
                    </a:cxn>
                    <a:cxn ang="0">
                      <a:pos x="96" y="0"/>
                    </a:cxn>
                    <a:cxn ang="0">
                      <a:pos x="0" y="48"/>
                    </a:cxn>
                  </a:cxnLst>
                  <a:rect l="0" t="0" r="r" b="b"/>
                  <a:pathLst>
                    <a:path w="528" h="96">
                      <a:moveTo>
                        <a:pt x="528" y="96"/>
                      </a:moveTo>
                      <a:lnTo>
                        <a:pt x="96" y="0"/>
                      </a:lnTo>
                      <a:lnTo>
                        <a:pt x="0" y="48"/>
                      </a:lnTo>
                    </a:path>
                  </a:pathLst>
                </a:custGeom>
                <a:noFill/>
                <a:ln w="19050" cmpd="sng">
                  <a:solidFill>
                    <a:srgbClr val="FF3300"/>
                  </a:solidFill>
                  <a:round/>
                  <a:headEnd/>
                  <a:tailEnd/>
                </a:ln>
                <a:effectLst/>
              </p:spPr>
              <p:txBody>
                <a:bodyPr/>
                <a:lstStyle/>
                <a:p>
                  <a:endParaRPr lang="es-ES">
                    <a:solidFill>
                      <a:prstClr val="black"/>
                    </a:solidFill>
                    <a:latin typeface="Calibri"/>
                  </a:endParaRPr>
                </a:p>
              </p:txBody>
            </p:sp>
            <p:sp>
              <p:nvSpPr>
                <p:cNvPr id="47180" name="Freeform 76"/>
                <p:cNvSpPr>
                  <a:spLocks/>
                </p:cNvSpPr>
                <p:nvPr/>
              </p:nvSpPr>
              <p:spPr bwMode="auto">
                <a:xfrm>
                  <a:off x="1536" y="1200"/>
                  <a:ext cx="2832" cy="864"/>
                </a:xfrm>
                <a:custGeom>
                  <a:avLst/>
                  <a:gdLst/>
                  <a:ahLst/>
                  <a:cxnLst>
                    <a:cxn ang="0">
                      <a:pos x="2832" y="768"/>
                    </a:cxn>
                    <a:cxn ang="0">
                      <a:pos x="2496" y="336"/>
                    </a:cxn>
                    <a:cxn ang="0">
                      <a:pos x="1920" y="336"/>
                    </a:cxn>
                    <a:cxn ang="0">
                      <a:pos x="1488" y="96"/>
                    </a:cxn>
                    <a:cxn ang="0">
                      <a:pos x="816" y="0"/>
                    </a:cxn>
                    <a:cxn ang="0">
                      <a:pos x="672" y="480"/>
                    </a:cxn>
                    <a:cxn ang="0">
                      <a:pos x="624" y="720"/>
                    </a:cxn>
                    <a:cxn ang="0">
                      <a:pos x="480" y="864"/>
                    </a:cxn>
                    <a:cxn ang="0">
                      <a:pos x="144" y="768"/>
                    </a:cxn>
                    <a:cxn ang="0">
                      <a:pos x="0" y="768"/>
                    </a:cxn>
                  </a:cxnLst>
                  <a:rect l="0" t="0" r="r" b="b"/>
                  <a:pathLst>
                    <a:path w="2832" h="864">
                      <a:moveTo>
                        <a:pt x="2832" y="768"/>
                      </a:moveTo>
                      <a:lnTo>
                        <a:pt x="2496" y="336"/>
                      </a:lnTo>
                      <a:lnTo>
                        <a:pt x="1920" y="336"/>
                      </a:lnTo>
                      <a:lnTo>
                        <a:pt x="1488" y="96"/>
                      </a:lnTo>
                      <a:lnTo>
                        <a:pt x="816" y="0"/>
                      </a:lnTo>
                      <a:lnTo>
                        <a:pt x="672" y="480"/>
                      </a:lnTo>
                      <a:lnTo>
                        <a:pt x="624" y="720"/>
                      </a:lnTo>
                      <a:lnTo>
                        <a:pt x="480" y="864"/>
                      </a:lnTo>
                      <a:lnTo>
                        <a:pt x="144" y="768"/>
                      </a:lnTo>
                      <a:lnTo>
                        <a:pt x="0" y="768"/>
                      </a:lnTo>
                    </a:path>
                  </a:pathLst>
                </a:custGeom>
                <a:noFill/>
                <a:ln w="19050" cmpd="sng">
                  <a:solidFill>
                    <a:srgbClr val="FF3300"/>
                  </a:solidFill>
                  <a:round/>
                  <a:headEnd/>
                  <a:tailEnd/>
                </a:ln>
                <a:effectLst/>
              </p:spPr>
              <p:txBody>
                <a:bodyPr/>
                <a:lstStyle/>
                <a:p>
                  <a:endParaRPr lang="es-ES">
                    <a:solidFill>
                      <a:prstClr val="black"/>
                    </a:solidFill>
                    <a:latin typeface="Calibri"/>
                  </a:endParaRPr>
                </a:p>
              </p:txBody>
            </p:sp>
            <p:sp>
              <p:nvSpPr>
                <p:cNvPr id="47181" name="Line 77"/>
                <p:cNvSpPr>
                  <a:spLocks noChangeShapeType="1"/>
                </p:cNvSpPr>
                <p:nvPr/>
              </p:nvSpPr>
              <p:spPr bwMode="auto">
                <a:xfrm flipH="1" flipV="1">
                  <a:off x="1536" y="1584"/>
                  <a:ext cx="96" cy="384"/>
                </a:xfrm>
                <a:prstGeom prst="line">
                  <a:avLst/>
                </a:prstGeom>
                <a:noFill/>
                <a:ln w="19050">
                  <a:solidFill>
                    <a:srgbClr val="FF3300"/>
                  </a:solidFill>
                  <a:round/>
                  <a:headEnd/>
                  <a:tailEnd/>
                </a:ln>
                <a:effectLst/>
              </p:spPr>
              <p:txBody>
                <a:bodyPr/>
                <a:lstStyle/>
                <a:p>
                  <a:endParaRPr lang="es-ES">
                    <a:solidFill>
                      <a:prstClr val="black"/>
                    </a:solidFill>
                    <a:latin typeface="Calibri"/>
                  </a:endParaRPr>
                </a:p>
              </p:txBody>
            </p:sp>
            <p:sp>
              <p:nvSpPr>
                <p:cNvPr id="47182" name="Freeform 78"/>
                <p:cNvSpPr>
                  <a:spLocks/>
                </p:cNvSpPr>
                <p:nvPr/>
              </p:nvSpPr>
              <p:spPr bwMode="auto">
                <a:xfrm>
                  <a:off x="1968" y="2064"/>
                  <a:ext cx="864" cy="384"/>
                </a:xfrm>
                <a:custGeom>
                  <a:avLst/>
                  <a:gdLst/>
                  <a:ahLst/>
                  <a:cxnLst>
                    <a:cxn ang="0">
                      <a:pos x="864" y="384"/>
                    </a:cxn>
                    <a:cxn ang="0">
                      <a:pos x="0" y="96"/>
                    </a:cxn>
                    <a:cxn ang="0">
                      <a:pos x="48" y="0"/>
                    </a:cxn>
                  </a:cxnLst>
                  <a:rect l="0" t="0" r="r" b="b"/>
                  <a:pathLst>
                    <a:path w="864" h="384">
                      <a:moveTo>
                        <a:pt x="864" y="384"/>
                      </a:moveTo>
                      <a:lnTo>
                        <a:pt x="0" y="96"/>
                      </a:lnTo>
                      <a:lnTo>
                        <a:pt x="48" y="0"/>
                      </a:lnTo>
                    </a:path>
                  </a:pathLst>
                </a:custGeom>
                <a:noFill/>
                <a:ln w="19050" cmpd="sng">
                  <a:solidFill>
                    <a:srgbClr val="FF3300"/>
                  </a:solidFill>
                  <a:round/>
                  <a:headEnd/>
                  <a:tailEnd/>
                </a:ln>
                <a:effectLst/>
              </p:spPr>
              <p:txBody>
                <a:bodyPr/>
                <a:lstStyle/>
                <a:p>
                  <a:endParaRPr lang="es-ES">
                    <a:solidFill>
                      <a:prstClr val="black"/>
                    </a:solidFill>
                    <a:latin typeface="Calibri"/>
                  </a:endParaRPr>
                </a:p>
              </p:txBody>
            </p:sp>
            <p:sp>
              <p:nvSpPr>
                <p:cNvPr id="47183" name="Freeform 79"/>
                <p:cNvSpPr>
                  <a:spLocks/>
                </p:cNvSpPr>
                <p:nvPr/>
              </p:nvSpPr>
              <p:spPr bwMode="auto">
                <a:xfrm>
                  <a:off x="3264" y="1506"/>
                  <a:ext cx="138" cy="318"/>
                </a:xfrm>
                <a:custGeom>
                  <a:avLst/>
                  <a:gdLst/>
                  <a:ahLst/>
                  <a:cxnLst>
                    <a:cxn ang="0">
                      <a:pos x="138" y="0"/>
                    </a:cxn>
                    <a:cxn ang="0">
                      <a:pos x="0" y="318"/>
                    </a:cxn>
                  </a:cxnLst>
                  <a:rect l="0" t="0" r="r" b="b"/>
                  <a:pathLst>
                    <a:path w="138" h="318">
                      <a:moveTo>
                        <a:pt x="138" y="0"/>
                      </a:moveTo>
                      <a:lnTo>
                        <a:pt x="0" y="318"/>
                      </a:lnTo>
                    </a:path>
                  </a:pathLst>
                </a:custGeom>
                <a:noFill/>
                <a:ln w="19050" cmpd="sng">
                  <a:solidFill>
                    <a:srgbClr val="FF3300"/>
                  </a:solidFill>
                  <a:round/>
                  <a:headEnd/>
                  <a:tailEnd/>
                </a:ln>
                <a:effectLst/>
              </p:spPr>
              <p:txBody>
                <a:bodyPr/>
                <a:lstStyle/>
                <a:p>
                  <a:endParaRPr lang="es-ES">
                    <a:solidFill>
                      <a:prstClr val="black"/>
                    </a:solidFill>
                    <a:latin typeface="Calibri"/>
                  </a:endParaRPr>
                </a:p>
              </p:txBody>
            </p:sp>
          </p:grpSp>
          <p:sp>
            <p:nvSpPr>
              <p:cNvPr id="47184" name="Freeform 80"/>
              <p:cNvSpPr>
                <a:spLocks/>
              </p:cNvSpPr>
              <p:nvPr/>
            </p:nvSpPr>
            <p:spPr bwMode="auto">
              <a:xfrm>
                <a:off x="1392" y="2448"/>
                <a:ext cx="1536" cy="882"/>
              </a:xfrm>
              <a:custGeom>
                <a:avLst/>
                <a:gdLst/>
                <a:ahLst/>
                <a:cxnLst>
                  <a:cxn ang="0">
                    <a:pos x="1440" y="0"/>
                  </a:cxn>
                  <a:cxn ang="0">
                    <a:pos x="1200" y="480"/>
                  </a:cxn>
                  <a:cxn ang="0">
                    <a:pos x="1200" y="672"/>
                  </a:cxn>
                  <a:cxn ang="0">
                    <a:pos x="1536" y="882"/>
                  </a:cxn>
                  <a:cxn ang="0">
                    <a:pos x="18" y="750"/>
                  </a:cxn>
                  <a:cxn ang="0">
                    <a:pos x="0" y="672"/>
                  </a:cxn>
                </a:cxnLst>
                <a:rect l="0" t="0" r="r" b="b"/>
                <a:pathLst>
                  <a:path w="1536" h="882">
                    <a:moveTo>
                      <a:pt x="1440" y="0"/>
                    </a:moveTo>
                    <a:lnTo>
                      <a:pt x="1200" y="480"/>
                    </a:lnTo>
                    <a:lnTo>
                      <a:pt x="1200" y="672"/>
                    </a:lnTo>
                    <a:lnTo>
                      <a:pt x="1536" y="882"/>
                    </a:lnTo>
                    <a:lnTo>
                      <a:pt x="18" y="750"/>
                    </a:lnTo>
                    <a:lnTo>
                      <a:pt x="0" y="672"/>
                    </a:lnTo>
                  </a:path>
                </a:pathLst>
              </a:custGeom>
              <a:noFill/>
              <a:ln w="19050" cmpd="sng">
                <a:solidFill>
                  <a:srgbClr val="FF3300"/>
                </a:solidFill>
                <a:round/>
                <a:headEnd/>
                <a:tailEnd/>
              </a:ln>
              <a:effectLst/>
            </p:spPr>
            <p:txBody>
              <a:bodyPr/>
              <a:lstStyle/>
              <a:p>
                <a:endParaRPr lang="es-ES">
                  <a:solidFill>
                    <a:prstClr val="black"/>
                  </a:solidFill>
                  <a:latin typeface="Calibri"/>
                </a:endParaRPr>
              </a:p>
            </p:txBody>
          </p:sp>
        </p:grpSp>
        <p:grpSp>
          <p:nvGrpSpPr>
            <p:cNvPr id="17" name="Group 81"/>
            <p:cNvGrpSpPr>
              <a:grpSpLocks/>
            </p:cNvGrpSpPr>
            <p:nvPr/>
          </p:nvGrpSpPr>
          <p:grpSpPr bwMode="auto">
            <a:xfrm>
              <a:off x="2208" y="1672"/>
              <a:ext cx="1392" cy="776"/>
              <a:chOff x="2208" y="1672"/>
              <a:chExt cx="1392" cy="776"/>
            </a:xfrm>
          </p:grpSpPr>
          <p:sp>
            <p:nvSpPr>
              <p:cNvPr id="47186" name="Freeform 82"/>
              <p:cNvSpPr>
                <a:spLocks/>
              </p:cNvSpPr>
              <p:nvPr/>
            </p:nvSpPr>
            <p:spPr bwMode="auto">
              <a:xfrm>
                <a:off x="2832" y="2112"/>
                <a:ext cx="768" cy="336"/>
              </a:xfrm>
              <a:custGeom>
                <a:avLst/>
                <a:gdLst/>
                <a:ahLst/>
                <a:cxnLst>
                  <a:cxn ang="0">
                    <a:pos x="0" y="336"/>
                  </a:cxn>
                  <a:cxn ang="0">
                    <a:pos x="192" y="240"/>
                  </a:cxn>
                  <a:cxn ang="0">
                    <a:pos x="384" y="240"/>
                  </a:cxn>
                  <a:cxn ang="0">
                    <a:pos x="576" y="48"/>
                  </a:cxn>
                  <a:cxn ang="0">
                    <a:pos x="768" y="0"/>
                  </a:cxn>
                </a:cxnLst>
                <a:rect l="0" t="0" r="r" b="b"/>
                <a:pathLst>
                  <a:path w="768" h="336">
                    <a:moveTo>
                      <a:pt x="0" y="336"/>
                    </a:moveTo>
                    <a:cubicBezTo>
                      <a:pt x="64" y="296"/>
                      <a:pt x="128" y="256"/>
                      <a:pt x="192" y="240"/>
                    </a:cubicBezTo>
                    <a:cubicBezTo>
                      <a:pt x="256" y="224"/>
                      <a:pt x="320" y="272"/>
                      <a:pt x="384" y="240"/>
                    </a:cubicBezTo>
                    <a:cubicBezTo>
                      <a:pt x="448" y="208"/>
                      <a:pt x="512" y="88"/>
                      <a:pt x="576" y="48"/>
                    </a:cubicBezTo>
                    <a:cubicBezTo>
                      <a:pt x="640" y="8"/>
                      <a:pt x="704" y="4"/>
                      <a:pt x="768" y="0"/>
                    </a:cubicBezTo>
                  </a:path>
                </a:pathLst>
              </a:custGeom>
              <a:noFill/>
              <a:ln w="28575" cap="rnd" cmpd="sng">
                <a:solidFill>
                  <a:srgbClr val="FF3300"/>
                </a:solidFill>
                <a:prstDash val="sysDot"/>
                <a:round/>
                <a:headEnd/>
                <a:tailEnd/>
              </a:ln>
              <a:effectLst/>
            </p:spPr>
            <p:txBody>
              <a:bodyPr/>
              <a:lstStyle/>
              <a:p>
                <a:endParaRPr lang="es-ES">
                  <a:solidFill>
                    <a:prstClr val="black"/>
                  </a:solidFill>
                  <a:latin typeface="Calibri"/>
                </a:endParaRPr>
              </a:p>
            </p:txBody>
          </p:sp>
          <p:sp>
            <p:nvSpPr>
              <p:cNvPr id="47187" name="Freeform 83"/>
              <p:cNvSpPr>
                <a:spLocks/>
              </p:cNvSpPr>
              <p:nvPr/>
            </p:nvSpPr>
            <p:spPr bwMode="auto">
              <a:xfrm>
                <a:off x="2208" y="1672"/>
                <a:ext cx="1064" cy="304"/>
              </a:xfrm>
              <a:custGeom>
                <a:avLst/>
                <a:gdLst/>
                <a:ahLst/>
                <a:cxnLst>
                  <a:cxn ang="0">
                    <a:pos x="1056" y="152"/>
                  </a:cxn>
                  <a:cxn ang="0">
                    <a:pos x="1008" y="248"/>
                  </a:cxn>
                  <a:cxn ang="0">
                    <a:pos x="720" y="296"/>
                  </a:cxn>
                  <a:cxn ang="0">
                    <a:pos x="576" y="200"/>
                  </a:cxn>
                  <a:cxn ang="0">
                    <a:pos x="384" y="56"/>
                  </a:cxn>
                  <a:cxn ang="0">
                    <a:pos x="96" y="8"/>
                  </a:cxn>
                  <a:cxn ang="0">
                    <a:pos x="0" y="8"/>
                  </a:cxn>
                </a:cxnLst>
                <a:rect l="0" t="0" r="r" b="b"/>
                <a:pathLst>
                  <a:path w="1064" h="304">
                    <a:moveTo>
                      <a:pt x="1056" y="152"/>
                    </a:moveTo>
                    <a:cubicBezTo>
                      <a:pt x="1060" y="188"/>
                      <a:pt x="1064" y="224"/>
                      <a:pt x="1008" y="248"/>
                    </a:cubicBezTo>
                    <a:cubicBezTo>
                      <a:pt x="952" y="272"/>
                      <a:pt x="792" y="304"/>
                      <a:pt x="720" y="296"/>
                    </a:cubicBezTo>
                    <a:cubicBezTo>
                      <a:pt x="648" y="288"/>
                      <a:pt x="632" y="240"/>
                      <a:pt x="576" y="200"/>
                    </a:cubicBezTo>
                    <a:cubicBezTo>
                      <a:pt x="520" y="160"/>
                      <a:pt x="464" y="88"/>
                      <a:pt x="384" y="56"/>
                    </a:cubicBezTo>
                    <a:cubicBezTo>
                      <a:pt x="304" y="24"/>
                      <a:pt x="160" y="16"/>
                      <a:pt x="96" y="8"/>
                    </a:cubicBezTo>
                    <a:cubicBezTo>
                      <a:pt x="32" y="0"/>
                      <a:pt x="16" y="4"/>
                      <a:pt x="0" y="8"/>
                    </a:cubicBezTo>
                  </a:path>
                </a:pathLst>
              </a:custGeom>
              <a:noFill/>
              <a:ln w="28575" cap="rnd" cmpd="sng">
                <a:solidFill>
                  <a:srgbClr val="FF3300"/>
                </a:solidFill>
                <a:prstDash val="sysDot"/>
                <a:round/>
                <a:headEnd/>
                <a:tailEnd/>
              </a:ln>
              <a:effectLst/>
            </p:spPr>
            <p:txBody>
              <a:bodyPr/>
              <a:lstStyle/>
              <a:p>
                <a:endParaRPr lang="es-ES">
                  <a:solidFill>
                    <a:prstClr val="black"/>
                  </a:solidFill>
                  <a:latin typeface="Calibri"/>
                </a:endParaRPr>
              </a:p>
            </p:txBody>
          </p:sp>
        </p:grpSp>
      </p:grpSp>
      <p:sp>
        <p:nvSpPr>
          <p:cNvPr id="47188" name="Text Box 84"/>
          <p:cNvSpPr txBox="1">
            <a:spLocks noChangeArrowheads="1"/>
          </p:cNvSpPr>
          <p:nvPr/>
        </p:nvSpPr>
        <p:spPr bwMode="auto">
          <a:xfrm>
            <a:off x="5715000" y="2971800"/>
            <a:ext cx="838200" cy="228600"/>
          </a:xfrm>
          <a:prstGeom prst="rect">
            <a:avLst/>
          </a:prstGeom>
          <a:noFill/>
          <a:ln w="9525">
            <a:noFill/>
            <a:miter lim="800000"/>
            <a:headEnd/>
            <a:tailEnd/>
          </a:ln>
          <a:effectLst/>
        </p:spPr>
        <p:txBody>
          <a:bodyPr wrap="none">
            <a:spAutoFit/>
          </a:bodyPr>
          <a:lstStyle/>
          <a:p>
            <a:r>
              <a:rPr lang="en-US" sz="900" b="1">
                <a:solidFill>
                  <a:prstClr val="black"/>
                </a:solidFill>
                <a:latin typeface="Arial" charset="0"/>
              </a:rPr>
              <a:t>PARAGUAY</a:t>
            </a:r>
            <a:endParaRPr lang="es-ES" sz="900" b="1">
              <a:solidFill>
                <a:prstClr val="black"/>
              </a:solidFill>
              <a:latin typeface="Arial" charset="0"/>
            </a:endParaRPr>
          </a:p>
        </p:txBody>
      </p:sp>
      <p:sp>
        <p:nvSpPr>
          <p:cNvPr id="47189" name="Text Box 85"/>
          <p:cNvSpPr txBox="1">
            <a:spLocks noChangeArrowheads="1"/>
          </p:cNvSpPr>
          <p:nvPr/>
        </p:nvSpPr>
        <p:spPr bwMode="auto">
          <a:xfrm>
            <a:off x="6705601" y="3276601"/>
            <a:ext cx="569913" cy="214313"/>
          </a:xfrm>
          <a:prstGeom prst="rect">
            <a:avLst/>
          </a:prstGeom>
          <a:noFill/>
          <a:ln w="9525">
            <a:noFill/>
            <a:miter lim="800000"/>
            <a:headEnd/>
            <a:tailEnd/>
          </a:ln>
          <a:effectLst/>
        </p:spPr>
        <p:txBody>
          <a:bodyPr wrap="none">
            <a:spAutoFit/>
          </a:bodyPr>
          <a:lstStyle/>
          <a:p>
            <a:r>
              <a:rPr lang="en-US" sz="800">
                <a:solidFill>
                  <a:prstClr val="black"/>
                </a:solidFill>
                <a:latin typeface="Arial Narrow" pitchFamily="34" charset="0"/>
              </a:rPr>
              <a:t>C.del Este</a:t>
            </a:r>
            <a:endParaRPr lang="es-ES" sz="800">
              <a:solidFill>
                <a:prstClr val="black"/>
              </a:solidFill>
              <a:latin typeface="Arial Narrow" pitchFamily="34" charset="0"/>
            </a:endParaRPr>
          </a:p>
        </p:txBody>
      </p:sp>
      <p:grpSp>
        <p:nvGrpSpPr>
          <p:cNvPr id="18" name="Group 86"/>
          <p:cNvGrpSpPr>
            <a:grpSpLocks/>
          </p:cNvGrpSpPr>
          <p:nvPr/>
        </p:nvGrpSpPr>
        <p:grpSpPr bwMode="auto">
          <a:xfrm>
            <a:off x="6267450" y="3390900"/>
            <a:ext cx="152400" cy="152400"/>
            <a:chOff x="816" y="2448"/>
            <a:chExt cx="192" cy="192"/>
          </a:xfrm>
        </p:grpSpPr>
        <p:sp>
          <p:nvSpPr>
            <p:cNvPr id="47191" name="Oval 87"/>
            <p:cNvSpPr>
              <a:spLocks noChangeArrowheads="1"/>
            </p:cNvSpPr>
            <p:nvPr/>
          </p:nvSpPr>
          <p:spPr bwMode="auto">
            <a:xfrm>
              <a:off x="816" y="2448"/>
              <a:ext cx="192" cy="192"/>
            </a:xfrm>
            <a:prstGeom prst="ellipse">
              <a:avLst/>
            </a:prstGeom>
            <a:solidFill>
              <a:srgbClr val="FF3300"/>
            </a:solidFill>
            <a:ln w="9525">
              <a:solidFill>
                <a:srgbClr val="FFFF66"/>
              </a:solidFill>
              <a:round/>
              <a:headEnd/>
              <a:tailEnd/>
            </a:ln>
            <a:effectLst/>
          </p:spPr>
          <p:txBody>
            <a:bodyPr wrap="none" anchor="ctr"/>
            <a:lstStyle/>
            <a:p>
              <a:endParaRPr lang="es-ES">
                <a:solidFill>
                  <a:prstClr val="black"/>
                </a:solidFill>
                <a:latin typeface="Calibri"/>
              </a:endParaRPr>
            </a:p>
          </p:txBody>
        </p:sp>
        <p:sp>
          <p:nvSpPr>
            <p:cNvPr id="47192" name="Oval 88"/>
            <p:cNvSpPr>
              <a:spLocks noChangeArrowheads="1"/>
            </p:cNvSpPr>
            <p:nvPr/>
          </p:nvSpPr>
          <p:spPr bwMode="auto">
            <a:xfrm>
              <a:off x="864" y="2496"/>
              <a:ext cx="96" cy="96"/>
            </a:xfrm>
            <a:prstGeom prst="ellipse">
              <a:avLst/>
            </a:prstGeom>
            <a:solidFill>
              <a:srgbClr val="FFFF66"/>
            </a:solidFill>
            <a:ln w="9525">
              <a:solidFill>
                <a:srgbClr val="FFFF66"/>
              </a:solidFill>
              <a:round/>
              <a:headEnd/>
              <a:tailEnd/>
            </a:ln>
            <a:effectLst/>
          </p:spPr>
          <p:txBody>
            <a:bodyPr wrap="none" anchor="ctr"/>
            <a:lstStyle/>
            <a:p>
              <a:endParaRPr lang="es-ES">
                <a:solidFill>
                  <a:prstClr val="black"/>
                </a:solidFill>
                <a:latin typeface="Calibri"/>
              </a:endParaRPr>
            </a:p>
          </p:txBody>
        </p:sp>
      </p:grpSp>
      <p:sp>
        <p:nvSpPr>
          <p:cNvPr id="47193" name="Line 89"/>
          <p:cNvSpPr>
            <a:spLocks noChangeShapeType="1"/>
          </p:cNvSpPr>
          <p:nvPr/>
        </p:nvSpPr>
        <p:spPr bwMode="auto">
          <a:xfrm>
            <a:off x="7924800" y="6248400"/>
            <a:ext cx="533400" cy="0"/>
          </a:xfrm>
          <a:prstGeom prst="line">
            <a:avLst/>
          </a:prstGeom>
          <a:noFill/>
          <a:ln w="57150">
            <a:solidFill>
              <a:srgbClr val="FF3300"/>
            </a:solidFill>
            <a:round/>
            <a:headEnd/>
            <a:tailEnd/>
          </a:ln>
          <a:effectLst/>
        </p:spPr>
        <p:txBody>
          <a:bodyPr/>
          <a:lstStyle/>
          <a:p>
            <a:endParaRPr lang="es-ES">
              <a:solidFill>
                <a:prstClr val="black"/>
              </a:solidFill>
              <a:latin typeface="Calibri"/>
            </a:endParaRPr>
          </a:p>
        </p:txBody>
      </p:sp>
      <p:sp>
        <p:nvSpPr>
          <p:cNvPr id="47194" name="Line 90"/>
          <p:cNvSpPr>
            <a:spLocks noChangeShapeType="1"/>
          </p:cNvSpPr>
          <p:nvPr/>
        </p:nvSpPr>
        <p:spPr bwMode="auto">
          <a:xfrm>
            <a:off x="7924800" y="5791200"/>
            <a:ext cx="533400" cy="0"/>
          </a:xfrm>
          <a:prstGeom prst="line">
            <a:avLst/>
          </a:prstGeom>
          <a:noFill/>
          <a:ln w="57150">
            <a:solidFill>
              <a:schemeClr val="accent2"/>
            </a:solidFill>
            <a:round/>
            <a:headEnd/>
            <a:tailEnd/>
          </a:ln>
          <a:effectLst/>
        </p:spPr>
        <p:txBody>
          <a:bodyPr/>
          <a:lstStyle/>
          <a:p>
            <a:endParaRPr lang="es-ES">
              <a:solidFill>
                <a:prstClr val="black"/>
              </a:solidFill>
              <a:latin typeface="Calibri"/>
            </a:endParaRPr>
          </a:p>
        </p:txBody>
      </p:sp>
      <p:sp>
        <p:nvSpPr>
          <p:cNvPr id="47195" name="Line 91"/>
          <p:cNvSpPr>
            <a:spLocks noChangeShapeType="1"/>
          </p:cNvSpPr>
          <p:nvPr/>
        </p:nvSpPr>
        <p:spPr bwMode="auto">
          <a:xfrm>
            <a:off x="7924800" y="6019800"/>
            <a:ext cx="533400" cy="0"/>
          </a:xfrm>
          <a:prstGeom prst="line">
            <a:avLst/>
          </a:prstGeom>
          <a:noFill/>
          <a:ln w="57150">
            <a:solidFill>
              <a:srgbClr val="FFFF66"/>
            </a:solidFill>
            <a:round/>
            <a:headEnd/>
            <a:tailEnd/>
          </a:ln>
          <a:effectLst/>
        </p:spPr>
        <p:txBody>
          <a:bodyPr/>
          <a:lstStyle/>
          <a:p>
            <a:endParaRPr lang="es-ES">
              <a:solidFill>
                <a:prstClr val="black"/>
              </a:solidFill>
              <a:latin typeface="Calibri"/>
            </a:endParaRPr>
          </a:p>
        </p:txBody>
      </p:sp>
      <p:sp>
        <p:nvSpPr>
          <p:cNvPr id="47196" name="Text Box 92"/>
          <p:cNvSpPr txBox="1">
            <a:spLocks noChangeArrowheads="1"/>
          </p:cNvSpPr>
          <p:nvPr/>
        </p:nvSpPr>
        <p:spPr bwMode="auto">
          <a:xfrm>
            <a:off x="8491538" y="5597525"/>
            <a:ext cx="1008062" cy="825500"/>
          </a:xfrm>
          <a:prstGeom prst="rect">
            <a:avLst/>
          </a:prstGeom>
          <a:noFill/>
          <a:ln w="9525">
            <a:noFill/>
            <a:miter lim="800000"/>
            <a:headEnd/>
            <a:tailEnd/>
          </a:ln>
          <a:effectLst/>
        </p:spPr>
        <p:txBody>
          <a:bodyPr wrap="none">
            <a:spAutoFit/>
          </a:bodyPr>
          <a:lstStyle/>
          <a:p>
            <a:r>
              <a:rPr lang="en-US" sz="1600">
                <a:solidFill>
                  <a:prstClr val="white"/>
                </a:solidFill>
                <a:latin typeface="Tahoma" pitchFamily="34" charset="0"/>
              </a:rPr>
              <a:t>Hidrovias</a:t>
            </a:r>
          </a:p>
          <a:p>
            <a:r>
              <a:rPr lang="en-US" sz="1600">
                <a:solidFill>
                  <a:prstClr val="white"/>
                </a:solidFill>
                <a:latin typeface="Tahoma" pitchFamily="34" charset="0"/>
              </a:rPr>
              <a:t>Rutas</a:t>
            </a:r>
          </a:p>
          <a:p>
            <a:r>
              <a:rPr lang="en-US" sz="1600">
                <a:solidFill>
                  <a:prstClr val="white"/>
                </a:solidFill>
                <a:latin typeface="Tahoma" pitchFamily="34" charset="0"/>
              </a:rPr>
              <a:t>Ferrovias</a:t>
            </a:r>
            <a:endParaRPr lang="es-ES" sz="1600">
              <a:solidFill>
                <a:prstClr val="white"/>
              </a:solidFill>
              <a:latin typeface="Tahoma" pitchFamily="34" charset="0"/>
            </a:endParaRPr>
          </a:p>
        </p:txBody>
      </p:sp>
      <p:grpSp>
        <p:nvGrpSpPr>
          <p:cNvPr id="19" name="Group 93"/>
          <p:cNvGrpSpPr>
            <a:grpSpLocks/>
          </p:cNvGrpSpPr>
          <p:nvPr/>
        </p:nvGrpSpPr>
        <p:grpSpPr bwMode="auto">
          <a:xfrm>
            <a:off x="2819400" y="2209801"/>
            <a:ext cx="6781800" cy="3508375"/>
            <a:chOff x="816" y="1392"/>
            <a:chExt cx="4272" cy="2210"/>
          </a:xfrm>
        </p:grpSpPr>
        <p:grpSp>
          <p:nvGrpSpPr>
            <p:cNvPr id="20" name="Group 94"/>
            <p:cNvGrpSpPr>
              <a:grpSpLocks/>
            </p:cNvGrpSpPr>
            <p:nvPr/>
          </p:nvGrpSpPr>
          <p:grpSpPr bwMode="auto">
            <a:xfrm>
              <a:off x="960" y="1392"/>
              <a:ext cx="384" cy="146"/>
              <a:chOff x="1780" y="1749"/>
              <a:chExt cx="384" cy="146"/>
            </a:xfrm>
          </p:grpSpPr>
          <p:sp>
            <p:nvSpPr>
              <p:cNvPr id="47199" name="Freeform 95"/>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a:effectLst/>
            </p:spPr>
            <p:txBody>
              <a:bodyPr/>
              <a:lstStyle/>
              <a:p>
                <a:endParaRPr lang="es-ES">
                  <a:solidFill>
                    <a:prstClr val="black"/>
                  </a:solidFill>
                  <a:latin typeface="Calibri"/>
                </a:endParaRPr>
              </a:p>
            </p:txBody>
          </p:sp>
          <p:sp>
            <p:nvSpPr>
              <p:cNvPr id="47200" name="Line 96"/>
              <p:cNvSpPr>
                <a:spLocks noChangeShapeType="1"/>
              </p:cNvSpPr>
              <p:nvPr/>
            </p:nvSpPr>
            <p:spPr bwMode="auto">
              <a:xfrm flipV="1">
                <a:off x="1909" y="1749"/>
                <a:ext cx="0" cy="96"/>
              </a:xfrm>
              <a:prstGeom prst="line">
                <a:avLst/>
              </a:prstGeom>
              <a:noFill/>
              <a:ln w="9525">
                <a:solidFill>
                  <a:srgbClr val="FF3300"/>
                </a:solidFill>
                <a:round/>
                <a:headEnd/>
                <a:tailEnd/>
              </a:ln>
              <a:effectLst/>
            </p:spPr>
            <p:txBody>
              <a:bodyPr/>
              <a:lstStyle/>
              <a:p>
                <a:endParaRPr lang="es-ES">
                  <a:solidFill>
                    <a:prstClr val="black"/>
                  </a:solidFill>
                  <a:latin typeface="Calibri"/>
                </a:endParaRPr>
              </a:p>
            </p:txBody>
          </p:sp>
          <p:sp>
            <p:nvSpPr>
              <p:cNvPr id="47201" name="Line 97"/>
              <p:cNvSpPr>
                <a:spLocks noChangeShapeType="1"/>
              </p:cNvSpPr>
              <p:nvPr/>
            </p:nvSpPr>
            <p:spPr bwMode="auto">
              <a:xfrm>
                <a:off x="1945"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02" name="Line 98"/>
              <p:cNvSpPr>
                <a:spLocks noChangeShapeType="1"/>
              </p:cNvSpPr>
              <p:nvPr/>
            </p:nvSpPr>
            <p:spPr bwMode="auto">
              <a:xfrm>
                <a:off x="2002"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03" name="Line 99"/>
              <p:cNvSpPr>
                <a:spLocks noChangeShapeType="1"/>
              </p:cNvSpPr>
              <p:nvPr/>
            </p:nvSpPr>
            <p:spPr bwMode="auto">
              <a:xfrm>
                <a:off x="1945"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04" name="Line 100"/>
              <p:cNvSpPr>
                <a:spLocks noChangeShapeType="1"/>
              </p:cNvSpPr>
              <p:nvPr/>
            </p:nvSpPr>
            <p:spPr bwMode="auto">
              <a:xfrm>
                <a:off x="2002"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grpSp>
        <p:grpSp>
          <p:nvGrpSpPr>
            <p:cNvPr id="21" name="Group 101"/>
            <p:cNvGrpSpPr>
              <a:grpSpLocks/>
            </p:cNvGrpSpPr>
            <p:nvPr/>
          </p:nvGrpSpPr>
          <p:grpSpPr bwMode="auto">
            <a:xfrm>
              <a:off x="1056" y="2014"/>
              <a:ext cx="384" cy="146"/>
              <a:chOff x="1780" y="1749"/>
              <a:chExt cx="384" cy="146"/>
            </a:xfrm>
          </p:grpSpPr>
          <p:sp>
            <p:nvSpPr>
              <p:cNvPr id="47206" name="Freeform 102"/>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a:effectLst/>
            </p:spPr>
            <p:txBody>
              <a:bodyPr/>
              <a:lstStyle/>
              <a:p>
                <a:endParaRPr lang="es-ES">
                  <a:solidFill>
                    <a:prstClr val="black"/>
                  </a:solidFill>
                  <a:latin typeface="Calibri"/>
                </a:endParaRPr>
              </a:p>
            </p:txBody>
          </p:sp>
          <p:sp>
            <p:nvSpPr>
              <p:cNvPr id="47207" name="Line 103"/>
              <p:cNvSpPr>
                <a:spLocks noChangeShapeType="1"/>
              </p:cNvSpPr>
              <p:nvPr/>
            </p:nvSpPr>
            <p:spPr bwMode="auto">
              <a:xfrm flipV="1">
                <a:off x="1909" y="1749"/>
                <a:ext cx="0" cy="96"/>
              </a:xfrm>
              <a:prstGeom prst="line">
                <a:avLst/>
              </a:prstGeom>
              <a:noFill/>
              <a:ln w="9525">
                <a:solidFill>
                  <a:srgbClr val="FF3300"/>
                </a:solidFill>
                <a:round/>
                <a:headEnd/>
                <a:tailEnd/>
              </a:ln>
              <a:effectLst/>
            </p:spPr>
            <p:txBody>
              <a:bodyPr/>
              <a:lstStyle/>
              <a:p>
                <a:endParaRPr lang="es-ES">
                  <a:solidFill>
                    <a:prstClr val="black"/>
                  </a:solidFill>
                  <a:latin typeface="Calibri"/>
                </a:endParaRPr>
              </a:p>
            </p:txBody>
          </p:sp>
          <p:sp>
            <p:nvSpPr>
              <p:cNvPr id="47208" name="Line 104"/>
              <p:cNvSpPr>
                <a:spLocks noChangeShapeType="1"/>
              </p:cNvSpPr>
              <p:nvPr/>
            </p:nvSpPr>
            <p:spPr bwMode="auto">
              <a:xfrm>
                <a:off x="1945"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09" name="Line 105"/>
              <p:cNvSpPr>
                <a:spLocks noChangeShapeType="1"/>
              </p:cNvSpPr>
              <p:nvPr/>
            </p:nvSpPr>
            <p:spPr bwMode="auto">
              <a:xfrm>
                <a:off x="2002"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10" name="Line 106"/>
              <p:cNvSpPr>
                <a:spLocks noChangeShapeType="1"/>
              </p:cNvSpPr>
              <p:nvPr/>
            </p:nvSpPr>
            <p:spPr bwMode="auto">
              <a:xfrm>
                <a:off x="1945"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11" name="Line 107"/>
              <p:cNvSpPr>
                <a:spLocks noChangeShapeType="1"/>
              </p:cNvSpPr>
              <p:nvPr/>
            </p:nvSpPr>
            <p:spPr bwMode="auto">
              <a:xfrm>
                <a:off x="2002"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grpSp>
        <p:grpSp>
          <p:nvGrpSpPr>
            <p:cNvPr id="22" name="Group 108"/>
            <p:cNvGrpSpPr>
              <a:grpSpLocks/>
            </p:cNvGrpSpPr>
            <p:nvPr/>
          </p:nvGrpSpPr>
          <p:grpSpPr bwMode="auto">
            <a:xfrm>
              <a:off x="816" y="2880"/>
              <a:ext cx="384" cy="146"/>
              <a:chOff x="1780" y="1749"/>
              <a:chExt cx="384" cy="146"/>
            </a:xfrm>
          </p:grpSpPr>
          <p:sp>
            <p:nvSpPr>
              <p:cNvPr id="47213" name="Freeform 109"/>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a:effectLst/>
            </p:spPr>
            <p:txBody>
              <a:bodyPr/>
              <a:lstStyle/>
              <a:p>
                <a:endParaRPr lang="es-ES">
                  <a:solidFill>
                    <a:prstClr val="black"/>
                  </a:solidFill>
                  <a:latin typeface="Calibri"/>
                </a:endParaRPr>
              </a:p>
            </p:txBody>
          </p:sp>
          <p:sp>
            <p:nvSpPr>
              <p:cNvPr id="47214" name="Line 110"/>
              <p:cNvSpPr>
                <a:spLocks noChangeShapeType="1"/>
              </p:cNvSpPr>
              <p:nvPr/>
            </p:nvSpPr>
            <p:spPr bwMode="auto">
              <a:xfrm flipV="1">
                <a:off x="1909" y="1749"/>
                <a:ext cx="0" cy="96"/>
              </a:xfrm>
              <a:prstGeom prst="line">
                <a:avLst/>
              </a:prstGeom>
              <a:noFill/>
              <a:ln w="9525">
                <a:solidFill>
                  <a:srgbClr val="FF3300"/>
                </a:solidFill>
                <a:round/>
                <a:headEnd/>
                <a:tailEnd/>
              </a:ln>
              <a:effectLst/>
            </p:spPr>
            <p:txBody>
              <a:bodyPr/>
              <a:lstStyle/>
              <a:p>
                <a:endParaRPr lang="es-ES">
                  <a:solidFill>
                    <a:prstClr val="black"/>
                  </a:solidFill>
                  <a:latin typeface="Calibri"/>
                </a:endParaRPr>
              </a:p>
            </p:txBody>
          </p:sp>
          <p:sp>
            <p:nvSpPr>
              <p:cNvPr id="47215" name="Line 111"/>
              <p:cNvSpPr>
                <a:spLocks noChangeShapeType="1"/>
              </p:cNvSpPr>
              <p:nvPr/>
            </p:nvSpPr>
            <p:spPr bwMode="auto">
              <a:xfrm>
                <a:off x="1945"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16" name="Line 112"/>
              <p:cNvSpPr>
                <a:spLocks noChangeShapeType="1"/>
              </p:cNvSpPr>
              <p:nvPr/>
            </p:nvSpPr>
            <p:spPr bwMode="auto">
              <a:xfrm>
                <a:off x="2002"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17" name="Line 113"/>
              <p:cNvSpPr>
                <a:spLocks noChangeShapeType="1"/>
              </p:cNvSpPr>
              <p:nvPr/>
            </p:nvSpPr>
            <p:spPr bwMode="auto">
              <a:xfrm>
                <a:off x="1945"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18" name="Line 114"/>
              <p:cNvSpPr>
                <a:spLocks noChangeShapeType="1"/>
              </p:cNvSpPr>
              <p:nvPr/>
            </p:nvSpPr>
            <p:spPr bwMode="auto">
              <a:xfrm>
                <a:off x="2002"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grpSp>
        <p:grpSp>
          <p:nvGrpSpPr>
            <p:cNvPr id="23" name="Group 115"/>
            <p:cNvGrpSpPr>
              <a:grpSpLocks/>
            </p:cNvGrpSpPr>
            <p:nvPr/>
          </p:nvGrpSpPr>
          <p:grpSpPr bwMode="auto">
            <a:xfrm>
              <a:off x="4272" y="2160"/>
              <a:ext cx="384" cy="146"/>
              <a:chOff x="1780" y="1749"/>
              <a:chExt cx="384" cy="146"/>
            </a:xfrm>
          </p:grpSpPr>
          <p:sp>
            <p:nvSpPr>
              <p:cNvPr id="47220" name="Freeform 116"/>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a:effectLst/>
            </p:spPr>
            <p:txBody>
              <a:bodyPr/>
              <a:lstStyle/>
              <a:p>
                <a:endParaRPr lang="es-ES">
                  <a:solidFill>
                    <a:prstClr val="black"/>
                  </a:solidFill>
                  <a:latin typeface="Calibri"/>
                </a:endParaRPr>
              </a:p>
            </p:txBody>
          </p:sp>
          <p:sp>
            <p:nvSpPr>
              <p:cNvPr id="47221" name="Line 117"/>
              <p:cNvSpPr>
                <a:spLocks noChangeShapeType="1"/>
              </p:cNvSpPr>
              <p:nvPr/>
            </p:nvSpPr>
            <p:spPr bwMode="auto">
              <a:xfrm flipV="1">
                <a:off x="1909" y="1749"/>
                <a:ext cx="0" cy="96"/>
              </a:xfrm>
              <a:prstGeom prst="line">
                <a:avLst/>
              </a:prstGeom>
              <a:noFill/>
              <a:ln w="9525">
                <a:solidFill>
                  <a:srgbClr val="FF3300"/>
                </a:solidFill>
                <a:round/>
                <a:headEnd/>
                <a:tailEnd/>
              </a:ln>
              <a:effectLst/>
            </p:spPr>
            <p:txBody>
              <a:bodyPr/>
              <a:lstStyle/>
              <a:p>
                <a:endParaRPr lang="es-ES">
                  <a:solidFill>
                    <a:prstClr val="black"/>
                  </a:solidFill>
                  <a:latin typeface="Calibri"/>
                </a:endParaRPr>
              </a:p>
            </p:txBody>
          </p:sp>
          <p:sp>
            <p:nvSpPr>
              <p:cNvPr id="47222" name="Line 118"/>
              <p:cNvSpPr>
                <a:spLocks noChangeShapeType="1"/>
              </p:cNvSpPr>
              <p:nvPr/>
            </p:nvSpPr>
            <p:spPr bwMode="auto">
              <a:xfrm>
                <a:off x="1945"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23" name="Line 119"/>
              <p:cNvSpPr>
                <a:spLocks noChangeShapeType="1"/>
              </p:cNvSpPr>
              <p:nvPr/>
            </p:nvSpPr>
            <p:spPr bwMode="auto">
              <a:xfrm>
                <a:off x="2002"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24" name="Line 120"/>
              <p:cNvSpPr>
                <a:spLocks noChangeShapeType="1"/>
              </p:cNvSpPr>
              <p:nvPr/>
            </p:nvSpPr>
            <p:spPr bwMode="auto">
              <a:xfrm>
                <a:off x="1945"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25" name="Line 121"/>
              <p:cNvSpPr>
                <a:spLocks noChangeShapeType="1"/>
              </p:cNvSpPr>
              <p:nvPr/>
            </p:nvSpPr>
            <p:spPr bwMode="auto">
              <a:xfrm>
                <a:off x="2002"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grpSp>
        <p:grpSp>
          <p:nvGrpSpPr>
            <p:cNvPr id="24" name="Group 122"/>
            <p:cNvGrpSpPr>
              <a:grpSpLocks/>
            </p:cNvGrpSpPr>
            <p:nvPr/>
          </p:nvGrpSpPr>
          <p:grpSpPr bwMode="auto">
            <a:xfrm>
              <a:off x="4704" y="2014"/>
              <a:ext cx="384" cy="146"/>
              <a:chOff x="1780" y="1749"/>
              <a:chExt cx="384" cy="146"/>
            </a:xfrm>
          </p:grpSpPr>
          <p:sp>
            <p:nvSpPr>
              <p:cNvPr id="47227" name="Freeform 123"/>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a:effectLst/>
            </p:spPr>
            <p:txBody>
              <a:bodyPr/>
              <a:lstStyle/>
              <a:p>
                <a:endParaRPr lang="es-ES">
                  <a:solidFill>
                    <a:prstClr val="black"/>
                  </a:solidFill>
                  <a:latin typeface="Calibri"/>
                </a:endParaRPr>
              </a:p>
            </p:txBody>
          </p:sp>
          <p:sp>
            <p:nvSpPr>
              <p:cNvPr id="47228" name="Line 124"/>
              <p:cNvSpPr>
                <a:spLocks noChangeShapeType="1"/>
              </p:cNvSpPr>
              <p:nvPr/>
            </p:nvSpPr>
            <p:spPr bwMode="auto">
              <a:xfrm flipV="1">
                <a:off x="1909" y="1749"/>
                <a:ext cx="0" cy="96"/>
              </a:xfrm>
              <a:prstGeom prst="line">
                <a:avLst/>
              </a:prstGeom>
              <a:noFill/>
              <a:ln w="9525">
                <a:solidFill>
                  <a:srgbClr val="FF3300"/>
                </a:solidFill>
                <a:round/>
                <a:headEnd/>
                <a:tailEnd/>
              </a:ln>
              <a:effectLst/>
            </p:spPr>
            <p:txBody>
              <a:bodyPr/>
              <a:lstStyle/>
              <a:p>
                <a:endParaRPr lang="es-ES">
                  <a:solidFill>
                    <a:prstClr val="black"/>
                  </a:solidFill>
                  <a:latin typeface="Calibri"/>
                </a:endParaRPr>
              </a:p>
            </p:txBody>
          </p:sp>
          <p:sp>
            <p:nvSpPr>
              <p:cNvPr id="47229" name="Line 125"/>
              <p:cNvSpPr>
                <a:spLocks noChangeShapeType="1"/>
              </p:cNvSpPr>
              <p:nvPr/>
            </p:nvSpPr>
            <p:spPr bwMode="auto">
              <a:xfrm>
                <a:off x="1945"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30" name="Line 126"/>
              <p:cNvSpPr>
                <a:spLocks noChangeShapeType="1"/>
              </p:cNvSpPr>
              <p:nvPr/>
            </p:nvSpPr>
            <p:spPr bwMode="auto">
              <a:xfrm>
                <a:off x="2002"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31" name="Line 127"/>
              <p:cNvSpPr>
                <a:spLocks noChangeShapeType="1"/>
              </p:cNvSpPr>
              <p:nvPr/>
            </p:nvSpPr>
            <p:spPr bwMode="auto">
              <a:xfrm>
                <a:off x="1945"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32" name="Line 128"/>
              <p:cNvSpPr>
                <a:spLocks noChangeShapeType="1"/>
              </p:cNvSpPr>
              <p:nvPr/>
            </p:nvSpPr>
            <p:spPr bwMode="auto">
              <a:xfrm>
                <a:off x="2002"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grpSp>
        <p:grpSp>
          <p:nvGrpSpPr>
            <p:cNvPr id="25" name="Group 129"/>
            <p:cNvGrpSpPr>
              <a:grpSpLocks/>
            </p:cNvGrpSpPr>
            <p:nvPr/>
          </p:nvGrpSpPr>
          <p:grpSpPr bwMode="auto">
            <a:xfrm>
              <a:off x="3216" y="3456"/>
              <a:ext cx="384" cy="146"/>
              <a:chOff x="1780" y="1749"/>
              <a:chExt cx="384" cy="146"/>
            </a:xfrm>
          </p:grpSpPr>
          <p:sp>
            <p:nvSpPr>
              <p:cNvPr id="47234" name="Freeform 130"/>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a:effectLst/>
            </p:spPr>
            <p:txBody>
              <a:bodyPr/>
              <a:lstStyle/>
              <a:p>
                <a:endParaRPr lang="es-ES">
                  <a:solidFill>
                    <a:prstClr val="black"/>
                  </a:solidFill>
                  <a:latin typeface="Calibri"/>
                </a:endParaRPr>
              </a:p>
            </p:txBody>
          </p:sp>
          <p:sp>
            <p:nvSpPr>
              <p:cNvPr id="47235" name="Line 131"/>
              <p:cNvSpPr>
                <a:spLocks noChangeShapeType="1"/>
              </p:cNvSpPr>
              <p:nvPr/>
            </p:nvSpPr>
            <p:spPr bwMode="auto">
              <a:xfrm flipV="1">
                <a:off x="1909" y="1749"/>
                <a:ext cx="0" cy="96"/>
              </a:xfrm>
              <a:prstGeom prst="line">
                <a:avLst/>
              </a:prstGeom>
              <a:noFill/>
              <a:ln w="9525">
                <a:solidFill>
                  <a:srgbClr val="FF3300"/>
                </a:solidFill>
                <a:round/>
                <a:headEnd/>
                <a:tailEnd/>
              </a:ln>
              <a:effectLst/>
            </p:spPr>
            <p:txBody>
              <a:bodyPr/>
              <a:lstStyle/>
              <a:p>
                <a:endParaRPr lang="es-ES">
                  <a:solidFill>
                    <a:prstClr val="black"/>
                  </a:solidFill>
                  <a:latin typeface="Calibri"/>
                </a:endParaRPr>
              </a:p>
            </p:txBody>
          </p:sp>
          <p:sp>
            <p:nvSpPr>
              <p:cNvPr id="47236" name="Line 132"/>
              <p:cNvSpPr>
                <a:spLocks noChangeShapeType="1"/>
              </p:cNvSpPr>
              <p:nvPr/>
            </p:nvSpPr>
            <p:spPr bwMode="auto">
              <a:xfrm>
                <a:off x="1945"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37" name="Line 133"/>
              <p:cNvSpPr>
                <a:spLocks noChangeShapeType="1"/>
              </p:cNvSpPr>
              <p:nvPr/>
            </p:nvSpPr>
            <p:spPr bwMode="auto">
              <a:xfrm>
                <a:off x="2002"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38" name="Line 134"/>
              <p:cNvSpPr>
                <a:spLocks noChangeShapeType="1"/>
              </p:cNvSpPr>
              <p:nvPr/>
            </p:nvSpPr>
            <p:spPr bwMode="auto">
              <a:xfrm>
                <a:off x="1945"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39" name="Line 135"/>
              <p:cNvSpPr>
                <a:spLocks noChangeShapeType="1"/>
              </p:cNvSpPr>
              <p:nvPr/>
            </p:nvSpPr>
            <p:spPr bwMode="auto">
              <a:xfrm>
                <a:off x="2002"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grpSp>
        <p:grpSp>
          <p:nvGrpSpPr>
            <p:cNvPr id="26" name="Group 136"/>
            <p:cNvGrpSpPr>
              <a:grpSpLocks/>
            </p:cNvGrpSpPr>
            <p:nvPr/>
          </p:nvGrpSpPr>
          <p:grpSpPr bwMode="auto">
            <a:xfrm>
              <a:off x="3936" y="2784"/>
              <a:ext cx="384" cy="146"/>
              <a:chOff x="1780" y="1749"/>
              <a:chExt cx="384" cy="146"/>
            </a:xfrm>
          </p:grpSpPr>
          <p:sp>
            <p:nvSpPr>
              <p:cNvPr id="47241" name="Freeform 137"/>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a:effectLst/>
            </p:spPr>
            <p:txBody>
              <a:bodyPr/>
              <a:lstStyle/>
              <a:p>
                <a:endParaRPr lang="es-ES">
                  <a:solidFill>
                    <a:prstClr val="black"/>
                  </a:solidFill>
                  <a:latin typeface="Calibri"/>
                </a:endParaRPr>
              </a:p>
            </p:txBody>
          </p:sp>
          <p:sp>
            <p:nvSpPr>
              <p:cNvPr id="47242" name="Line 138"/>
              <p:cNvSpPr>
                <a:spLocks noChangeShapeType="1"/>
              </p:cNvSpPr>
              <p:nvPr/>
            </p:nvSpPr>
            <p:spPr bwMode="auto">
              <a:xfrm flipV="1">
                <a:off x="1909" y="1749"/>
                <a:ext cx="0" cy="96"/>
              </a:xfrm>
              <a:prstGeom prst="line">
                <a:avLst/>
              </a:prstGeom>
              <a:noFill/>
              <a:ln w="9525">
                <a:solidFill>
                  <a:srgbClr val="FF3300"/>
                </a:solidFill>
                <a:round/>
                <a:headEnd/>
                <a:tailEnd/>
              </a:ln>
              <a:effectLst/>
            </p:spPr>
            <p:txBody>
              <a:bodyPr/>
              <a:lstStyle/>
              <a:p>
                <a:endParaRPr lang="es-ES">
                  <a:solidFill>
                    <a:prstClr val="black"/>
                  </a:solidFill>
                  <a:latin typeface="Calibri"/>
                </a:endParaRPr>
              </a:p>
            </p:txBody>
          </p:sp>
          <p:sp>
            <p:nvSpPr>
              <p:cNvPr id="47243" name="Line 139"/>
              <p:cNvSpPr>
                <a:spLocks noChangeShapeType="1"/>
              </p:cNvSpPr>
              <p:nvPr/>
            </p:nvSpPr>
            <p:spPr bwMode="auto">
              <a:xfrm>
                <a:off x="1945"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44" name="Line 140"/>
              <p:cNvSpPr>
                <a:spLocks noChangeShapeType="1"/>
              </p:cNvSpPr>
              <p:nvPr/>
            </p:nvSpPr>
            <p:spPr bwMode="auto">
              <a:xfrm>
                <a:off x="2002" y="1815"/>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45" name="Line 141"/>
              <p:cNvSpPr>
                <a:spLocks noChangeShapeType="1"/>
              </p:cNvSpPr>
              <p:nvPr/>
            </p:nvSpPr>
            <p:spPr bwMode="auto">
              <a:xfrm>
                <a:off x="1945"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sp>
            <p:nvSpPr>
              <p:cNvPr id="47246" name="Line 142"/>
              <p:cNvSpPr>
                <a:spLocks noChangeShapeType="1"/>
              </p:cNvSpPr>
              <p:nvPr/>
            </p:nvSpPr>
            <p:spPr bwMode="auto">
              <a:xfrm>
                <a:off x="2002" y="1782"/>
                <a:ext cx="48" cy="0"/>
              </a:xfrm>
              <a:prstGeom prst="line">
                <a:avLst/>
              </a:prstGeom>
              <a:noFill/>
              <a:ln w="38100">
                <a:solidFill>
                  <a:srgbClr val="FF3300"/>
                </a:solidFill>
                <a:round/>
                <a:headEnd/>
                <a:tailEnd/>
              </a:ln>
              <a:effectLst/>
            </p:spPr>
            <p:txBody>
              <a:bodyPr/>
              <a:lstStyle/>
              <a:p>
                <a:endParaRPr lang="es-ES">
                  <a:solidFill>
                    <a:prstClr val="black"/>
                  </a:solidFill>
                  <a:latin typeface="Calibri"/>
                </a:endParaRPr>
              </a:p>
            </p:txBody>
          </p:sp>
        </p:grpSp>
      </p:grpSp>
      <p:sp>
        <p:nvSpPr>
          <p:cNvPr id="47247" name="Text Box 143"/>
          <p:cNvSpPr txBox="1">
            <a:spLocks noChangeArrowheads="1"/>
          </p:cNvSpPr>
          <p:nvPr/>
        </p:nvSpPr>
        <p:spPr bwMode="auto">
          <a:xfrm>
            <a:off x="3429001" y="2828926"/>
            <a:ext cx="555625" cy="214313"/>
          </a:xfrm>
          <a:prstGeom prst="rect">
            <a:avLst/>
          </a:prstGeom>
          <a:noFill/>
          <a:ln w="9525">
            <a:noFill/>
            <a:miter lim="800000"/>
            <a:headEnd/>
            <a:tailEnd/>
          </a:ln>
          <a:effectLst/>
        </p:spPr>
        <p:txBody>
          <a:bodyPr wrap="none">
            <a:spAutoFit/>
          </a:bodyPr>
          <a:lstStyle/>
          <a:p>
            <a:r>
              <a:rPr lang="en-US" sz="800">
                <a:solidFill>
                  <a:prstClr val="black"/>
                </a:solidFill>
                <a:latin typeface="Arial Narrow" pitchFamily="34" charset="0"/>
              </a:rPr>
              <a:t>Mejillones</a:t>
            </a:r>
            <a:endParaRPr lang="es-ES" sz="800">
              <a:solidFill>
                <a:prstClr val="black"/>
              </a:solidFill>
              <a:latin typeface="Arial Narrow" pitchFamily="34" charset="0"/>
            </a:endParaRPr>
          </a:p>
        </p:txBody>
      </p:sp>
      <p:sp>
        <p:nvSpPr>
          <p:cNvPr id="47248" name="Text Box 144"/>
          <p:cNvSpPr txBox="1">
            <a:spLocks noChangeArrowheads="1"/>
          </p:cNvSpPr>
          <p:nvPr/>
        </p:nvSpPr>
        <p:spPr bwMode="auto">
          <a:xfrm>
            <a:off x="3790950" y="2533651"/>
            <a:ext cx="301686" cy="646331"/>
          </a:xfrm>
          <a:prstGeom prst="rect">
            <a:avLst/>
          </a:prstGeom>
          <a:noFill/>
          <a:ln w="9525">
            <a:noFill/>
            <a:miter lim="800000"/>
            <a:headEnd/>
            <a:tailEnd/>
          </a:ln>
          <a:effectLst/>
        </p:spPr>
        <p:txBody>
          <a:bodyPr wrap="none">
            <a:spAutoFit/>
          </a:bodyPr>
          <a:lstStyle/>
          <a:p>
            <a:r>
              <a:rPr lang="en-US" sz="3600">
                <a:solidFill>
                  <a:prstClr val="black"/>
                </a:solidFill>
                <a:latin typeface="Calibri"/>
              </a:rPr>
              <a:t>.</a:t>
            </a:r>
            <a:endParaRPr lang="es-ES" sz="3600">
              <a:solidFill>
                <a:prstClr val="black"/>
              </a:solidFill>
              <a:latin typeface="Calibri"/>
            </a:endParaRPr>
          </a:p>
        </p:txBody>
      </p:sp>
      <p:sp>
        <p:nvSpPr>
          <p:cNvPr id="143" name="142 Marcador de fecha"/>
          <p:cNvSpPr>
            <a:spLocks noGrp="1"/>
          </p:cNvSpPr>
          <p:nvPr>
            <p:ph type="dt" sz="half" idx="10"/>
          </p:nvPr>
        </p:nvSpPr>
        <p:spPr/>
        <p:txBody>
          <a:bodyPr/>
          <a:lstStyle/>
          <a:p>
            <a:fld id="{392CD6F7-DF85-4318-A3F0-D7D331E44DD8}" type="datetime1">
              <a:rPr lang="es-ES">
                <a:solidFill>
                  <a:prstClr val="black">
                    <a:tint val="75000"/>
                  </a:prstClr>
                </a:solidFill>
                <a:latin typeface="Calibri"/>
              </a:rPr>
              <a:pPr/>
              <a:t>01/06/2022</a:t>
            </a:fld>
            <a:endParaRPr lang="es-ES">
              <a:solidFill>
                <a:prstClr val="black">
                  <a:tint val="75000"/>
                </a:prstClr>
              </a:solidFill>
              <a:latin typeface="Calibri"/>
            </a:endParaRPr>
          </a:p>
        </p:txBody>
      </p:sp>
      <p:sp>
        <p:nvSpPr>
          <p:cNvPr id="144" name="143 Marcador de número de diapositiva"/>
          <p:cNvSpPr>
            <a:spLocks noGrp="1"/>
          </p:cNvSpPr>
          <p:nvPr>
            <p:ph type="sldNum" sz="quarter" idx="12"/>
          </p:nvPr>
        </p:nvSpPr>
        <p:spPr/>
        <p:txBody>
          <a:bodyPr/>
          <a:lstStyle/>
          <a:p>
            <a:fld id="{B4E2B093-526E-4444-A371-E065ED5ABA98}" type="slidenum">
              <a:rPr lang="es-ES">
                <a:solidFill>
                  <a:prstClr val="black">
                    <a:tint val="75000"/>
                  </a:prstClr>
                </a:solidFill>
                <a:latin typeface="Calibri"/>
              </a:rPr>
              <a:pPr/>
              <a:t>4</a:t>
            </a:fld>
            <a:endParaRPr lang="es-ES">
              <a:solidFill>
                <a:prstClr val="black">
                  <a:tint val="75000"/>
                </a:prstClr>
              </a:solidFill>
              <a:latin typeface="Calibri"/>
            </a:endParaRPr>
          </a:p>
        </p:txBody>
      </p:sp>
      <p:sp>
        <p:nvSpPr>
          <p:cNvPr id="145" name="144 Marcador de pie de página"/>
          <p:cNvSpPr>
            <a:spLocks noGrp="1"/>
          </p:cNvSpPr>
          <p:nvPr>
            <p:ph type="ftr" sz="quarter" idx="11"/>
          </p:nvPr>
        </p:nvSpPr>
        <p:spPr/>
        <p:txBody>
          <a:bodyPr/>
          <a:lstStyle/>
          <a:p>
            <a:r>
              <a:rPr lang="es-ES">
                <a:solidFill>
                  <a:prstClr val="black">
                    <a:tint val="75000"/>
                  </a:prstClr>
                </a:solidFill>
                <a:latin typeface="Calibri"/>
              </a:rPr>
              <a:t>Juan Carlos Muñoz Menna</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upRight)">
                                      <p:cBhvr>
                                        <p:cTn id="11" dur="500"/>
                                        <p:tgtEl>
                                          <p:spTgt spid="13"/>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2" descr="Juan Barreto: &quot;Conflicto en Ucrania pone a pelear a las potencias por el  liderazgo en la UE&quot; - Descifrado">
            <a:extLst>
              <a:ext uri="{FF2B5EF4-FFF2-40B4-BE49-F238E27FC236}">
                <a16:creationId xmlns:a16="http://schemas.microsoft.com/office/drawing/2014/main" id="{480E7A43-25E6-2C3E-7E3F-64706835DC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09" r="15193" b="-1"/>
          <a:stretch/>
        </p:blipFill>
        <p:spPr bwMode="auto">
          <a:xfrm>
            <a:off x="1765300"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fecha 1">
            <a:extLst>
              <a:ext uri="{FF2B5EF4-FFF2-40B4-BE49-F238E27FC236}">
                <a16:creationId xmlns:a16="http://schemas.microsoft.com/office/drawing/2014/main" id="{C0AD7F6E-27FD-4A2B-5FA2-ECEFC8D779D1}"/>
              </a:ext>
            </a:extLst>
          </p:cNvPr>
          <p:cNvSpPr>
            <a:spLocks noGrp="1"/>
          </p:cNvSpPr>
          <p:nvPr>
            <p:ph type="dt" sz="half" idx="10"/>
          </p:nvPr>
        </p:nvSpPr>
        <p:spPr>
          <a:xfrm>
            <a:off x="2152650" y="6515391"/>
            <a:ext cx="2057400" cy="365125"/>
          </a:xfrm>
        </p:spPr>
        <p:txBody>
          <a:bodyPr>
            <a:normAutofit/>
          </a:bodyPr>
          <a:lstStyle/>
          <a:p>
            <a:pPr>
              <a:spcAft>
                <a:spcPts val="600"/>
              </a:spcAft>
            </a:pPr>
            <a:fld id="{2FB1BC5D-157E-4711-9435-2E2A804BA7FA}" type="datetime1">
              <a:rPr lang="es-ES">
                <a:solidFill>
                  <a:prstClr val="white">
                    <a:tint val="75000"/>
                    <a:alpha val="80000"/>
                  </a:prstClr>
                </a:solidFill>
                <a:latin typeface="Calibri"/>
              </a:rPr>
              <a:pPr>
                <a:spcAft>
                  <a:spcPts val="600"/>
                </a:spcAft>
              </a:pPr>
              <a:t>01/06/2022</a:t>
            </a:fld>
            <a:endParaRPr lang="es-ES">
              <a:solidFill>
                <a:prstClr val="white">
                  <a:tint val="75000"/>
                  <a:alpha val="80000"/>
                </a:prstClr>
              </a:solidFill>
              <a:latin typeface="Calibri"/>
            </a:endParaRPr>
          </a:p>
        </p:txBody>
      </p:sp>
      <p:sp>
        <p:nvSpPr>
          <p:cNvPr id="3" name="Marcador de pie de página 2">
            <a:extLst>
              <a:ext uri="{FF2B5EF4-FFF2-40B4-BE49-F238E27FC236}">
                <a16:creationId xmlns:a16="http://schemas.microsoft.com/office/drawing/2014/main" id="{645102F3-95DA-7016-4B95-BBA85235DD40}"/>
              </a:ext>
            </a:extLst>
          </p:cNvPr>
          <p:cNvSpPr>
            <a:spLocks noGrp="1"/>
          </p:cNvSpPr>
          <p:nvPr>
            <p:ph type="ftr" sz="quarter" idx="11"/>
          </p:nvPr>
        </p:nvSpPr>
        <p:spPr>
          <a:xfrm>
            <a:off x="4552950" y="6515391"/>
            <a:ext cx="3086100" cy="365125"/>
          </a:xfrm>
        </p:spPr>
        <p:txBody>
          <a:bodyPr>
            <a:normAutofit/>
          </a:bodyPr>
          <a:lstStyle/>
          <a:p>
            <a:pPr>
              <a:spcAft>
                <a:spcPts val="600"/>
              </a:spcAft>
            </a:pPr>
            <a:r>
              <a:rPr lang="es-ES">
                <a:solidFill>
                  <a:prstClr val="white">
                    <a:tint val="75000"/>
                    <a:alpha val="80000"/>
                  </a:prstClr>
                </a:solidFill>
                <a:latin typeface="Calibri"/>
              </a:rPr>
              <a:t>Juan Carlos Muñoz Menna</a:t>
            </a:r>
          </a:p>
        </p:txBody>
      </p:sp>
      <p:sp>
        <p:nvSpPr>
          <p:cNvPr id="4" name="Marcador de número de diapositiva 3">
            <a:extLst>
              <a:ext uri="{FF2B5EF4-FFF2-40B4-BE49-F238E27FC236}">
                <a16:creationId xmlns:a16="http://schemas.microsoft.com/office/drawing/2014/main" id="{3638C53B-4A99-30F5-EB8C-999183D40A58}"/>
              </a:ext>
            </a:extLst>
          </p:cNvPr>
          <p:cNvSpPr>
            <a:spLocks noGrp="1"/>
          </p:cNvSpPr>
          <p:nvPr>
            <p:ph type="sldNum" sz="quarter" idx="12"/>
          </p:nvPr>
        </p:nvSpPr>
        <p:spPr>
          <a:xfrm>
            <a:off x="7981950" y="6515391"/>
            <a:ext cx="2057400" cy="365125"/>
          </a:xfrm>
        </p:spPr>
        <p:txBody>
          <a:bodyPr>
            <a:normAutofit/>
          </a:bodyPr>
          <a:lstStyle/>
          <a:p>
            <a:pPr>
              <a:spcAft>
                <a:spcPts val="600"/>
              </a:spcAft>
            </a:pPr>
            <a:fld id="{B4E2B093-526E-4444-A371-E065ED5ABA98}" type="slidenum">
              <a:rPr lang="es-ES">
                <a:solidFill>
                  <a:prstClr val="white">
                    <a:tint val="75000"/>
                    <a:alpha val="80000"/>
                  </a:prstClr>
                </a:solidFill>
                <a:latin typeface="Calibri"/>
              </a:rPr>
              <a:pPr>
                <a:spcAft>
                  <a:spcPts val="600"/>
                </a:spcAft>
              </a:pPr>
              <a:t>40</a:t>
            </a:fld>
            <a:endParaRPr lang="es-ES">
              <a:solidFill>
                <a:prstClr val="white">
                  <a:tint val="75000"/>
                  <a:alpha val="80000"/>
                </a:prstClr>
              </a:solidFill>
              <a:latin typeface="Calibri"/>
            </a:endParaRPr>
          </a:p>
        </p:txBody>
      </p:sp>
    </p:spTree>
    <p:extLst>
      <p:ext uri="{BB962C8B-B14F-4D97-AF65-F5344CB8AC3E}">
        <p14:creationId xmlns:p14="http://schemas.microsoft.com/office/powerpoint/2010/main" val="29577994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9" y="448056"/>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 name="Título 1">
            <a:extLst>
              <a:ext uri="{FF2B5EF4-FFF2-40B4-BE49-F238E27FC236}">
                <a16:creationId xmlns:a16="http://schemas.microsoft.com/office/drawing/2014/main" id="{6C4DDB16-C238-7107-5F28-C407B355C240}"/>
              </a:ext>
            </a:extLst>
          </p:cNvPr>
          <p:cNvSpPr>
            <a:spLocks noGrp="1"/>
          </p:cNvSpPr>
          <p:nvPr>
            <p:ph type="title"/>
          </p:nvPr>
        </p:nvSpPr>
        <p:spPr>
          <a:xfrm>
            <a:off x="2106931" y="731520"/>
            <a:ext cx="2133893" cy="3237579"/>
          </a:xfrm>
        </p:spPr>
        <p:txBody>
          <a:bodyPr vert="horz" lIns="91440" tIns="45720" rIns="91440" bIns="45720" rtlCol="0" anchor="ctr">
            <a:normAutofit/>
          </a:bodyPr>
          <a:lstStyle/>
          <a:p>
            <a:pPr defTabSz="914400"/>
            <a:r>
              <a:rPr lang="en-US" kern="1200">
                <a:solidFill>
                  <a:srgbClr val="FFFFFF"/>
                </a:solidFill>
                <a:latin typeface="+mj-lt"/>
                <a:ea typeface="+mj-ea"/>
                <a:cs typeface="+mj-cs"/>
              </a:rPr>
              <a:t>EFECTOS DE LA GUERRA RUSIA UCRANIA</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8"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7452" y="448056"/>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Marcador de contenido 3">
            <a:extLst>
              <a:ext uri="{FF2B5EF4-FFF2-40B4-BE49-F238E27FC236}">
                <a16:creationId xmlns:a16="http://schemas.microsoft.com/office/drawing/2014/main" id="{67C14AAA-8453-9A78-41CF-4F16EC6476D8}"/>
              </a:ext>
            </a:extLst>
          </p:cNvPr>
          <p:cNvSpPr>
            <a:spLocks noGrp="1"/>
          </p:cNvSpPr>
          <p:nvPr>
            <p:ph idx="1"/>
          </p:nvPr>
        </p:nvSpPr>
        <p:spPr>
          <a:xfrm>
            <a:off x="4808781" y="686863"/>
            <a:ext cx="5278194" cy="5475129"/>
          </a:xfrm>
        </p:spPr>
        <p:txBody>
          <a:bodyPr vert="horz" lIns="91440" tIns="45720" rIns="91440" bIns="45720" rtlCol="0" anchor="ctr">
            <a:normAutofit/>
          </a:bodyPr>
          <a:lstStyle/>
          <a:p>
            <a:pPr indent="-228600" defTabSz="914400"/>
            <a:r>
              <a:rPr lang="en-US" sz="1800" dirty="0"/>
              <a:t>La </a:t>
            </a:r>
            <a:r>
              <a:rPr lang="en-US" sz="1800" dirty="0" err="1"/>
              <a:t>guerra</a:t>
            </a:r>
            <a:r>
              <a:rPr lang="en-US" sz="1800" dirty="0"/>
              <a:t> </a:t>
            </a:r>
            <a:r>
              <a:rPr lang="en-US" sz="1800" dirty="0" err="1"/>
              <a:t>en</a:t>
            </a:r>
            <a:r>
              <a:rPr lang="en-US" sz="1800" dirty="0"/>
              <a:t> </a:t>
            </a:r>
            <a:r>
              <a:rPr lang="en-US" sz="1800" dirty="0" err="1"/>
              <a:t>Ucrania</a:t>
            </a:r>
            <a:r>
              <a:rPr lang="en-US" sz="1800" dirty="0"/>
              <a:t> ha </a:t>
            </a:r>
            <a:r>
              <a:rPr lang="en-US" sz="1800" dirty="0" err="1"/>
              <a:t>amenazado</a:t>
            </a:r>
            <a:r>
              <a:rPr lang="en-US" sz="1800" dirty="0"/>
              <a:t> las </a:t>
            </a:r>
            <a:r>
              <a:rPr lang="en-US" sz="1800" dirty="0" err="1"/>
              <a:t>cadenas</a:t>
            </a:r>
            <a:r>
              <a:rPr lang="en-US" sz="1800" dirty="0"/>
              <a:t> de </a:t>
            </a:r>
            <a:r>
              <a:rPr lang="en-US" sz="1800" dirty="0" err="1"/>
              <a:t>suministros</a:t>
            </a:r>
            <a:r>
              <a:rPr lang="en-US" sz="1800" dirty="0"/>
              <a:t> </a:t>
            </a:r>
            <a:r>
              <a:rPr lang="en-US" sz="1800" dirty="0" err="1"/>
              <a:t>impactando</a:t>
            </a:r>
            <a:r>
              <a:rPr lang="en-US" sz="1800" dirty="0"/>
              <a:t> </a:t>
            </a:r>
            <a:r>
              <a:rPr lang="en-US" sz="1800" dirty="0" err="1"/>
              <a:t>los</a:t>
            </a:r>
            <a:r>
              <a:rPr lang="en-US" sz="1800" dirty="0"/>
              <a:t> </a:t>
            </a:r>
            <a:r>
              <a:rPr lang="en-US" sz="1800" dirty="0" err="1"/>
              <a:t>precios</a:t>
            </a:r>
            <a:r>
              <a:rPr lang="en-US" sz="1800" dirty="0"/>
              <a:t> de </a:t>
            </a:r>
            <a:r>
              <a:rPr lang="en-US" sz="1800" dirty="0" err="1"/>
              <a:t>alimentos</a:t>
            </a:r>
            <a:r>
              <a:rPr lang="en-US" sz="1800" dirty="0"/>
              <a:t>, y </a:t>
            </a:r>
            <a:r>
              <a:rPr lang="en-US" sz="1800" dirty="0" err="1"/>
              <a:t>otros</a:t>
            </a:r>
            <a:r>
              <a:rPr lang="en-US" sz="1800" dirty="0"/>
              <a:t> </a:t>
            </a:r>
            <a:r>
              <a:rPr lang="en-US" sz="1800" dirty="0" err="1"/>
              <a:t>bienes</a:t>
            </a:r>
            <a:r>
              <a:rPr lang="en-US" sz="1800" dirty="0"/>
              <a:t>.</a:t>
            </a:r>
          </a:p>
          <a:p>
            <a:pPr indent="-228600" defTabSz="914400"/>
            <a:endParaRPr lang="en-US" sz="1800" dirty="0"/>
          </a:p>
          <a:p>
            <a:pPr indent="-228600" defTabSz="914400"/>
            <a:r>
              <a:rPr lang="en-US" sz="1800" dirty="0"/>
              <a:t> Los </a:t>
            </a:r>
            <a:r>
              <a:rPr lang="en-US" sz="1800" dirty="0" err="1"/>
              <a:t>efectos</a:t>
            </a:r>
            <a:r>
              <a:rPr lang="en-US" sz="1800" dirty="0"/>
              <a:t> se </a:t>
            </a:r>
            <a:r>
              <a:rPr lang="en-US" sz="1800" dirty="0" err="1"/>
              <a:t>sentirán</a:t>
            </a:r>
            <a:r>
              <a:rPr lang="en-US" sz="1800" dirty="0"/>
              <a:t> </a:t>
            </a:r>
            <a:r>
              <a:rPr lang="en-US" sz="1800" dirty="0" err="1"/>
              <a:t>en</a:t>
            </a:r>
            <a:r>
              <a:rPr lang="en-US" sz="1800" dirty="0"/>
              <a:t> </a:t>
            </a:r>
            <a:r>
              <a:rPr lang="en-US" sz="1800" dirty="0" err="1"/>
              <a:t>todo</a:t>
            </a:r>
            <a:r>
              <a:rPr lang="en-US" sz="1800" dirty="0"/>
              <a:t> </a:t>
            </a:r>
            <a:r>
              <a:rPr lang="en-US" sz="1800" dirty="0" err="1"/>
              <a:t>el</a:t>
            </a:r>
            <a:r>
              <a:rPr lang="en-US" sz="1800" dirty="0"/>
              <a:t> </a:t>
            </a:r>
            <a:r>
              <a:rPr lang="en-US" sz="1800" dirty="0" err="1"/>
              <a:t>planeta</a:t>
            </a:r>
            <a:r>
              <a:rPr lang="en-US" sz="1800" dirty="0"/>
              <a:t>, </a:t>
            </a:r>
            <a:r>
              <a:rPr lang="en-US" sz="1800" dirty="0" err="1"/>
              <a:t>dijo</a:t>
            </a:r>
            <a:r>
              <a:rPr lang="en-US" sz="1800" dirty="0"/>
              <a:t> </a:t>
            </a:r>
            <a:r>
              <a:rPr lang="en-US" sz="1800" dirty="0" err="1"/>
              <a:t>el</a:t>
            </a:r>
            <a:r>
              <a:rPr lang="en-US" sz="1800" dirty="0"/>
              <a:t> martes la </a:t>
            </a:r>
            <a:r>
              <a:rPr lang="en-US" sz="1800" dirty="0" err="1"/>
              <a:t>Organización</a:t>
            </a:r>
            <a:r>
              <a:rPr lang="en-US" sz="1800" dirty="0"/>
              <a:t> Mundial del Comercio (OMC)</a:t>
            </a:r>
            <a:r>
              <a:rPr lang="en-US" sz="1800" i="1" dirty="0"/>
              <a:t>.</a:t>
            </a:r>
          </a:p>
          <a:p>
            <a:pPr indent="-228600" defTabSz="914400"/>
            <a:endParaRPr lang="en-US" sz="1800" dirty="0"/>
          </a:p>
          <a:p>
            <a:pPr indent="-228600" defTabSz="914400"/>
            <a:r>
              <a:rPr lang="en-US" sz="1800" dirty="0"/>
              <a:t>Se </a:t>
            </a:r>
            <a:r>
              <a:rPr lang="en-US" sz="1800" dirty="0" err="1"/>
              <a:t>espera</a:t>
            </a:r>
            <a:r>
              <a:rPr lang="en-US" sz="1800" dirty="0"/>
              <a:t> que </a:t>
            </a:r>
            <a:r>
              <a:rPr lang="en-US" sz="1800" dirty="0" err="1"/>
              <a:t>el</a:t>
            </a:r>
            <a:r>
              <a:rPr lang="en-US" sz="1800" dirty="0"/>
              <a:t> </a:t>
            </a:r>
            <a:r>
              <a:rPr lang="en-US" sz="1800" dirty="0" err="1"/>
              <a:t>volumen</a:t>
            </a:r>
            <a:r>
              <a:rPr lang="en-US" sz="1800" dirty="0"/>
              <a:t> del </a:t>
            </a:r>
            <a:r>
              <a:rPr lang="en-US" sz="1800" dirty="0" err="1"/>
              <a:t>comercio</a:t>
            </a:r>
            <a:r>
              <a:rPr lang="en-US" sz="1800" dirty="0"/>
              <a:t> </a:t>
            </a:r>
            <a:r>
              <a:rPr lang="en-US" sz="1800" dirty="0" err="1"/>
              <a:t>mundial</a:t>
            </a:r>
            <a:r>
              <a:rPr lang="en-US" sz="1800" dirty="0"/>
              <a:t> de </a:t>
            </a:r>
            <a:r>
              <a:rPr lang="en-US" sz="1800" dirty="0" err="1"/>
              <a:t>mercancías</a:t>
            </a:r>
            <a:r>
              <a:rPr lang="en-US" sz="1800" dirty="0"/>
              <a:t> </a:t>
            </a:r>
            <a:r>
              <a:rPr lang="en-US" sz="1800" dirty="0" err="1"/>
              <a:t>crezca</a:t>
            </a:r>
            <a:r>
              <a:rPr lang="en-US" sz="1800" dirty="0"/>
              <a:t> </a:t>
            </a:r>
            <a:r>
              <a:rPr lang="en-US" sz="1800" dirty="0" err="1"/>
              <a:t>sólo</a:t>
            </a:r>
            <a:r>
              <a:rPr lang="en-US" sz="1800" dirty="0"/>
              <a:t> un 3% </a:t>
            </a:r>
            <a:r>
              <a:rPr lang="en-US" sz="1800" dirty="0" err="1"/>
              <a:t>este</a:t>
            </a:r>
            <a:r>
              <a:rPr lang="en-US" sz="1800" dirty="0"/>
              <a:t> </a:t>
            </a:r>
            <a:r>
              <a:rPr lang="en-US" sz="1800" dirty="0" err="1"/>
              <a:t>año</a:t>
            </a:r>
            <a:r>
              <a:rPr lang="en-US" sz="1800" dirty="0"/>
              <a:t>, </a:t>
            </a:r>
            <a:r>
              <a:rPr lang="en-US" sz="1800" dirty="0" err="1"/>
              <a:t>por</a:t>
            </a:r>
            <a:r>
              <a:rPr lang="en-US" sz="1800" dirty="0"/>
              <a:t> </a:t>
            </a:r>
            <a:r>
              <a:rPr lang="en-US" sz="1800" dirty="0" err="1"/>
              <a:t>debajo</a:t>
            </a:r>
            <a:r>
              <a:rPr lang="en-US" sz="1800" dirty="0"/>
              <a:t> del </a:t>
            </a:r>
            <a:r>
              <a:rPr lang="en-US" sz="1800" dirty="0" err="1"/>
              <a:t>pronóstico</a:t>
            </a:r>
            <a:r>
              <a:rPr lang="en-US" sz="1800" dirty="0"/>
              <a:t> anterior que </a:t>
            </a:r>
            <a:r>
              <a:rPr lang="en-US" sz="1800" dirty="0" err="1"/>
              <a:t>fue</a:t>
            </a:r>
            <a:r>
              <a:rPr lang="en-US" sz="1800" dirty="0"/>
              <a:t> del 4,7 %, y del 3,4 % </a:t>
            </a:r>
            <a:r>
              <a:rPr lang="en-US" sz="1800" dirty="0" err="1"/>
              <a:t>en</a:t>
            </a:r>
            <a:r>
              <a:rPr lang="en-US" sz="1800" dirty="0"/>
              <a:t> 2023, </a:t>
            </a:r>
            <a:r>
              <a:rPr lang="en-US" sz="1800" dirty="0" err="1"/>
              <a:t>aunque</a:t>
            </a:r>
            <a:r>
              <a:rPr lang="en-US" sz="1800" dirty="0"/>
              <a:t> </a:t>
            </a:r>
            <a:r>
              <a:rPr lang="en-US" sz="1800" dirty="0" err="1"/>
              <a:t>estas</a:t>
            </a:r>
            <a:r>
              <a:rPr lang="en-US" sz="1800" dirty="0"/>
              <a:t> </a:t>
            </a:r>
            <a:r>
              <a:rPr lang="en-US" sz="1800" dirty="0" err="1"/>
              <a:t>cifras</a:t>
            </a:r>
            <a:r>
              <a:rPr lang="en-US" sz="1800" dirty="0"/>
              <a:t> </a:t>
            </a:r>
            <a:r>
              <a:rPr lang="en-US" sz="1800" dirty="0" err="1"/>
              <a:t>podrían</a:t>
            </a:r>
            <a:r>
              <a:rPr lang="en-US" sz="1800" dirty="0"/>
              <a:t> </a:t>
            </a:r>
            <a:r>
              <a:rPr lang="en-US" sz="1800" dirty="0" err="1"/>
              <a:t>revisarse</a:t>
            </a:r>
            <a:r>
              <a:rPr lang="en-US" sz="1800" dirty="0"/>
              <a:t> dada la </a:t>
            </a:r>
            <a:r>
              <a:rPr lang="en-US" sz="1800" dirty="0" err="1"/>
              <a:t>incertidumbre</a:t>
            </a:r>
            <a:r>
              <a:rPr lang="en-US" sz="1800" dirty="0"/>
              <a:t> que </a:t>
            </a:r>
            <a:r>
              <a:rPr lang="en-US" sz="1800" dirty="0" err="1"/>
              <a:t>rodea</a:t>
            </a:r>
            <a:r>
              <a:rPr lang="en-US" sz="1800" dirty="0"/>
              <a:t> al </a:t>
            </a:r>
            <a:r>
              <a:rPr lang="en-US" sz="1800" dirty="0" err="1"/>
              <a:t>conflicto</a:t>
            </a:r>
            <a:r>
              <a:rPr lang="en-US" sz="1800" dirty="0"/>
              <a:t>.</a:t>
            </a:r>
          </a:p>
          <a:p>
            <a:pPr indent="-228600" defTabSz="914400"/>
            <a:endParaRPr lang="en-US" sz="1800" dirty="0"/>
          </a:p>
          <a:p>
            <a:pPr indent="-228600" defTabSz="914400"/>
            <a:r>
              <a:rPr lang="en-US" sz="1800" dirty="0"/>
              <a:t>La </a:t>
            </a:r>
            <a:r>
              <a:rPr lang="en-US" sz="1800" dirty="0" err="1"/>
              <a:t>invasión</a:t>
            </a:r>
            <a:r>
              <a:rPr lang="en-US" sz="1800" dirty="0"/>
              <a:t> </a:t>
            </a:r>
            <a:r>
              <a:rPr lang="en-US" sz="1800" dirty="0" err="1"/>
              <a:t>rusa</a:t>
            </a:r>
            <a:r>
              <a:rPr lang="en-US" sz="1800" dirty="0"/>
              <a:t> </a:t>
            </a:r>
            <a:r>
              <a:rPr lang="en-US" sz="1800" dirty="0" err="1"/>
              <a:t>comenzó</a:t>
            </a:r>
            <a:r>
              <a:rPr lang="en-US" sz="1800" dirty="0"/>
              <a:t> </a:t>
            </a:r>
            <a:r>
              <a:rPr lang="en-US" sz="1800" dirty="0" err="1"/>
              <a:t>el</a:t>
            </a:r>
            <a:r>
              <a:rPr lang="en-US" sz="1800" dirty="0"/>
              <a:t> 24 de </a:t>
            </a:r>
            <a:r>
              <a:rPr lang="en-US" sz="1800" dirty="0" err="1"/>
              <a:t>febrero</a:t>
            </a:r>
            <a:r>
              <a:rPr lang="en-US" sz="1800" dirty="0"/>
              <a:t> y la </a:t>
            </a:r>
            <a:r>
              <a:rPr lang="en-US" sz="1800" dirty="0" err="1"/>
              <a:t>Organización</a:t>
            </a:r>
            <a:r>
              <a:rPr lang="en-US" sz="1800" dirty="0"/>
              <a:t> </a:t>
            </a:r>
            <a:r>
              <a:rPr lang="en-US" sz="1800" dirty="0" err="1"/>
              <a:t>dijo</a:t>
            </a:r>
            <a:r>
              <a:rPr lang="en-US" sz="1800" dirty="0"/>
              <a:t> que la </a:t>
            </a:r>
            <a:r>
              <a:rPr lang="en-US" sz="1800" dirty="0" err="1"/>
              <a:t>consecuencia</a:t>
            </a:r>
            <a:r>
              <a:rPr lang="en-US" sz="1800" dirty="0"/>
              <a:t> </a:t>
            </a:r>
            <a:r>
              <a:rPr lang="en-US" sz="1800" dirty="0" err="1"/>
              <a:t>más</a:t>
            </a:r>
            <a:r>
              <a:rPr lang="en-US" sz="1800" dirty="0"/>
              <a:t> </a:t>
            </a:r>
            <a:r>
              <a:rPr lang="en-US" sz="1800" dirty="0" err="1"/>
              <a:t>inmediata</a:t>
            </a:r>
            <a:r>
              <a:rPr lang="en-US" sz="1800" dirty="0"/>
              <a:t> de la </a:t>
            </a:r>
            <a:r>
              <a:rPr lang="en-US" sz="1800" dirty="0" err="1"/>
              <a:t>guerra</a:t>
            </a:r>
            <a:r>
              <a:rPr lang="en-US" sz="1800" dirty="0"/>
              <a:t> ha </a:t>
            </a:r>
            <a:r>
              <a:rPr lang="en-US" sz="1800" dirty="0" err="1"/>
              <a:t>sido</a:t>
            </a:r>
            <a:r>
              <a:rPr lang="en-US" sz="1800" dirty="0"/>
              <a:t> un </a:t>
            </a:r>
            <a:r>
              <a:rPr lang="en-US" sz="1800" dirty="0" err="1"/>
              <a:t>fuerte</a:t>
            </a:r>
            <a:r>
              <a:rPr lang="en-US" sz="1800" dirty="0"/>
              <a:t> </a:t>
            </a:r>
            <a:r>
              <a:rPr lang="en-US" sz="1800" dirty="0" err="1"/>
              <a:t>aumento</a:t>
            </a:r>
            <a:r>
              <a:rPr lang="en-US" sz="1800" dirty="0"/>
              <a:t> </a:t>
            </a:r>
            <a:r>
              <a:rPr lang="en-US" sz="1800" dirty="0" err="1"/>
              <a:t>en</a:t>
            </a:r>
            <a:r>
              <a:rPr lang="en-US" sz="1800" dirty="0"/>
              <a:t> </a:t>
            </a:r>
            <a:r>
              <a:rPr lang="en-US" sz="1800" dirty="0" err="1"/>
              <a:t>los</a:t>
            </a:r>
            <a:r>
              <a:rPr lang="en-US" sz="1800" dirty="0"/>
              <a:t> </a:t>
            </a:r>
            <a:r>
              <a:rPr lang="en-US" sz="1800" dirty="0" err="1"/>
              <a:t>precios</a:t>
            </a:r>
            <a:r>
              <a:rPr lang="en-US" sz="1800" dirty="0"/>
              <a:t> de las </a:t>
            </a:r>
            <a:r>
              <a:rPr lang="en-US" sz="1800" dirty="0" err="1"/>
              <a:t>materias</a:t>
            </a:r>
            <a:r>
              <a:rPr lang="en-US" sz="1800" dirty="0"/>
              <a:t> </a:t>
            </a:r>
            <a:r>
              <a:rPr lang="en-US" sz="1800" dirty="0" err="1"/>
              <a:t>primas</a:t>
            </a:r>
            <a:r>
              <a:rPr lang="en-US" sz="1800" dirty="0"/>
              <a:t>.</a:t>
            </a:r>
          </a:p>
        </p:txBody>
      </p:sp>
    </p:spTree>
    <p:extLst>
      <p:ext uri="{BB962C8B-B14F-4D97-AF65-F5344CB8AC3E}">
        <p14:creationId xmlns:p14="http://schemas.microsoft.com/office/powerpoint/2010/main" val="2759936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9" y="448056"/>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 name="Título 1">
            <a:extLst>
              <a:ext uri="{FF2B5EF4-FFF2-40B4-BE49-F238E27FC236}">
                <a16:creationId xmlns:a16="http://schemas.microsoft.com/office/drawing/2014/main" id="{360861DC-3AF6-988E-ACAB-614620C7BBE5}"/>
              </a:ext>
            </a:extLst>
          </p:cNvPr>
          <p:cNvSpPr>
            <a:spLocks noGrp="1"/>
          </p:cNvSpPr>
          <p:nvPr>
            <p:ph type="title"/>
          </p:nvPr>
        </p:nvSpPr>
        <p:spPr>
          <a:xfrm>
            <a:off x="2106931" y="731520"/>
            <a:ext cx="2133893" cy="3237579"/>
          </a:xfrm>
        </p:spPr>
        <p:txBody>
          <a:bodyPr vert="horz" lIns="91440" tIns="45720" rIns="91440" bIns="45720" rtlCol="0" anchor="ctr">
            <a:normAutofit/>
          </a:bodyPr>
          <a:lstStyle/>
          <a:p>
            <a:pPr defTabSz="914400"/>
            <a:r>
              <a:rPr lang="en-US" kern="1200" dirty="0" err="1">
                <a:solidFill>
                  <a:srgbClr val="FFFFFF"/>
                </a:solidFill>
                <a:latin typeface="+mj-lt"/>
                <a:ea typeface="+mj-ea"/>
                <a:cs typeface="+mj-cs"/>
              </a:rPr>
              <a:t>Situacion</a:t>
            </a:r>
            <a:r>
              <a:rPr lang="en-US" kern="1200" dirty="0">
                <a:solidFill>
                  <a:srgbClr val="FFFFFF"/>
                </a:solidFill>
                <a:latin typeface="+mj-lt"/>
                <a:ea typeface="+mj-ea"/>
                <a:cs typeface="+mj-cs"/>
              </a:rPr>
              <a:t> a </a:t>
            </a:r>
            <a:r>
              <a:rPr lang="en-US" kern="1200" dirty="0" err="1">
                <a:solidFill>
                  <a:srgbClr val="FFFFFF"/>
                </a:solidFill>
                <a:latin typeface="+mj-lt"/>
                <a:ea typeface="+mj-ea"/>
                <a:cs typeface="+mj-cs"/>
              </a:rPr>
              <a:t>nivel</a:t>
            </a:r>
            <a:r>
              <a:rPr lang="en-US" kern="1200" dirty="0">
                <a:solidFill>
                  <a:srgbClr val="FFFFFF"/>
                </a:solidFill>
                <a:latin typeface="+mj-lt"/>
                <a:ea typeface="+mj-ea"/>
                <a:cs typeface="+mj-cs"/>
              </a:rPr>
              <a:t> global</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8"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7452" y="448056"/>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Marcador de contenido 3">
            <a:extLst>
              <a:ext uri="{FF2B5EF4-FFF2-40B4-BE49-F238E27FC236}">
                <a16:creationId xmlns:a16="http://schemas.microsoft.com/office/drawing/2014/main" id="{4D585377-3E51-94AA-0D9D-851B147D94B3}"/>
              </a:ext>
            </a:extLst>
          </p:cNvPr>
          <p:cNvSpPr>
            <a:spLocks noGrp="1"/>
          </p:cNvSpPr>
          <p:nvPr>
            <p:ph idx="1"/>
          </p:nvPr>
        </p:nvSpPr>
        <p:spPr>
          <a:xfrm>
            <a:off x="4808781" y="686863"/>
            <a:ext cx="5278194" cy="5475129"/>
          </a:xfrm>
        </p:spPr>
        <p:txBody>
          <a:bodyPr vert="horz" lIns="91440" tIns="45720" rIns="91440" bIns="45720" rtlCol="0" anchor="ctr">
            <a:normAutofit/>
          </a:bodyPr>
          <a:lstStyle/>
          <a:p>
            <a:pPr indent="-228600" defTabSz="914400"/>
            <a:r>
              <a:rPr lang="en-US" sz="2000" b="1"/>
              <a:t>Disminución de suministros, precios más altos</a:t>
            </a:r>
          </a:p>
          <a:p>
            <a:pPr indent="-228600" defTabSz="914400"/>
            <a:r>
              <a:rPr lang="en-US" sz="2000"/>
              <a:t>Tanto Rusia como Ucrania son proveedores clave de bienes esenciales como alimentos, energía y fertilizantes, cuyo suministro ahora está amenazado.</a:t>
            </a:r>
          </a:p>
          <a:p>
            <a:pPr indent="-228600" defTabSz="914400"/>
            <a:endParaRPr lang="en-US" sz="2000"/>
          </a:p>
          <a:p>
            <a:pPr indent="-228600" defTabSz="914400"/>
            <a:r>
              <a:rPr lang="en-US" sz="2000"/>
              <a:t>También se han detenido los envíos de cereales a través de los puertos del Mar Negro, con posibles consecuencias nefastas, especialmente para los países más pobres.</a:t>
            </a:r>
          </a:p>
          <a:p>
            <a:pPr indent="-228600" defTabSz="914400"/>
            <a:endParaRPr lang="en-US" sz="2000"/>
          </a:p>
          <a:p>
            <a:pPr indent="-228600" defTabSz="914400"/>
            <a:r>
              <a:rPr lang="en-US" sz="2000"/>
              <a:t>“Suministros más pequeños y precios más altos de los alimentos significan que la población más pobre del mundo podría verse obligada a prescindir de ellos. No se puede permitir que esto pase</a:t>
            </a:r>
            <a:r>
              <a:rPr lang="en-US" sz="2000" b="1"/>
              <a:t>,"</a:t>
            </a:r>
            <a:r>
              <a:rPr lang="en-US" sz="2000"/>
              <a:t> señaló Ngozi Okonjo-Iweala, directora general de la OMC</a:t>
            </a:r>
          </a:p>
        </p:txBody>
      </p:sp>
    </p:spTree>
    <p:extLst>
      <p:ext uri="{BB962C8B-B14F-4D97-AF65-F5344CB8AC3E}">
        <p14:creationId xmlns:p14="http://schemas.microsoft.com/office/powerpoint/2010/main" val="22179413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9" y="448056"/>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8"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7452" y="448056"/>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uadroTexto 2">
            <a:extLst>
              <a:ext uri="{FF2B5EF4-FFF2-40B4-BE49-F238E27FC236}">
                <a16:creationId xmlns:a16="http://schemas.microsoft.com/office/drawing/2014/main" id="{9090BEF5-FC00-9FB8-84DB-1DDC95C44613}"/>
              </a:ext>
            </a:extLst>
          </p:cNvPr>
          <p:cNvSpPr txBox="1"/>
          <p:nvPr/>
        </p:nvSpPr>
        <p:spPr>
          <a:xfrm>
            <a:off x="4808781" y="686863"/>
            <a:ext cx="5278194" cy="54751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300">
                <a:solidFill>
                  <a:prstClr val="black"/>
                </a:solidFill>
                <a:latin typeface="Calibri" panose="020F0502020204030204"/>
              </a:rPr>
              <a:t>el conflicto entre </a:t>
            </a:r>
            <a:r>
              <a:rPr lang="en-US" sz="2300" b="1">
                <a:solidFill>
                  <a:prstClr val="black"/>
                </a:solidFill>
                <a:latin typeface="Calibri" panose="020F0502020204030204"/>
              </a:rPr>
              <a:t>Ucrania y Rusia</a:t>
            </a:r>
            <a:r>
              <a:rPr lang="en-US" sz="2300">
                <a:solidFill>
                  <a:prstClr val="black"/>
                </a:solidFill>
                <a:latin typeface="Calibri" panose="020F0502020204030204"/>
              </a:rPr>
              <a:t> está afectando a cinco principales ejes fundamentales del comercio y la logística a nivel global:</a:t>
            </a:r>
          </a:p>
          <a:p>
            <a:pPr indent="-228600">
              <a:lnSpc>
                <a:spcPct val="90000"/>
              </a:lnSpc>
              <a:spcAft>
                <a:spcPts val="600"/>
              </a:spcAft>
              <a:buFont typeface="Arial" panose="020B0604020202020204" pitchFamily="34" charset="0"/>
              <a:buChar char="•"/>
            </a:pPr>
            <a:r>
              <a:rPr lang="en-US" sz="2300">
                <a:solidFill>
                  <a:prstClr val="black"/>
                </a:solidFill>
                <a:latin typeface="Calibri" panose="020F0502020204030204"/>
              </a:rPr>
              <a:t> </a:t>
            </a:r>
          </a:p>
          <a:p>
            <a:pPr indent="-228600" fontAlgn="base">
              <a:lnSpc>
                <a:spcPct val="90000"/>
              </a:lnSpc>
              <a:spcAft>
                <a:spcPts val="600"/>
              </a:spcAft>
              <a:buFont typeface="Arial" panose="020B0604020202020204" pitchFamily="34" charset="0"/>
              <a:buChar char="•"/>
            </a:pPr>
            <a:r>
              <a:rPr lang="en-US" sz="2300">
                <a:solidFill>
                  <a:prstClr val="black"/>
                </a:solidFill>
                <a:latin typeface="Calibri" panose="020F0502020204030204"/>
              </a:rPr>
              <a:t>  Alto </a:t>
            </a:r>
            <a:r>
              <a:rPr lang="en-US" sz="2300" b="1">
                <a:solidFill>
                  <a:prstClr val="black"/>
                </a:solidFill>
                <a:latin typeface="Calibri" panose="020F0502020204030204"/>
              </a:rPr>
              <a:t>incremento en el costo</a:t>
            </a:r>
            <a:r>
              <a:rPr lang="en-US" sz="2300">
                <a:solidFill>
                  <a:prstClr val="black"/>
                </a:solidFill>
                <a:latin typeface="Calibri" panose="020F0502020204030204"/>
              </a:rPr>
              <a:t> de materiales</a:t>
            </a:r>
          </a:p>
          <a:p>
            <a:pPr indent="-228600" fontAlgn="base">
              <a:lnSpc>
                <a:spcPct val="90000"/>
              </a:lnSpc>
              <a:spcAft>
                <a:spcPts val="600"/>
              </a:spcAft>
              <a:buFont typeface="Arial" panose="020B0604020202020204" pitchFamily="34" charset="0"/>
              <a:buChar char="•"/>
            </a:pPr>
            <a:r>
              <a:rPr lang="en-US" sz="2300">
                <a:solidFill>
                  <a:prstClr val="black"/>
                </a:solidFill>
                <a:latin typeface="Calibri" panose="020F0502020204030204"/>
              </a:rPr>
              <a:t>  </a:t>
            </a:r>
            <a:r>
              <a:rPr lang="en-US" sz="2300" b="1">
                <a:solidFill>
                  <a:prstClr val="black"/>
                </a:solidFill>
                <a:latin typeface="Calibri" panose="020F0502020204030204"/>
              </a:rPr>
              <a:t>Volatilidad</a:t>
            </a:r>
            <a:r>
              <a:rPr lang="en-US" sz="2300">
                <a:solidFill>
                  <a:prstClr val="black"/>
                </a:solidFill>
                <a:latin typeface="Calibri" panose="020F0502020204030204"/>
              </a:rPr>
              <a:t> en la capacidad de producción</a:t>
            </a:r>
          </a:p>
          <a:p>
            <a:pPr indent="-228600" fontAlgn="base">
              <a:lnSpc>
                <a:spcPct val="90000"/>
              </a:lnSpc>
              <a:spcAft>
                <a:spcPts val="600"/>
              </a:spcAft>
              <a:buFont typeface="Arial" panose="020B0604020202020204" pitchFamily="34" charset="0"/>
              <a:buChar char="•"/>
            </a:pPr>
            <a:r>
              <a:rPr lang="en-US" sz="2300">
                <a:solidFill>
                  <a:prstClr val="black"/>
                </a:solidFill>
                <a:latin typeface="Calibri" panose="020F0502020204030204"/>
              </a:rPr>
              <a:t>  Impactos severos e inestables en la </a:t>
            </a:r>
            <a:r>
              <a:rPr lang="en-US" sz="2300" b="1">
                <a:solidFill>
                  <a:prstClr val="black"/>
                </a:solidFill>
                <a:latin typeface="Calibri" panose="020F0502020204030204"/>
              </a:rPr>
              <a:t>demanda</a:t>
            </a:r>
            <a:endParaRPr lang="en-US" sz="2300">
              <a:solidFill>
                <a:prstClr val="black"/>
              </a:solidFill>
              <a:latin typeface="Calibri" panose="020F0502020204030204"/>
            </a:endParaRPr>
          </a:p>
          <a:p>
            <a:pPr indent="-228600" fontAlgn="base">
              <a:lnSpc>
                <a:spcPct val="90000"/>
              </a:lnSpc>
              <a:spcAft>
                <a:spcPts val="600"/>
              </a:spcAft>
              <a:buFont typeface="Arial" panose="020B0604020202020204" pitchFamily="34" charset="0"/>
              <a:buChar char="•"/>
            </a:pPr>
            <a:r>
              <a:rPr lang="en-US" sz="2300">
                <a:solidFill>
                  <a:prstClr val="black"/>
                </a:solidFill>
                <a:latin typeface="Calibri" panose="020F0502020204030204"/>
              </a:rPr>
              <a:t>  </a:t>
            </a:r>
            <a:r>
              <a:rPr lang="en-US" sz="2300" b="1">
                <a:solidFill>
                  <a:prstClr val="black"/>
                </a:solidFill>
                <a:latin typeface="Calibri" panose="020F0502020204030204"/>
              </a:rPr>
              <a:t>Escasez e insuficiencia</a:t>
            </a:r>
            <a:r>
              <a:rPr lang="en-US" sz="2300">
                <a:solidFill>
                  <a:prstClr val="black"/>
                </a:solidFill>
                <a:latin typeface="Calibri" panose="020F0502020204030204"/>
              </a:rPr>
              <a:t> de materia prima</a:t>
            </a:r>
          </a:p>
          <a:p>
            <a:pPr indent="-228600" fontAlgn="base">
              <a:lnSpc>
                <a:spcPct val="90000"/>
              </a:lnSpc>
              <a:spcAft>
                <a:spcPts val="600"/>
              </a:spcAft>
              <a:buFont typeface="Arial" panose="020B0604020202020204" pitchFamily="34" charset="0"/>
              <a:buChar char="•"/>
            </a:pPr>
            <a:r>
              <a:rPr lang="en-US" sz="2300">
                <a:solidFill>
                  <a:prstClr val="black"/>
                </a:solidFill>
                <a:latin typeface="Calibri" panose="020F0502020204030204"/>
              </a:rPr>
              <a:t>  Restricciones en la capacidad y </a:t>
            </a:r>
            <a:r>
              <a:rPr lang="en-US" sz="2300" b="1">
                <a:solidFill>
                  <a:prstClr val="black"/>
                </a:solidFill>
                <a:latin typeface="Calibri" panose="020F0502020204030204"/>
              </a:rPr>
              <a:t>bloqueos de rutas logísticas</a:t>
            </a:r>
            <a:endParaRPr lang="en-US" sz="2300">
              <a:solidFill>
                <a:prstClr val="black"/>
              </a:solidFill>
              <a:latin typeface="Calibri" panose="020F0502020204030204"/>
            </a:endParaRPr>
          </a:p>
        </p:txBody>
      </p:sp>
    </p:spTree>
    <p:extLst>
      <p:ext uri="{BB962C8B-B14F-4D97-AF65-F5344CB8AC3E}">
        <p14:creationId xmlns:p14="http://schemas.microsoft.com/office/powerpoint/2010/main" val="12616248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9" y="448056"/>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 name="Título 1">
            <a:extLst>
              <a:ext uri="{FF2B5EF4-FFF2-40B4-BE49-F238E27FC236}">
                <a16:creationId xmlns:a16="http://schemas.microsoft.com/office/drawing/2014/main" id="{40A3A521-D2B1-7B72-8E54-C78076A873AA}"/>
              </a:ext>
            </a:extLst>
          </p:cNvPr>
          <p:cNvSpPr>
            <a:spLocks noGrp="1"/>
          </p:cNvSpPr>
          <p:nvPr>
            <p:ph type="title"/>
          </p:nvPr>
        </p:nvSpPr>
        <p:spPr>
          <a:xfrm>
            <a:off x="2106931" y="731520"/>
            <a:ext cx="2133893" cy="3237579"/>
          </a:xfrm>
        </p:spPr>
        <p:txBody>
          <a:bodyPr vert="horz" lIns="91440" tIns="45720" rIns="91440" bIns="45720" rtlCol="0" anchor="ctr">
            <a:normAutofit/>
          </a:bodyPr>
          <a:lstStyle/>
          <a:p>
            <a:pPr defTabSz="914400"/>
            <a:r>
              <a:rPr lang="en-US" sz="2800">
                <a:solidFill>
                  <a:srgbClr val="FFFFFF"/>
                </a:solidFill>
              </a:rPr>
              <a:t>IMPACTO ECONOMICO EN AMERICA LATINA</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8"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7452" y="448056"/>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Marcador de contenido 3">
            <a:extLst>
              <a:ext uri="{FF2B5EF4-FFF2-40B4-BE49-F238E27FC236}">
                <a16:creationId xmlns:a16="http://schemas.microsoft.com/office/drawing/2014/main" id="{6D0CE58B-9291-6518-A9A7-25E91D50FD8F}"/>
              </a:ext>
            </a:extLst>
          </p:cNvPr>
          <p:cNvSpPr>
            <a:spLocks noGrp="1"/>
          </p:cNvSpPr>
          <p:nvPr>
            <p:ph idx="1"/>
          </p:nvPr>
        </p:nvSpPr>
        <p:spPr>
          <a:xfrm>
            <a:off x="4808781" y="686863"/>
            <a:ext cx="5278194" cy="5475129"/>
          </a:xfrm>
        </p:spPr>
        <p:txBody>
          <a:bodyPr vert="horz" lIns="91440" tIns="45720" rIns="91440" bIns="45720" rtlCol="0" anchor="ctr">
            <a:normAutofit/>
          </a:bodyPr>
          <a:lstStyle/>
          <a:p>
            <a:pPr indent="-228600" defTabSz="914400"/>
            <a:r>
              <a:rPr lang="en-US" sz="1600" dirty="0"/>
              <a:t>Las </a:t>
            </a:r>
            <a:r>
              <a:rPr lang="en-US" sz="1600" dirty="0" err="1"/>
              <a:t>economías</a:t>
            </a:r>
            <a:r>
              <a:rPr lang="en-US" sz="1600" dirty="0"/>
              <a:t> de América Latina y </a:t>
            </a:r>
            <a:r>
              <a:rPr lang="en-US" sz="1600" dirty="0" err="1"/>
              <a:t>el</a:t>
            </a:r>
            <a:r>
              <a:rPr lang="en-US" sz="1600" dirty="0"/>
              <a:t> Caribe </a:t>
            </a:r>
            <a:r>
              <a:rPr lang="en-US" sz="1600" dirty="0" err="1"/>
              <a:t>enfrentan</a:t>
            </a:r>
            <a:r>
              <a:rPr lang="en-US" sz="1600" dirty="0"/>
              <a:t> </a:t>
            </a:r>
            <a:r>
              <a:rPr lang="en-US" sz="1600" dirty="0" err="1"/>
              <a:t>una</a:t>
            </a:r>
            <a:r>
              <a:rPr lang="en-US" sz="1600" dirty="0"/>
              <a:t> </a:t>
            </a:r>
            <a:r>
              <a:rPr lang="en-US" sz="1600" dirty="0" err="1"/>
              <a:t>coyuntura</a:t>
            </a:r>
            <a:r>
              <a:rPr lang="en-US" sz="1600" dirty="0"/>
              <a:t> </a:t>
            </a:r>
            <a:r>
              <a:rPr lang="en-US" sz="1600" dirty="0" err="1"/>
              <a:t>compleja</a:t>
            </a:r>
            <a:r>
              <a:rPr lang="en-US" sz="1600" dirty="0"/>
              <a:t> </a:t>
            </a:r>
            <a:r>
              <a:rPr lang="en-US" sz="1600" dirty="0" err="1"/>
              <a:t>en</a:t>
            </a:r>
            <a:r>
              <a:rPr lang="en-US" sz="1600" dirty="0"/>
              <a:t> </a:t>
            </a:r>
            <a:r>
              <a:rPr lang="en-US" sz="1600" dirty="0" err="1"/>
              <a:t>el</a:t>
            </a:r>
            <a:r>
              <a:rPr lang="en-US" sz="1600" dirty="0"/>
              <a:t> 2022 </a:t>
            </a:r>
            <a:r>
              <a:rPr lang="en-US" sz="1600" dirty="0" err="1"/>
              <a:t>debido</a:t>
            </a:r>
            <a:r>
              <a:rPr lang="en-US" sz="1600" dirty="0"/>
              <a:t> al </a:t>
            </a:r>
            <a:r>
              <a:rPr lang="en-US" sz="1600" dirty="0" err="1"/>
              <a:t>conflicto</a:t>
            </a:r>
            <a:r>
              <a:rPr lang="en-US" sz="1600" dirty="0"/>
              <a:t> </a:t>
            </a:r>
            <a:r>
              <a:rPr lang="en-US" sz="1600" dirty="0" err="1"/>
              <a:t>bélico</a:t>
            </a:r>
            <a:r>
              <a:rPr lang="en-US" sz="1600" dirty="0"/>
              <a:t> entre </a:t>
            </a:r>
            <a:r>
              <a:rPr lang="en-US" sz="1600" dirty="0" err="1"/>
              <a:t>Rusia</a:t>
            </a:r>
            <a:r>
              <a:rPr lang="en-US" sz="1600" dirty="0"/>
              <a:t> y </a:t>
            </a:r>
            <a:r>
              <a:rPr lang="en-US" sz="1600" dirty="0" err="1"/>
              <a:t>Ucrania</a:t>
            </a:r>
            <a:r>
              <a:rPr lang="en-US" sz="1600" dirty="0"/>
              <a:t>, que </a:t>
            </a:r>
            <a:r>
              <a:rPr lang="en-US" sz="1600" dirty="0" err="1"/>
              <a:t>abrió</a:t>
            </a:r>
            <a:r>
              <a:rPr lang="en-US" sz="1600" dirty="0"/>
              <a:t> </a:t>
            </a:r>
            <a:r>
              <a:rPr lang="en-US" sz="1600" dirty="0" err="1"/>
              <a:t>una</a:t>
            </a:r>
            <a:r>
              <a:rPr lang="en-US" sz="1600" dirty="0"/>
              <a:t> </a:t>
            </a:r>
            <a:r>
              <a:rPr lang="en-US" sz="1600" dirty="0" err="1"/>
              <a:t>nueva</a:t>
            </a:r>
            <a:r>
              <a:rPr lang="en-US" sz="1600" dirty="0"/>
              <a:t> </a:t>
            </a:r>
            <a:r>
              <a:rPr lang="en-US" sz="1600" dirty="0" err="1"/>
              <a:t>fuente</a:t>
            </a:r>
            <a:r>
              <a:rPr lang="en-US" sz="1600" dirty="0"/>
              <a:t> de </a:t>
            </a:r>
            <a:r>
              <a:rPr lang="en-US" sz="1600" dirty="0" err="1"/>
              <a:t>incertidumbre</a:t>
            </a:r>
            <a:r>
              <a:rPr lang="en-US" sz="1600" dirty="0"/>
              <a:t> para la </a:t>
            </a:r>
            <a:r>
              <a:rPr lang="en-US" sz="1600" dirty="0" err="1"/>
              <a:t>economía</a:t>
            </a:r>
            <a:r>
              <a:rPr lang="en-US" sz="1600" dirty="0"/>
              <a:t> </a:t>
            </a:r>
            <a:r>
              <a:rPr lang="en-US" sz="1600" dirty="0" err="1"/>
              <a:t>mundial</a:t>
            </a:r>
            <a:r>
              <a:rPr lang="en-US" sz="1600" dirty="0"/>
              <a:t> y </a:t>
            </a:r>
            <a:r>
              <a:rPr lang="en-US" sz="1600" dirty="0" err="1"/>
              <a:t>afecta</a:t>
            </a:r>
            <a:r>
              <a:rPr lang="en-US" sz="1600" dirty="0"/>
              <a:t> </a:t>
            </a:r>
            <a:r>
              <a:rPr lang="en-US" sz="1600" dirty="0" err="1"/>
              <a:t>negativamente</a:t>
            </a:r>
            <a:r>
              <a:rPr lang="en-US" sz="1600" dirty="0"/>
              <a:t> </a:t>
            </a:r>
            <a:r>
              <a:rPr lang="en-US" sz="1600" dirty="0" err="1"/>
              <a:t>el</a:t>
            </a:r>
            <a:r>
              <a:rPr lang="en-US" sz="1600" dirty="0"/>
              <a:t> </a:t>
            </a:r>
            <a:r>
              <a:rPr lang="en-US" sz="1600" dirty="0" err="1"/>
              <a:t>crecimiento</a:t>
            </a:r>
            <a:r>
              <a:rPr lang="en-US" sz="1600" dirty="0"/>
              <a:t> global, </a:t>
            </a:r>
            <a:r>
              <a:rPr lang="en-US" sz="1600" dirty="0" err="1"/>
              <a:t>estimado</a:t>
            </a:r>
            <a:r>
              <a:rPr lang="en-US" sz="1600" dirty="0"/>
              <a:t> </a:t>
            </a:r>
            <a:r>
              <a:rPr lang="en-US" sz="1600" dirty="0" err="1"/>
              <a:t>en</a:t>
            </a:r>
            <a:r>
              <a:rPr lang="en-US" sz="1600" dirty="0"/>
              <a:t> un 3,3%, un punto </a:t>
            </a:r>
            <a:r>
              <a:rPr lang="en-US" sz="1600" dirty="0" err="1"/>
              <a:t>porcentual</a:t>
            </a:r>
            <a:r>
              <a:rPr lang="en-US" sz="1600" dirty="0"/>
              <a:t> </a:t>
            </a:r>
            <a:r>
              <a:rPr lang="en-US" sz="1600" dirty="0" err="1"/>
              <a:t>menos</a:t>
            </a:r>
            <a:r>
              <a:rPr lang="en-US" sz="1600" dirty="0"/>
              <a:t> de lo que se </a:t>
            </a:r>
            <a:r>
              <a:rPr lang="en-US" sz="1600" dirty="0" err="1"/>
              <a:t>proyectaba</a:t>
            </a:r>
            <a:r>
              <a:rPr lang="en-US" sz="1600" dirty="0"/>
              <a:t> antes del </a:t>
            </a:r>
            <a:r>
              <a:rPr lang="en-US" sz="1600" dirty="0" err="1"/>
              <a:t>inicio</a:t>
            </a:r>
            <a:r>
              <a:rPr lang="en-US" sz="1600" dirty="0"/>
              <a:t> de las </a:t>
            </a:r>
            <a:r>
              <a:rPr lang="en-US" sz="1600" dirty="0" err="1"/>
              <a:t>hostilidades</a:t>
            </a:r>
            <a:r>
              <a:rPr lang="en-US" sz="1600" dirty="0"/>
              <a:t>.</a:t>
            </a:r>
          </a:p>
          <a:p>
            <a:pPr indent="-228600" defTabSz="914400"/>
            <a:endParaRPr lang="en-US" sz="1600" dirty="0"/>
          </a:p>
          <a:p>
            <a:pPr indent="-228600" defTabSz="914400"/>
            <a:r>
              <a:rPr lang="en-US" sz="1600" dirty="0"/>
              <a:t> </a:t>
            </a:r>
            <a:r>
              <a:rPr lang="en-US" sz="1600" dirty="0" err="1"/>
              <a:t>En</a:t>
            </a:r>
            <a:r>
              <a:rPr lang="en-US" sz="1600" dirty="0"/>
              <a:t> </a:t>
            </a:r>
            <a:r>
              <a:rPr lang="en-US" sz="1600" dirty="0" err="1"/>
              <a:t>el</a:t>
            </a:r>
            <a:r>
              <a:rPr lang="en-US" sz="1600" dirty="0"/>
              <a:t> </a:t>
            </a:r>
            <a:r>
              <a:rPr lang="en-US" sz="1600" dirty="0" err="1"/>
              <a:t>ámbito</a:t>
            </a:r>
            <a:r>
              <a:rPr lang="en-US" sz="1600" dirty="0"/>
              <a:t> regional, </a:t>
            </a:r>
            <a:r>
              <a:rPr lang="en-US" sz="1600" dirty="0" err="1"/>
              <a:t>el</a:t>
            </a:r>
            <a:r>
              <a:rPr lang="en-US" sz="1600" dirty="0"/>
              <a:t> </a:t>
            </a:r>
            <a:r>
              <a:rPr lang="en-US" sz="1600" dirty="0" err="1"/>
              <a:t>menor</a:t>
            </a:r>
            <a:r>
              <a:rPr lang="en-US" sz="1600" dirty="0"/>
              <a:t> </a:t>
            </a:r>
            <a:r>
              <a:rPr lang="en-US" sz="1600" dirty="0" err="1"/>
              <a:t>crecimiento</a:t>
            </a:r>
            <a:r>
              <a:rPr lang="en-US" sz="1600" dirty="0"/>
              <a:t> </a:t>
            </a:r>
            <a:r>
              <a:rPr lang="en-US" sz="1600" dirty="0" err="1"/>
              <a:t>esperado</a:t>
            </a:r>
            <a:r>
              <a:rPr lang="en-US" sz="1600" dirty="0"/>
              <a:t> se </a:t>
            </a:r>
            <a:r>
              <a:rPr lang="en-US" sz="1600" dirty="0" err="1"/>
              <a:t>verá</a:t>
            </a:r>
            <a:r>
              <a:rPr lang="en-US" sz="1600" dirty="0"/>
              <a:t> </a:t>
            </a:r>
            <a:r>
              <a:rPr lang="en-US" sz="1600" dirty="0" err="1"/>
              <a:t>acompañado</a:t>
            </a:r>
            <a:r>
              <a:rPr lang="en-US" sz="1600" dirty="0"/>
              <a:t> </a:t>
            </a:r>
            <a:r>
              <a:rPr lang="en-US" sz="1600" dirty="0" err="1"/>
              <a:t>por</a:t>
            </a:r>
            <a:r>
              <a:rPr lang="en-US" sz="1600" dirty="0"/>
              <a:t> </a:t>
            </a:r>
            <a:r>
              <a:rPr lang="en-US" sz="1600" dirty="0" err="1"/>
              <a:t>una</a:t>
            </a:r>
            <a:r>
              <a:rPr lang="en-US" sz="1600" dirty="0"/>
              <a:t> mayor </a:t>
            </a:r>
            <a:r>
              <a:rPr lang="en-US" sz="1600" dirty="0" err="1"/>
              <a:t>inflación</a:t>
            </a:r>
            <a:r>
              <a:rPr lang="en-US" sz="1600" dirty="0"/>
              <a:t> y </a:t>
            </a:r>
            <a:r>
              <a:rPr lang="en-US" sz="1600" dirty="0" err="1"/>
              <a:t>una</a:t>
            </a:r>
            <a:r>
              <a:rPr lang="en-US" sz="1600" dirty="0"/>
              <a:t> </a:t>
            </a:r>
            <a:r>
              <a:rPr lang="en-US" sz="1600" dirty="0" err="1"/>
              <a:t>lenta</a:t>
            </a:r>
            <a:r>
              <a:rPr lang="en-US" sz="1600" dirty="0"/>
              <a:t> </a:t>
            </a:r>
            <a:r>
              <a:rPr lang="en-US" sz="1600" dirty="0" err="1"/>
              <a:t>recuperación</a:t>
            </a:r>
            <a:r>
              <a:rPr lang="en-US" sz="1600" dirty="0"/>
              <a:t> del </a:t>
            </a:r>
            <a:r>
              <a:rPr lang="en-US" sz="1600" dirty="0" err="1"/>
              <a:t>empleo</a:t>
            </a:r>
            <a:r>
              <a:rPr lang="en-US" sz="1600" dirty="0"/>
              <a:t>.</a:t>
            </a:r>
          </a:p>
          <a:p>
            <a:pPr indent="-228600" defTabSz="914400"/>
            <a:endParaRPr lang="en-US" sz="1600" dirty="0"/>
          </a:p>
          <a:p>
            <a:pPr indent="-228600" defTabSz="914400"/>
            <a:r>
              <a:rPr lang="en-US" sz="1600" dirty="0" err="1"/>
              <a:t>Según</a:t>
            </a:r>
            <a:r>
              <a:rPr lang="en-US" sz="1600" dirty="0"/>
              <a:t> </a:t>
            </a:r>
            <a:r>
              <a:rPr lang="en-US" sz="1600" dirty="0" err="1"/>
              <a:t>nuevas</a:t>
            </a:r>
            <a:r>
              <a:rPr lang="en-US" sz="1600" dirty="0"/>
              <a:t> </a:t>
            </a:r>
            <a:r>
              <a:rPr lang="en-US" sz="1600" dirty="0" err="1"/>
              <a:t>estimaciones</a:t>
            </a:r>
            <a:r>
              <a:rPr lang="en-US" sz="1600" dirty="0"/>
              <a:t> de la </a:t>
            </a:r>
            <a:r>
              <a:rPr lang="en-US" sz="1600" dirty="0" err="1">
                <a:hlinkClick r:id="rId2"/>
              </a:rPr>
              <a:t>Comisión</a:t>
            </a:r>
            <a:r>
              <a:rPr lang="en-US" sz="1600" dirty="0">
                <a:hlinkClick r:id="rId2"/>
              </a:rPr>
              <a:t> </a:t>
            </a:r>
            <a:r>
              <a:rPr lang="en-US" sz="1600" dirty="0" err="1">
                <a:hlinkClick r:id="rId2"/>
              </a:rPr>
              <a:t>Económica</a:t>
            </a:r>
            <a:r>
              <a:rPr lang="en-US" sz="1600" dirty="0">
                <a:hlinkClick r:id="rId2"/>
              </a:rPr>
              <a:t> para América Latina y </a:t>
            </a:r>
            <a:r>
              <a:rPr lang="en-US" sz="1600" dirty="0" err="1">
                <a:hlinkClick r:id="rId2"/>
              </a:rPr>
              <a:t>el</a:t>
            </a:r>
            <a:r>
              <a:rPr lang="en-US" sz="1600" dirty="0">
                <a:hlinkClick r:id="rId2"/>
              </a:rPr>
              <a:t> Caribe</a:t>
            </a:r>
            <a:r>
              <a:rPr lang="en-US" sz="1600" dirty="0"/>
              <a:t> (CEPAL), </a:t>
            </a:r>
            <a:r>
              <a:rPr lang="en-US" sz="1600" dirty="0" err="1"/>
              <a:t>en</a:t>
            </a:r>
            <a:r>
              <a:rPr lang="en-US" sz="1600" dirty="0"/>
              <a:t> </a:t>
            </a:r>
            <a:r>
              <a:rPr lang="en-US" sz="1600" dirty="0" err="1"/>
              <a:t>el</a:t>
            </a:r>
            <a:r>
              <a:rPr lang="en-US" sz="1600" dirty="0"/>
              <a:t> actual </a:t>
            </a:r>
            <a:r>
              <a:rPr lang="en-US" sz="1600" dirty="0" err="1"/>
              <a:t>contexto</a:t>
            </a:r>
            <a:r>
              <a:rPr lang="en-US" sz="1600" dirty="0"/>
              <a:t>, </a:t>
            </a:r>
            <a:r>
              <a:rPr lang="en-US" sz="1600" dirty="0" err="1"/>
              <a:t>donde</a:t>
            </a:r>
            <a:r>
              <a:rPr lang="en-US" sz="1600" dirty="0"/>
              <a:t> </a:t>
            </a:r>
            <a:r>
              <a:rPr lang="en-US" sz="1600" b="1" dirty="0" err="1"/>
              <a:t>el</a:t>
            </a:r>
            <a:r>
              <a:rPr lang="en-US" sz="1600" b="1" dirty="0"/>
              <a:t> </a:t>
            </a:r>
            <a:r>
              <a:rPr lang="en-US" sz="1600" b="1" dirty="0" err="1"/>
              <a:t>conflicto</a:t>
            </a:r>
            <a:r>
              <a:rPr lang="en-US" sz="1600" b="1" dirty="0"/>
              <a:t> de </a:t>
            </a:r>
            <a:r>
              <a:rPr lang="en-US" sz="1600" b="1" dirty="0" err="1"/>
              <a:t>Ucrania</a:t>
            </a:r>
            <a:r>
              <a:rPr lang="en-US" sz="1600" b="1" dirty="0"/>
              <a:t> ha </a:t>
            </a:r>
            <a:r>
              <a:rPr lang="en-US" sz="1600" b="1" dirty="0" err="1"/>
              <a:t>agudizado</a:t>
            </a:r>
            <a:r>
              <a:rPr lang="en-US" sz="1600" b="1" dirty="0"/>
              <a:t> </a:t>
            </a:r>
            <a:r>
              <a:rPr lang="en-US" sz="1600" b="1" dirty="0" err="1"/>
              <a:t>los</a:t>
            </a:r>
            <a:r>
              <a:rPr lang="en-US" sz="1600" b="1" dirty="0"/>
              <a:t> </a:t>
            </a:r>
            <a:r>
              <a:rPr lang="en-US" sz="1600" b="1" dirty="0" err="1"/>
              <a:t>problemas</a:t>
            </a:r>
            <a:r>
              <a:rPr lang="en-US" sz="1600" b="1" dirty="0"/>
              <a:t> de </a:t>
            </a:r>
            <a:r>
              <a:rPr lang="en-US" sz="1600" b="1" dirty="0" err="1"/>
              <a:t>inflación</a:t>
            </a:r>
            <a:r>
              <a:rPr lang="en-US" sz="1600" b="1" dirty="0"/>
              <a:t>, </a:t>
            </a:r>
            <a:r>
              <a:rPr lang="en-US" sz="1600" b="1" dirty="0" err="1"/>
              <a:t>aumentado</a:t>
            </a:r>
            <a:r>
              <a:rPr lang="en-US" sz="1600" b="1" dirty="0"/>
              <a:t> la </a:t>
            </a:r>
            <a:r>
              <a:rPr lang="en-US" sz="1600" b="1" dirty="0" err="1"/>
              <a:t>volatilidad</a:t>
            </a:r>
            <a:r>
              <a:rPr lang="en-US" sz="1600" b="1" dirty="0"/>
              <a:t> y </a:t>
            </a:r>
            <a:r>
              <a:rPr lang="en-US" sz="1600" b="1" dirty="0" err="1"/>
              <a:t>costos</a:t>
            </a:r>
            <a:r>
              <a:rPr lang="en-US" sz="1600" b="1" dirty="0"/>
              <a:t> </a:t>
            </a:r>
            <a:r>
              <a:rPr lang="en-US" sz="1600" b="1" dirty="0" err="1"/>
              <a:t>financieros</a:t>
            </a:r>
            <a:r>
              <a:rPr lang="en-US" sz="1600" dirty="0"/>
              <a:t>, se </a:t>
            </a:r>
            <a:r>
              <a:rPr lang="en-US" sz="1600" dirty="0" err="1"/>
              <a:t>prevé</a:t>
            </a:r>
            <a:r>
              <a:rPr lang="en-US" sz="1600" dirty="0"/>
              <a:t> un </a:t>
            </a:r>
            <a:r>
              <a:rPr lang="en-US" sz="1600" dirty="0" err="1"/>
              <a:t>crecimiento</a:t>
            </a:r>
            <a:r>
              <a:rPr lang="en-US" sz="1600" dirty="0"/>
              <a:t> </a:t>
            </a:r>
            <a:r>
              <a:rPr lang="en-US" sz="1600" dirty="0" err="1"/>
              <a:t>promedio</a:t>
            </a:r>
            <a:r>
              <a:rPr lang="en-US" sz="1600" dirty="0"/>
              <a:t> de 1,8% para la </a:t>
            </a:r>
            <a:r>
              <a:rPr lang="en-US" sz="1600" dirty="0" err="1"/>
              <a:t>región</a:t>
            </a:r>
            <a:r>
              <a:rPr lang="en-US" sz="1600" dirty="0"/>
              <a:t>. Las </a:t>
            </a:r>
            <a:r>
              <a:rPr lang="en-US" sz="1600" dirty="0" err="1"/>
              <a:t>economías</a:t>
            </a:r>
            <a:r>
              <a:rPr lang="en-US" sz="1600" dirty="0"/>
              <a:t> de América del Sur </a:t>
            </a:r>
            <a:r>
              <a:rPr lang="en-US" sz="1600" dirty="0" err="1"/>
              <a:t>crecerán</a:t>
            </a:r>
            <a:r>
              <a:rPr lang="en-US" sz="1600" dirty="0"/>
              <a:t> 1,5%, las de América Central y México un 2,3%, </a:t>
            </a:r>
            <a:r>
              <a:rPr lang="en-US" sz="1600" dirty="0" err="1"/>
              <a:t>mientras</a:t>
            </a:r>
            <a:r>
              <a:rPr lang="en-US" sz="1600" dirty="0"/>
              <a:t> que las del Caribe </a:t>
            </a:r>
            <a:r>
              <a:rPr lang="en-US" sz="1600" dirty="0" err="1"/>
              <a:t>crecerían</a:t>
            </a:r>
            <a:r>
              <a:rPr lang="en-US" sz="1600" dirty="0"/>
              <a:t> un 4,7% (</a:t>
            </a:r>
            <a:r>
              <a:rPr lang="en-US" sz="1600" dirty="0" err="1"/>
              <a:t>excluyendo</a:t>
            </a:r>
            <a:r>
              <a:rPr lang="en-US" sz="1600" dirty="0"/>
              <a:t> Guyana).</a:t>
            </a:r>
          </a:p>
        </p:txBody>
      </p:sp>
    </p:spTree>
    <p:extLst>
      <p:ext uri="{BB962C8B-B14F-4D97-AF65-F5344CB8AC3E}">
        <p14:creationId xmlns:p14="http://schemas.microsoft.com/office/powerpoint/2010/main" val="40661830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9" y="448056"/>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 name="Título 1">
            <a:extLst>
              <a:ext uri="{FF2B5EF4-FFF2-40B4-BE49-F238E27FC236}">
                <a16:creationId xmlns:a16="http://schemas.microsoft.com/office/drawing/2014/main" id="{E6A62599-8035-8287-7691-3A697914BE03}"/>
              </a:ext>
            </a:extLst>
          </p:cNvPr>
          <p:cNvSpPr>
            <a:spLocks noGrp="1"/>
          </p:cNvSpPr>
          <p:nvPr>
            <p:ph type="title"/>
          </p:nvPr>
        </p:nvSpPr>
        <p:spPr>
          <a:xfrm>
            <a:off x="2106931" y="731520"/>
            <a:ext cx="2133893" cy="3237579"/>
          </a:xfrm>
        </p:spPr>
        <p:txBody>
          <a:bodyPr vert="horz" lIns="91440" tIns="45720" rIns="91440" bIns="45720" rtlCol="0" anchor="ctr">
            <a:normAutofit/>
          </a:bodyPr>
          <a:lstStyle/>
          <a:p>
            <a:pPr defTabSz="914400"/>
            <a:r>
              <a:rPr lang="en-US" kern="1200">
                <a:solidFill>
                  <a:srgbClr val="FFFFFF"/>
                </a:solidFill>
                <a:latin typeface="+mj-lt"/>
                <a:ea typeface="+mj-ea"/>
                <a:cs typeface="+mj-cs"/>
              </a:rPr>
              <a:t>IMPACTO EN PARAGUAY</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758"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7452" y="448056"/>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CD185562-9F0B-6F60-9867-967A66387142}"/>
              </a:ext>
            </a:extLst>
          </p:cNvPr>
          <p:cNvSpPr>
            <a:spLocks noGrp="1"/>
          </p:cNvSpPr>
          <p:nvPr>
            <p:ph idx="1"/>
          </p:nvPr>
        </p:nvSpPr>
        <p:spPr>
          <a:xfrm>
            <a:off x="4808781" y="686863"/>
            <a:ext cx="5278194" cy="5475129"/>
          </a:xfrm>
        </p:spPr>
        <p:txBody>
          <a:bodyPr vert="horz" lIns="91440" tIns="45720" rIns="91440" bIns="45720" rtlCol="0" anchor="ctr">
            <a:normAutofit/>
          </a:bodyPr>
          <a:lstStyle/>
          <a:p>
            <a:pPr indent="-228600" defTabSz="914400"/>
            <a:r>
              <a:rPr lang="en-US" sz="1800" dirty="0"/>
              <a:t>Paraguay no </a:t>
            </a:r>
            <a:r>
              <a:rPr lang="en-US" sz="1800" dirty="0" err="1"/>
              <a:t>queda</a:t>
            </a:r>
            <a:r>
              <a:rPr lang="en-US" sz="1800" dirty="0"/>
              <a:t> </a:t>
            </a:r>
            <a:r>
              <a:rPr lang="en-US" sz="1800" dirty="0" err="1"/>
              <a:t>exento</a:t>
            </a:r>
            <a:r>
              <a:rPr lang="en-US" sz="1800" dirty="0"/>
              <a:t> de </a:t>
            </a:r>
            <a:r>
              <a:rPr lang="en-US" sz="1800" dirty="0" err="1"/>
              <a:t>los</a:t>
            </a:r>
            <a:r>
              <a:rPr lang="en-US" sz="1800" dirty="0"/>
              <a:t> </a:t>
            </a:r>
            <a:r>
              <a:rPr lang="en-US" sz="1800" dirty="0" err="1"/>
              <a:t>efectos</a:t>
            </a:r>
            <a:r>
              <a:rPr lang="en-US" sz="1800" dirty="0"/>
              <a:t> </a:t>
            </a:r>
            <a:r>
              <a:rPr lang="en-US" sz="1800" dirty="0" err="1"/>
              <a:t>directos</a:t>
            </a:r>
            <a:r>
              <a:rPr lang="en-US" sz="1800" dirty="0"/>
              <a:t> del </a:t>
            </a:r>
            <a:r>
              <a:rPr lang="en-US" sz="1800" dirty="0" err="1"/>
              <a:t>conflicto</a:t>
            </a:r>
            <a:r>
              <a:rPr lang="en-US" sz="1800" dirty="0"/>
              <a:t> </a:t>
            </a:r>
            <a:r>
              <a:rPr lang="en-US" sz="1800" dirty="0" err="1"/>
              <a:t>armado</a:t>
            </a:r>
            <a:r>
              <a:rPr lang="en-US" sz="1800" dirty="0"/>
              <a:t> </a:t>
            </a:r>
            <a:r>
              <a:rPr lang="en-US" sz="1800" dirty="0" err="1"/>
              <a:t>desatado</a:t>
            </a:r>
            <a:r>
              <a:rPr lang="en-US" sz="1800" dirty="0"/>
              <a:t> entre </a:t>
            </a:r>
            <a:r>
              <a:rPr lang="en-US" sz="1800" dirty="0" err="1"/>
              <a:t>Rusia</a:t>
            </a:r>
            <a:r>
              <a:rPr lang="en-US" sz="1800" dirty="0"/>
              <a:t> y </a:t>
            </a:r>
            <a:r>
              <a:rPr lang="en-US" sz="1800" dirty="0" err="1"/>
              <a:t>Ucrania</a:t>
            </a:r>
            <a:r>
              <a:rPr lang="en-US" sz="1800" dirty="0"/>
              <a:t>, </a:t>
            </a:r>
            <a:r>
              <a:rPr lang="en-US" sz="1800" dirty="0" err="1"/>
              <a:t>principalmente</a:t>
            </a:r>
            <a:r>
              <a:rPr lang="en-US" sz="1800" dirty="0"/>
              <a:t> </a:t>
            </a:r>
            <a:r>
              <a:rPr lang="en-US" sz="1800" dirty="0" err="1"/>
              <a:t>porque</a:t>
            </a:r>
            <a:r>
              <a:rPr lang="en-US" sz="1800" dirty="0"/>
              <a:t> </a:t>
            </a:r>
            <a:r>
              <a:rPr lang="en-US" sz="1800" dirty="0" err="1"/>
              <a:t>el</a:t>
            </a:r>
            <a:r>
              <a:rPr lang="en-US" sz="1800" dirty="0"/>
              <a:t> primero es un gran socio </a:t>
            </a:r>
            <a:r>
              <a:rPr lang="en-US" sz="1800" dirty="0" err="1"/>
              <a:t>comercial</a:t>
            </a:r>
            <a:r>
              <a:rPr lang="en-US" sz="1800" dirty="0"/>
              <a:t>, </a:t>
            </a:r>
            <a:r>
              <a:rPr lang="en-US" sz="1800" dirty="0" err="1"/>
              <a:t>puntualmente</a:t>
            </a:r>
            <a:r>
              <a:rPr lang="en-US" sz="1800" dirty="0"/>
              <a:t> para </a:t>
            </a:r>
            <a:r>
              <a:rPr lang="en-US" sz="1800" dirty="0" err="1"/>
              <a:t>el</a:t>
            </a:r>
            <a:r>
              <a:rPr lang="en-US" sz="1800" dirty="0"/>
              <a:t> </a:t>
            </a:r>
            <a:r>
              <a:rPr lang="en-US" sz="1800" dirty="0" err="1"/>
              <a:t>negocio</a:t>
            </a:r>
            <a:r>
              <a:rPr lang="en-US" sz="1800" dirty="0"/>
              <a:t> de la carne </a:t>
            </a:r>
            <a:r>
              <a:rPr lang="en-US" sz="1800" dirty="0" err="1"/>
              <a:t>vacuna</a:t>
            </a:r>
            <a:r>
              <a:rPr lang="en-US" sz="1800" dirty="0"/>
              <a:t>. </a:t>
            </a:r>
          </a:p>
          <a:p>
            <a:pPr indent="-228600" defTabSz="914400"/>
            <a:endParaRPr lang="en-US" sz="1800" dirty="0"/>
          </a:p>
          <a:p>
            <a:pPr indent="-228600" defTabSz="914400"/>
            <a:r>
              <a:rPr lang="en-US" sz="1800" b="1" dirty="0"/>
              <a:t>Ante </a:t>
            </a:r>
            <a:r>
              <a:rPr lang="en-US" sz="1800" b="1" dirty="0" err="1"/>
              <a:t>este</a:t>
            </a:r>
            <a:r>
              <a:rPr lang="en-US" sz="1800" b="1" dirty="0"/>
              <a:t> </a:t>
            </a:r>
            <a:r>
              <a:rPr lang="en-US" sz="1800" b="1" dirty="0" err="1"/>
              <a:t>problema</a:t>
            </a:r>
            <a:r>
              <a:rPr lang="en-US" sz="1800" b="1" dirty="0"/>
              <a:t>, </a:t>
            </a:r>
            <a:r>
              <a:rPr lang="en-US" sz="1800" b="1" dirty="0" err="1"/>
              <a:t>el</a:t>
            </a:r>
            <a:r>
              <a:rPr lang="en-US" sz="1800" b="1" dirty="0"/>
              <a:t> </a:t>
            </a:r>
            <a:r>
              <a:rPr lang="en-US" sz="1800" b="1" dirty="0" err="1"/>
              <a:t>país</a:t>
            </a:r>
            <a:r>
              <a:rPr lang="en-US" sz="1800" b="1" dirty="0"/>
              <a:t> </a:t>
            </a:r>
            <a:r>
              <a:rPr lang="en-US" sz="1800" b="1" dirty="0" err="1"/>
              <a:t>debe</a:t>
            </a:r>
            <a:r>
              <a:rPr lang="en-US" sz="1800" b="1" dirty="0"/>
              <a:t> </a:t>
            </a:r>
            <a:r>
              <a:rPr lang="en-US" sz="1800" b="1" dirty="0" err="1"/>
              <a:t>buscar</a:t>
            </a:r>
            <a:r>
              <a:rPr lang="en-US" sz="1800" b="1" dirty="0"/>
              <a:t> </a:t>
            </a:r>
            <a:r>
              <a:rPr lang="en-US" sz="1800" b="1" dirty="0" err="1"/>
              <a:t>rápidamente</a:t>
            </a:r>
            <a:r>
              <a:rPr lang="en-US" sz="1800" b="1" dirty="0"/>
              <a:t> mercados alternativos, </a:t>
            </a:r>
            <a:r>
              <a:rPr lang="en-US" sz="1800" b="1" dirty="0" err="1"/>
              <a:t>según</a:t>
            </a:r>
            <a:r>
              <a:rPr lang="en-US" sz="1800" b="1" dirty="0"/>
              <a:t> </a:t>
            </a:r>
            <a:r>
              <a:rPr lang="en-US" sz="1800" b="1" dirty="0" err="1"/>
              <a:t>afirmó</a:t>
            </a:r>
            <a:r>
              <a:rPr lang="en-US" sz="1800" b="1" dirty="0"/>
              <a:t> a </a:t>
            </a:r>
            <a:r>
              <a:rPr lang="en-US" sz="1800" b="1" dirty="0" err="1"/>
              <a:t>través</a:t>
            </a:r>
            <a:r>
              <a:rPr lang="en-US" sz="1800" b="1" dirty="0"/>
              <a:t> de </a:t>
            </a:r>
            <a:r>
              <a:rPr lang="en-US" sz="1800" b="1" dirty="0" err="1"/>
              <a:t>su</a:t>
            </a:r>
            <a:r>
              <a:rPr lang="en-US" sz="1800" b="1" dirty="0"/>
              <a:t> </a:t>
            </a:r>
            <a:r>
              <a:rPr lang="en-US" sz="1800" b="1" dirty="0" err="1"/>
              <a:t>cuenta</a:t>
            </a:r>
            <a:r>
              <a:rPr lang="en-US" sz="1800" b="1" dirty="0"/>
              <a:t> de Twitter </a:t>
            </a:r>
            <a:r>
              <a:rPr lang="en-US" sz="1800" b="1" dirty="0" err="1"/>
              <a:t>el</a:t>
            </a:r>
            <a:r>
              <a:rPr lang="en-US" sz="1800" b="1" dirty="0"/>
              <a:t> </a:t>
            </a:r>
            <a:r>
              <a:rPr lang="en-US" sz="1800" b="1" dirty="0" err="1"/>
              <a:t>economista</a:t>
            </a:r>
            <a:r>
              <a:rPr lang="en-US" sz="1800" b="1" dirty="0"/>
              <a:t> y </a:t>
            </a:r>
            <a:r>
              <a:rPr lang="en-US" sz="1800" b="1" dirty="0" err="1"/>
              <a:t>exministro</a:t>
            </a:r>
            <a:r>
              <a:rPr lang="en-US" sz="1800" b="1" dirty="0"/>
              <a:t> de Hacienda, César Barreto.</a:t>
            </a:r>
          </a:p>
          <a:p>
            <a:pPr indent="-228600" defTabSz="914400"/>
            <a:endParaRPr lang="en-US" sz="1800" dirty="0"/>
          </a:p>
          <a:p>
            <a:pPr indent="-228600" defTabSz="914400"/>
            <a:r>
              <a:rPr lang="en-US" sz="1800" dirty="0"/>
              <a:t>La </a:t>
            </a:r>
            <a:r>
              <a:rPr lang="en-US" sz="1800" dirty="0" err="1"/>
              <a:t>invasión</a:t>
            </a:r>
            <a:r>
              <a:rPr lang="en-US" sz="1800" dirty="0"/>
              <a:t> de </a:t>
            </a:r>
            <a:r>
              <a:rPr lang="en-US" sz="1800" dirty="0" err="1"/>
              <a:t>Rusia</a:t>
            </a:r>
            <a:r>
              <a:rPr lang="en-US" sz="1800" dirty="0"/>
              <a:t> a </a:t>
            </a:r>
            <a:r>
              <a:rPr lang="en-US" sz="1800" dirty="0" err="1"/>
              <a:t>Ucrania</a:t>
            </a:r>
            <a:r>
              <a:rPr lang="en-US" sz="1800" dirty="0"/>
              <a:t> </a:t>
            </a:r>
            <a:r>
              <a:rPr lang="en-US" sz="1800" dirty="0" err="1"/>
              <a:t>implica</a:t>
            </a:r>
            <a:r>
              <a:rPr lang="en-US" sz="1800" dirty="0"/>
              <a:t> un </a:t>
            </a:r>
            <a:r>
              <a:rPr lang="en-US" sz="1800" dirty="0" err="1"/>
              <a:t>quiebre</a:t>
            </a:r>
            <a:r>
              <a:rPr lang="en-US" sz="1800" dirty="0"/>
              <a:t> </a:t>
            </a:r>
            <a:r>
              <a:rPr lang="en-US" sz="1800" dirty="0" err="1"/>
              <a:t>en</a:t>
            </a:r>
            <a:r>
              <a:rPr lang="en-US" sz="1800" dirty="0"/>
              <a:t> las </a:t>
            </a:r>
            <a:r>
              <a:rPr lang="en-US" sz="1800" dirty="0" err="1"/>
              <a:t>relaciones</a:t>
            </a:r>
            <a:r>
              <a:rPr lang="en-US" sz="1800" dirty="0"/>
              <a:t> </a:t>
            </a:r>
            <a:r>
              <a:rPr lang="en-US" sz="1800" dirty="0" err="1"/>
              <a:t>económicas</a:t>
            </a:r>
            <a:r>
              <a:rPr lang="en-US" sz="1800" dirty="0"/>
              <a:t> de </a:t>
            </a:r>
            <a:r>
              <a:rPr lang="en-US" sz="1800" dirty="0" err="1"/>
              <a:t>Rusia</a:t>
            </a:r>
            <a:r>
              <a:rPr lang="en-US" sz="1800" dirty="0"/>
              <a:t> con Europa y </a:t>
            </a:r>
            <a:r>
              <a:rPr lang="en-US" sz="1800" dirty="0" err="1"/>
              <a:t>el</a:t>
            </a:r>
            <a:r>
              <a:rPr lang="en-US" sz="1800" dirty="0"/>
              <a:t> resto del </a:t>
            </a:r>
            <a:r>
              <a:rPr lang="en-US" sz="1800" dirty="0" err="1"/>
              <a:t>mundo</a:t>
            </a:r>
            <a:r>
              <a:rPr lang="en-US" sz="1800" dirty="0"/>
              <a:t>. </a:t>
            </a:r>
            <a:r>
              <a:rPr lang="en-US" sz="1800" dirty="0" err="1"/>
              <a:t>Ya</a:t>
            </a:r>
            <a:r>
              <a:rPr lang="en-US" sz="1800" dirty="0"/>
              <a:t> no </a:t>
            </a:r>
            <a:r>
              <a:rPr lang="en-US" sz="1800" dirty="0" err="1"/>
              <a:t>será</a:t>
            </a:r>
            <a:r>
              <a:rPr lang="en-US" sz="1800" dirty="0"/>
              <a:t> un </a:t>
            </a:r>
            <a:r>
              <a:rPr lang="en-US" sz="1800" dirty="0" err="1"/>
              <a:t>proveedor</a:t>
            </a:r>
            <a:r>
              <a:rPr lang="en-US" sz="1800" dirty="0"/>
              <a:t> </a:t>
            </a:r>
            <a:r>
              <a:rPr lang="en-US" sz="1800" dirty="0" err="1"/>
              <a:t>confiable</a:t>
            </a:r>
            <a:r>
              <a:rPr lang="en-US" sz="1800" dirty="0"/>
              <a:t> de gas y </a:t>
            </a:r>
            <a:r>
              <a:rPr lang="en-US" sz="1800" dirty="0" err="1"/>
              <a:t>petróleo</a:t>
            </a:r>
            <a:r>
              <a:rPr lang="en-US" sz="1800" dirty="0"/>
              <a:t> para </a:t>
            </a:r>
            <a:r>
              <a:rPr lang="en-US" sz="1800" dirty="0" err="1"/>
              <a:t>Alemania</a:t>
            </a:r>
            <a:r>
              <a:rPr lang="en-US" sz="1800" dirty="0"/>
              <a:t> y </a:t>
            </a:r>
            <a:r>
              <a:rPr lang="en-US" sz="1800" dirty="0" err="1"/>
              <a:t>otros</a:t>
            </a:r>
            <a:r>
              <a:rPr lang="en-US" sz="1800" dirty="0"/>
              <a:t> </a:t>
            </a:r>
            <a:r>
              <a:rPr lang="en-US" sz="1800" dirty="0" err="1"/>
              <a:t>países</a:t>
            </a:r>
            <a:r>
              <a:rPr lang="en-US" sz="1800" dirty="0"/>
              <a:t> </a:t>
            </a:r>
            <a:r>
              <a:rPr lang="en-US" sz="1800" dirty="0" err="1"/>
              <a:t>europeos</a:t>
            </a:r>
            <a:r>
              <a:rPr lang="en-US" sz="1800" dirty="0"/>
              <a:t> </a:t>
            </a:r>
            <a:r>
              <a:rPr lang="en-US" sz="1800" dirty="0" err="1"/>
              <a:t>quienes</a:t>
            </a:r>
            <a:r>
              <a:rPr lang="en-US" sz="1800" dirty="0"/>
              <a:t> </a:t>
            </a:r>
            <a:r>
              <a:rPr lang="en-US" sz="1800" dirty="0" err="1"/>
              <a:t>buscarán</a:t>
            </a:r>
            <a:r>
              <a:rPr lang="en-US" sz="1800" dirty="0"/>
              <a:t> </a:t>
            </a:r>
            <a:r>
              <a:rPr lang="en-US" sz="1800" dirty="0" err="1"/>
              <a:t>sustitutos</a:t>
            </a:r>
            <a:r>
              <a:rPr lang="en-US" sz="1800" dirty="0"/>
              <a:t> </a:t>
            </a:r>
            <a:r>
              <a:rPr lang="en-US" sz="1800" dirty="0" err="1"/>
              <a:t>urgentemente</a:t>
            </a:r>
            <a:r>
              <a:rPr lang="en-US" sz="1800" dirty="0"/>
              <a:t>, </a:t>
            </a:r>
            <a:r>
              <a:rPr lang="en-US" sz="1800" dirty="0" err="1"/>
              <a:t>agregó</a:t>
            </a:r>
            <a:r>
              <a:rPr lang="en-US" sz="1800" dirty="0"/>
              <a:t>.</a:t>
            </a:r>
          </a:p>
        </p:txBody>
      </p:sp>
    </p:spTree>
    <p:extLst>
      <p:ext uri="{BB962C8B-B14F-4D97-AF65-F5344CB8AC3E}">
        <p14:creationId xmlns:p14="http://schemas.microsoft.com/office/powerpoint/2010/main" val="8828637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defRPr/>
            </a:pPr>
            <a:r>
              <a:rPr lang="es-ES" dirty="0"/>
              <a:t>MUCHAS GRACIAS!!!</a:t>
            </a:r>
          </a:p>
        </p:txBody>
      </p:sp>
      <p:sp>
        <p:nvSpPr>
          <p:cNvPr id="72707" name="2 Subtítulo"/>
          <p:cNvSpPr>
            <a:spLocks noGrp="1"/>
          </p:cNvSpPr>
          <p:nvPr>
            <p:ph type="subTitle" idx="1"/>
          </p:nvPr>
        </p:nvSpPr>
        <p:spPr>
          <a:xfrm>
            <a:off x="2057400" y="3228975"/>
            <a:ext cx="7854950" cy="1752600"/>
          </a:xfrm>
        </p:spPr>
        <p:txBody>
          <a:bodyPr>
            <a:normAutofit/>
          </a:bodyPr>
          <a:lstStyle/>
          <a:p>
            <a:pPr marR="0"/>
            <a:r>
              <a:rPr lang="es-ES" dirty="0"/>
              <a:t>Juan Carlos Muñoz Menna</a:t>
            </a:r>
          </a:p>
          <a:p>
            <a:pPr marR="0"/>
            <a:r>
              <a:rPr lang="es-ES" dirty="0">
                <a:hlinkClick r:id="rId3"/>
              </a:rPr>
              <a:t>lucianomenna@gmail.com</a:t>
            </a:r>
            <a:endParaRPr lang="es-ES" dirty="0"/>
          </a:p>
          <a:p>
            <a:pPr marR="0"/>
            <a:endParaRPr lang="es-ES" dirty="0"/>
          </a:p>
          <a:p>
            <a:pPr marR="0"/>
            <a:endParaRPr lang="es-ES" dirty="0"/>
          </a:p>
        </p:txBody>
      </p:sp>
      <p:sp>
        <p:nvSpPr>
          <p:cNvPr id="4" name="3 Marcador de fecha"/>
          <p:cNvSpPr>
            <a:spLocks noGrp="1"/>
          </p:cNvSpPr>
          <p:nvPr>
            <p:ph type="dt" sz="half" idx="10"/>
          </p:nvPr>
        </p:nvSpPr>
        <p:spPr/>
        <p:txBody>
          <a:bodyPr/>
          <a:lstStyle/>
          <a:p>
            <a:pPr>
              <a:defRPr/>
            </a:pPr>
            <a:fld id="{B5834914-EB04-43F8-8090-91DBD2054CCB}" type="datetime1">
              <a:rPr lang="es-ES">
                <a:solidFill>
                  <a:srgbClr val="DBF5F9">
                    <a:shade val="90000"/>
                  </a:srgbClr>
                </a:solidFill>
                <a:latin typeface="Constantia"/>
              </a:rPr>
              <a:pPr>
                <a:defRPr/>
              </a:pPr>
              <a:t>01/06/2022</a:t>
            </a:fld>
            <a:endParaRPr lang="es-ES">
              <a:solidFill>
                <a:srgbClr val="DBF5F9">
                  <a:shade val="90000"/>
                </a:srgbClr>
              </a:solidFill>
              <a:latin typeface="Constantia"/>
            </a:endParaRPr>
          </a:p>
        </p:txBody>
      </p:sp>
      <p:sp>
        <p:nvSpPr>
          <p:cNvPr id="6" name="5 Marcador de pie de página"/>
          <p:cNvSpPr>
            <a:spLocks noGrp="1"/>
          </p:cNvSpPr>
          <p:nvPr>
            <p:ph type="ftr" sz="quarter" idx="11"/>
          </p:nvPr>
        </p:nvSpPr>
        <p:spPr/>
        <p:txBody>
          <a:bodyPr/>
          <a:lstStyle/>
          <a:p>
            <a:pPr>
              <a:defRPr/>
            </a:pPr>
            <a:r>
              <a:rPr lang="es-ES">
                <a:solidFill>
                  <a:srgbClr val="DBF5F9">
                    <a:shade val="90000"/>
                  </a:srgbClr>
                </a:solidFill>
                <a:latin typeface="Constantia"/>
              </a:rPr>
              <a:t>Juan Carlos Muñoz Menna</a:t>
            </a:r>
          </a:p>
        </p:txBody>
      </p:sp>
      <p:sp>
        <p:nvSpPr>
          <p:cNvPr id="5" name="4 Marcador de número de diapositiva"/>
          <p:cNvSpPr>
            <a:spLocks noGrp="1"/>
          </p:cNvSpPr>
          <p:nvPr>
            <p:ph type="sldNum" sz="quarter" idx="12"/>
          </p:nvPr>
        </p:nvSpPr>
        <p:spPr/>
        <p:txBody>
          <a:bodyPr/>
          <a:lstStyle/>
          <a:p>
            <a:pPr>
              <a:defRPr/>
            </a:pPr>
            <a:fld id="{98D950EC-114B-4A59-8DAE-107396EFDBDD}" type="slidenum">
              <a:rPr lang="es-ES">
                <a:solidFill>
                  <a:srgbClr val="DBF5F9">
                    <a:shade val="90000"/>
                  </a:srgbClr>
                </a:solidFill>
                <a:latin typeface="Constantia"/>
              </a:rPr>
              <a:pPr>
                <a:defRPr/>
              </a:pPr>
              <a:t>46</a:t>
            </a:fld>
            <a:endParaRPr lang="es-ES">
              <a:solidFill>
                <a:srgbClr val="DBF5F9">
                  <a:shade val="90000"/>
                </a:srgbClr>
              </a:solidFill>
              <a:latin typeface="Constantia"/>
            </a:endParaRPr>
          </a:p>
        </p:txBody>
      </p:sp>
    </p:spTree>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35300" y="520700"/>
            <a:ext cx="6477000" cy="6172200"/>
            <a:chOff x="1250" y="578"/>
            <a:chExt cx="3442" cy="3247"/>
          </a:xfrm>
        </p:grpSpPr>
        <p:sp>
          <p:nvSpPr>
            <p:cNvPr id="48133" name="Freeform 5"/>
            <p:cNvSpPr>
              <a:spLocks/>
            </p:cNvSpPr>
            <p:nvPr/>
          </p:nvSpPr>
          <p:spPr bwMode="auto">
            <a:xfrm>
              <a:off x="1253" y="1739"/>
              <a:ext cx="34" cy="17"/>
            </a:xfrm>
            <a:custGeom>
              <a:avLst/>
              <a:gdLst/>
              <a:ahLst/>
              <a:cxnLst>
                <a:cxn ang="0">
                  <a:pos x="52" y="12"/>
                </a:cxn>
                <a:cxn ang="0">
                  <a:pos x="52" y="0"/>
                </a:cxn>
                <a:cxn ang="0">
                  <a:pos x="0" y="0"/>
                </a:cxn>
                <a:cxn ang="0">
                  <a:pos x="0" y="25"/>
                </a:cxn>
                <a:cxn ang="0">
                  <a:pos x="52" y="25"/>
                </a:cxn>
                <a:cxn ang="0">
                  <a:pos x="52" y="12"/>
                </a:cxn>
              </a:cxnLst>
              <a:rect l="0" t="0" r="r" b="b"/>
              <a:pathLst>
                <a:path w="52" h="25">
                  <a:moveTo>
                    <a:pt x="52" y="12"/>
                  </a:moveTo>
                  <a:lnTo>
                    <a:pt x="52" y="0"/>
                  </a:lnTo>
                  <a:lnTo>
                    <a:pt x="0" y="0"/>
                  </a:lnTo>
                  <a:lnTo>
                    <a:pt x="0" y="25"/>
                  </a:lnTo>
                  <a:lnTo>
                    <a:pt x="52" y="25"/>
                  </a:lnTo>
                  <a:lnTo>
                    <a:pt x="52" y="1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34" name="Freeform 6"/>
            <p:cNvSpPr>
              <a:spLocks/>
            </p:cNvSpPr>
            <p:nvPr/>
          </p:nvSpPr>
          <p:spPr bwMode="auto">
            <a:xfrm>
              <a:off x="1258" y="585"/>
              <a:ext cx="3428" cy="3236"/>
            </a:xfrm>
            <a:custGeom>
              <a:avLst/>
              <a:gdLst/>
              <a:ahLst/>
              <a:cxnLst>
                <a:cxn ang="0">
                  <a:pos x="223" y="1835"/>
                </a:cxn>
                <a:cxn ang="0">
                  <a:pos x="229" y="1005"/>
                </a:cxn>
                <a:cxn ang="0">
                  <a:pos x="2779" y="429"/>
                </a:cxn>
                <a:cxn ang="0">
                  <a:pos x="2847" y="599"/>
                </a:cxn>
                <a:cxn ang="0">
                  <a:pos x="2932" y="866"/>
                </a:cxn>
                <a:cxn ang="0">
                  <a:pos x="3002" y="1005"/>
                </a:cxn>
                <a:cxn ang="0">
                  <a:pos x="2938" y="1273"/>
                </a:cxn>
                <a:cxn ang="0">
                  <a:pos x="2938" y="1393"/>
                </a:cxn>
                <a:cxn ang="0">
                  <a:pos x="2922" y="1649"/>
                </a:cxn>
                <a:cxn ang="0">
                  <a:pos x="3074" y="1629"/>
                </a:cxn>
                <a:cxn ang="0">
                  <a:pos x="3214" y="1653"/>
                </a:cxn>
                <a:cxn ang="0">
                  <a:pos x="3492" y="1683"/>
                </a:cxn>
                <a:cxn ang="0">
                  <a:pos x="3691" y="1653"/>
                </a:cxn>
                <a:cxn ang="0">
                  <a:pos x="3814" y="1657"/>
                </a:cxn>
                <a:cxn ang="0">
                  <a:pos x="3918" y="1601"/>
                </a:cxn>
                <a:cxn ang="0">
                  <a:pos x="4124" y="1767"/>
                </a:cxn>
                <a:cxn ang="0">
                  <a:pos x="4454" y="1998"/>
                </a:cxn>
                <a:cxn ang="0">
                  <a:pos x="4418" y="2386"/>
                </a:cxn>
                <a:cxn ang="0">
                  <a:pos x="4442" y="2495"/>
                </a:cxn>
                <a:cxn ang="0">
                  <a:pos x="4507" y="2622"/>
                </a:cxn>
                <a:cxn ang="0">
                  <a:pos x="4603" y="2725"/>
                </a:cxn>
                <a:cxn ang="0">
                  <a:pos x="4955" y="2664"/>
                </a:cxn>
                <a:cxn ang="0">
                  <a:pos x="5093" y="2829"/>
                </a:cxn>
                <a:cxn ang="0">
                  <a:pos x="5063" y="3118"/>
                </a:cxn>
                <a:cxn ang="0">
                  <a:pos x="4982" y="3212"/>
                </a:cxn>
                <a:cxn ang="0">
                  <a:pos x="4948" y="3288"/>
                </a:cxn>
                <a:cxn ang="0">
                  <a:pos x="4914" y="3408"/>
                </a:cxn>
                <a:cxn ang="0">
                  <a:pos x="4859" y="3582"/>
                </a:cxn>
                <a:cxn ang="0">
                  <a:pos x="4866" y="3779"/>
                </a:cxn>
                <a:cxn ang="0">
                  <a:pos x="4806" y="4107"/>
                </a:cxn>
                <a:cxn ang="0">
                  <a:pos x="4747" y="4206"/>
                </a:cxn>
                <a:cxn ang="0">
                  <a:pos x="4503" y="4319"/>
                </a:cxn>
                <a:cxn ang="0">
                  <a:pos x="4327" y="4389"/>
                </a:cxn>
                <a:cxn ang="0">
                  <a:pos x="4213" y="4561"/>
                </a:cxn>
                <a:cxn ang="0">
                  <a:pos x="3960" y="4572"/>
                </a:cxn>
                <a:cxn ang="0">
                  <a:pos x="3876" y="4658"/>
                </a:cxn>
                <a:cxn ang="0">
                  <a:pos x="3786" y="4732"/>
                </a:cxn>
                <a:cxn ang="0">
                  <a:pos x="3585" y="4686"/>
                </a:cxn>
                <a:cxn ang="0">
                  <a:pos x="3396" y="4630"/>
                </a:cxn>
                <a:cxn ang="0">
                  <a:pos x="3055" y="4639"/>
                </a:cxn>
                <a:cxn ang="0">
                  <a:pos x="2737" y="4523"/>
                </a:cxn>
                <a:cxn ang="0">
                  <a:pos x="2480" y="4482"/>
                </a:cxn>
                <a:cxn ang="0">
                  <a:pos x="2536" y="4355"/>
                </a:cxn>
                <a:cxn ang="0">
                  <a:pos x="2629" y="4082"/>
                </a:cxn>
                <a:cxn ang="0">
                  <a:pos x="2678" y="4004"/>
                </a:cxn>
                <a:cxn ang="0">
                  <a:pos x="2735" y="3923"/>
                </a:cxn>
                <a:cxn ang="0">
                  <a:pos x="2871" y="3850"/>
                </a:cxn>
                <a:cxn ang="0">
                  <a:pos x="2945" y="3734"/>
                </a:cxn>
                <a:cxn ang="0">
                  <a:pos x="3047" y="3437"/>
                </a:cxn>
                <a:cxn ang="0">
                  <a:pos x="2951" y="3329"/>
                </a:cxn>
                <a:cxn ang="0">
                  <a:pos x="2606" y="3222"/>
                </a:cxn>
                <a:cxn ang="0">
                  <a:pos x="2268" y="3121"/>
                </a:cxn>
                <a:cxn ang="0">
                  <a:pos x="1970" y="2967"/>
                </a:cxn>
                <a:cxn ang="0">
                  <a:pos x="1628" y="2804"/>
                </a:cxn>
                <a:cxn ang="0">
                  <a:pos x="1393" y="2760"/>
                </a:cxn>
                <a:cxn ang="0">
                  <a:pos x="1134" y="2635"/>
                </a:cxn>
                <a:cxn ang="0">
                  <a:pos x="941" y="2542"/>
                </a:cxn>
                <a:cxn ang="0">
                  <a:pos x="748" y="2444"/>
                </a:cxn>
                <a:cxn ang="0">
                  <a:pos x="504" y="2164"/>
                </a:cxn>
              </a:cxnLst>
              <a:rect l="0" t="0" r="r" b="b"/>
              <a:pathLst>
                <a:path w="5105" h="4748">
                  <a:moveTo>
                    <a:pt x="477" y="2132"/>
                  </a:moveTo>
                  <a:lnTo>
                    <a:pt x="471" y="2125"/>
                  </a:lnTo>
                  <a:lnTo>
                    <a:pt x="458" y="2110"/>
                  </a:lnTo>
                  <a:lnTo>
                    <a:pt x="441" y="2088"/>
                  </a:lnTo>
                  <a:lnTo>
                    <a:pt x="416" y="2062"/>
                  </a:lnTo>
                  <a:lnTo>
                    <a:pt x="390" y="2032"/>
                  </a:lnTo>
                  <a:lnTo>
                    <a:pt x="362" y="2000"/>
                  </a:lnTo>
                  <a:lnTo>
                    <a:pt x="335" y="1972"/>
                  </a:lnTo>
                  <a:lnTo>
                    <a:pt x="310" y="1944"/>
                  </a:lnTo>
                  <a:lnTo>
                    <a:pt x="280" y="1905"/>
                  </a:lnTo>
                  <a:lnTo>
                    <a:pt x="256" y="1874"/>
                  </a:lnTo>
                  <a:lnTo>
                    <a:pt x="239" y="1852"/>
                  </a:lnTo>
                  <a:lnTo>
                    <a:pt x="223" y="1835"/>
                  </a:lnTo>
                  <a:lnTo>
                    <a:pt x="214" y="1826"/>
                  </a:lnTo>
                  <a:lnTo>
                    <a:pt x="206" y="1821"/>
                  </a:lnTo>
                  <a:lnTo>
                    <a:pt x="204" y="1817"/>
                  </a:lnTo>
                  <a:lnTo>
                    <a:pt x="204" y="1813"/>
                  </a:lnTo>
                  <a:lnTo>
                    <a:pt x="159" y="1775"/>
                  </a:lnTo>
                  <a:lnTo>
                    <a:pt x="127" y="1750"/>
                  </a:lnTo>
                  <a:lnTo>
                    <a:pt x="110" y="1731"/>
                  </a:lnTo>
                  <a:lnTo>
                    <a:pt x="95" y="1722"/>
                  </a:lnTo>
                  <a:lnTo>
                    <a:pt x="83" y="1712"/>
                  </a:lnTo>
                  <a:lnTo>
                    <a:pt x="66" y="1700"/>
                  </a:lnTo>
                  <a:lnTo>
                    <a:pt x="40" y="1683"/>
                  </a:lnTo>
                  <a:lnTo>
                    <a:pt x="0" y="1655"/>
                  </a:lnTo>
                  <a:lnTo>
                    <a:pt x="229" y="1005"/>
                  </a:lnTo>
                  <a:lnTo>
                    <a:pt x="229" y="699"/>
                  </a:lnTo>
                  <a:lnTo>
                    <a:pt x="418" y="464"/>
                  </a:lnTo>
                  <a:lnTo>
                    <a:pt x="492" y="96"/>
                  </a:lnTo>
                  <a:lnTo>
                    <a:pt x="1652" y="0"/>
                  </a:lnTo>
                  <a:lnTo>
                    <a:pt x="2292" y="25"/>
                  </a:lnTo>
                  <a:lnTo>
                    <a:pt x="2773" y="281"/>
                  </a:lnTo>
                  <a:lnTo>
                    <a:pt x="2754" y="317"/>
                  </a:lnTo>
                  <a:lnTo>
                    <a:pt x="2746" y="342"/>
                  </a:lnTo>
                  <a:lnTo>
                    <a:pt x="2745" y="362"/>
                  </a:lnTo>
                  <a:lnTo>
                    <a:pt x="2748" y="377"/>
                  </a:lnTo>
                  <a:lnTo>
                    <a:pt x="2756" y="393"/>
                  </a:lnTo>
                  <a:lnTo>
                    <a:pt x="2769" y="410"/>
                  </a:lnTo>
                  <a:lnTo>
                    <a:pt x="2779" y="429"/>
                  </a:lnTo>
                  <a:lnTo>
                    <a:pt x="2792" y="456"/>
                  </a:lnTo>
                  <a:lnTo>
                    <a:pt x="2792" y="475"/>
                  </a:lnTo>
                  <a:lnTo>
                    <a:pt x="2796" y="491"/>
                  </a:lnTo>
                  <a:lnTo>
                    <a:pt x="2798" y="503"/>
                  </a:lnTo>
                  <a:lnTo>
                    <a:pt x="2801" y="511"/>
                  </a:lnTo>
                  <a:lnTo>
                    <a:pt x="2805" y="522"/>
                  </a:lnTo>
                  <a:lnTo>
                    <a:pt x="2807" y="531"/>
                  </a:lnTo>
                  <a:lnTo>
                    <a:pt x="2811" y="543"/>
                  </a:lnTo>
                  <a:lnTo>
                    <a:pt x="2811" y="560"/>
                  </a:lnTo>
                  <a:lnTo>
                    <a:pt x="2820" y="567"/>
                  </a:lnTo>
                  <a:lnTo>
                    <a:pt x="2828" y="574"/>
                  </a:lnTo>
                  <a:lnTo>
                    <a:pt x="2837" y="588"/>
                  </a:lnTo>
                  <a:lnTo>
                    <a:pt x="2847" y="599"/>
                  </a:lnTo>
                  <a:lnTo>
                    <a:pt x="2856" y="612"/>
                  </a:lnTo>
                  <a:lnTo>
                    <a:pt x="2862" y="621"/>
                  </a:lnTo>
                  <a:lnTo>
                    <a:pt x="2871" y="629"/>
                  </a:lnTo>
                  <a:lnTo>
                    <a:pt x="2875" y="632"/>
                  </a:lnTo>
                  <a:lnTo>
                    <a:pt x="2902" y="700"/>
                  </a:lnTo>
                  <a:lnTo>
                    <a:pt x="2921" y="801"/>
                  </a:lnTo>
                  <a:lnTo>
                    <a:pt x="2911" y="803"/>
                  </a:lnTo>
                  <a:lnTo>
                    <a:pt x="2905" y="812"/>
                  </a:lnTo>
                  <a:lnTo>
                    <a:pt x="2905" y="824"/>
                  </a:lnTo>
                  <a:lnTo>
                    <a:pt x="2915" y="829"/>
                  </a:lnTo>
                  <a:lnTo>
                    <a:pt x="2919" y="840"/>
                  </a:lnTo>
                  <a:lnTo>
                    <a:pt x="2926" y="854"/>
                  </a:lnTo>
                  <a:lnTo>
                    <a:pt x="2932" y="866"/>
                  </a:lnTo>
                  <a:lnTo>
                    <a:pt x="2934" y="873"/>
                  </a:lnTo>
                  <a:lnTo>
                    <a:pt x="2945" y="873"/>
                  </a:lnTo>
                  <a:lnTo>
                    <a:pt x="2951" y="880"/>
                  </a:lnTo>
                  <a:lnTo>
                    <a:pt x="2955" y="885"/>
                  </a:lnTo>
                  <a:lnTo>
                    <a:pt x="2960" y="890"/>
                  </a:lnTo>
                  <a:lnTo>
                    <a:pt x="2974" y="891"/>
                  </a:lnTo>
                  <a:lnTo>
                    <a:pt x="2994" y="913"/>
                  </a:lnTo>
                  <a:lnTo>
                    <a:pt x="2994" y="927"/>
                  </a:lnTo>
                  <a:lnTo>
                    <a:pt x="2996" y="939"/>
                  </a:lnTo>
                  <a:lnTo>
                    <a:pt x="2998" y="956"/>
                  </a:lnTo>
                  <a:lnTo>
                    <a:pt x="3000" y="973"/>
                  </a:lnTo>
                  <a:lnTo>
                    <a:pt x="3000" y="991"/>
                  </a:lnTo>
                  <a:lnTo>
                    <a:pt x="3002" y="1005"/>
                  </a:lnTo>
                  <a:lnTo>
                    <a:pt x="3004" y="1022"/>
                  </a:lnTo>
                  <a:lnTo>
                    <a:pt x="3004" y="1037"/>
                  </a:lnTo>
                  <a:lnTo>
                    <a:pt x="3013" y="1045"/>
                  </a:lnTo>
                  <a:lnTo>
                    <a:pt x="3015" y="1070"/>
                  </a:lnTo>
                  <a:lnTo>
                    <a:pt x="3011" y="1104"/>
                  </a:lnTo>
                  <a:lnTo>
                    <a:pt x="3006" y="1143"/>
                  </a:lnTo>
                  <a:lnTo>
                    <a:pt x="2996" y="1185"/>
                  </a:lnTo>
                  <a:lnTo>
                    <a:pt x="2985" y="1219"/>
                  </a:lnTo>
                  <a:lnTo>
                    <a:pt x="2977" y="1247"/>
                  </a:lnTo>
                  <a:lnTo>
                    <a:pt x="2975" y="1262"/>
                  </a:lnTo>
                  <a:lnTo>
                    <a:pt x="2960" y="1265"/>
                  </a:lnTo>
                  <a:lnTo>
                    <a:pt x="2947" y="1268"/>
                  </a:lnTo>
                  <a:lnTo>
                    <a:pt x="2938" y="1273"/>
                  </a:lnTo>
                  <a:lnTo>
                    <a:pt x="2934" y="1279"/>
                  </a:lnTo>
                  <a:lnTo>
                    <a:pt x="2928" y="1281"/>
                  </a:lnTo>
                  <a:lnTo>
                    <a:pt x="2921" y="1282"/>
                  </a:lnTo>
                  <a:lnTo>
                    <a:pt x="2913" y="1287"/>
                  </a:lnTo>
                  <a:lnTo>
                    <a:pt x="2905" y="1289"/>
                  </a:lnTo>
                  <a:lnTo>
                    <a:pt x="2902" y="1298"/>
                  </a:lnTo>
                  <a:lnTo>
                    <a:pt x="2902" y="1312"/>
                  </a:lnTo>
                  <a:lnTo>
                    <a:pt x="2907" y="1324"/>
                  </a:lnTo>
                  <a:lnTo>
                    <a:pt x="2913" y="1338"/>
                  </a:lnTo>
                  <a:lnTo>
                    <a:pt x="2922" y="1354"/>
                  </a:lnTo>
                  <a:lnTo>
                    <a:pt x="2930" y="1368"/>
                  </a:lnTo>
                  <a:lnTo>
                    <a:pt x="2936" y="1382"/>
                  </a:lnTo>
                  <a:lnTo>
                    <a:pt x="2938" y="1393"/>
                  </a:lnTo>
                  <a:lnTo>
                    <a:pt x="2955" y="1397"/>
                  </a:lnTo>
                  <a:lnTo>
                    <a:pt x="2962" y="1410"/>
                  </a:lnTo>
                  <a:lnTo>
                    <a:pt x="2964" y="1428"/>
                  </a:lnTo>
                  <a:lnTo>
                    <a:pt x="2960" y="1450"/>
                  </a:lnTo>
                  <a:lnTo>
                    <a:pt x="2953" y="1475"/>
                  </a:lnTo>
                  <a:lnTo>
                    <a:pt x="2941" y="1497"/>
                  </a:lnTo>
                  <a:lnTo>
                    <a:pt x="2932" y="1515"/>
                  </a:lnTo>
                  <a:lnTo>
                    <a:pt x="2924" y="1529"/>
                  </a:lnTo>
                  <a:lnTo>
                    <a:pt x="2896" y="1579"/>
                  </a:lnTo>
                  <a:lnTo>
                    <a:pt x="2896" y="1636"/>
                  </a:lnTo>
                  <a:lnTo>
                    <a:pt x="2904" y="1638"/>
                  </a:lnTo>
                  <a:lnTo>
                    <a:pt x="2913" y="1641"/>
                  </a:lnTo>
                  <a:lnTo>
                    <a:pt x="2922" y="1649"/>
                  </a:lnTo>
                  <a:lnTo>
                    <a:pt x="2926" y="1653"/>
                  </a:lnTo>
                  <a:lnTo>
                    <a:pt x="2940" y="1653"/>
                  </a:lnTo>
                  <a:lnTo>
                    <a:pt x="2958" y="1655"/>
                  </a:lnTo>
                  <a:lnTo>
                    <a:pt x="2975" y="1658"/>
                  </a:lnTo>
                  <a:lnTo>
                    <a:pt x="2994" y="1660"/>
                  </a:lnTo>
                  <a:lnTo>
                    <a:pt x="3010" y="1661"/>
                  </a:lnTo>
                  <a:lnTo>
                    <a:pt x="3028" y="1664"/>
                  </a:lnTo>
                  <a:lnTo>
                    <a:pt x="3045" y="1666"/>
                  </a:lnTo>
                  <a:lnTo>
                    <a:pt x="3059" y="1666"/>
                  </a:lnTo>
                  <a:lnTo>
                    <a:pt x="3061" y="1660"/>
                  </a:lnTo>
                  <a:lnTo>
                    <a:pt x="3066" y="1652"/>
                  </a:lnTo>
                  <a:lnTo>
                    <a:pt x="3072" y="1640"/>
                  </a:lnTo>
                  <a:lnTo>
                    <a:pt x="3074" y="1629"/>
                  </a:lnTo>
                  <a:lnTo>
                    <a:pt x="3085" y="1629"/>
                  </a:lnTo>
                  <a:lnTo>
                    <a:pt x="3098" y="1629"/>
                  </a:lnTo>
                  <a:lnTo>
                    <a:pt x="3112" y="1627"/>
                  </a:lnTo>
                  <a:lnTo>
                    <a:pt x="3125" y="1629"/>
                  </a:lnTo>
                  <a:lnTo>
                    <a:pt x="3136" y="1630"/>
                  </a:lnTo>
                  <a:lnTo>
                    <a:pt x="3144" y="1635"/>
                  </a:lnTo>
                  <a:lnTo>
                    <a:pt x="3151" y="1641"/>
                  </a:lnTo>
                  <a:lnTo>
                    <a:pt x="3153" y="1653"/>
                  </a:lnTo>
                  <a:lnTo>
                    <a:pt x="3167" y="1655"/>
                  </a:lnTo>
                  <a:lnTo>
                    <a:pt x="3182" y="1658"/>
                  </a:lnTo>
                  <a:lnTo>
                    <a:pt x="3193" y="1664"/>
                  </a:lnTo>
                  <a:lnTo>
                    <a:pt x="3204" y="1671"/>
                  </a:lnTo>
                  <a:lnTo>
                    <a:pt x="3214" y="1653"/>
                  </a:lnTo>
                  <a:lnTo>
                    <a:pt x="3239" y="1653"/>
                  </a:lnTo>
                  <a:lnTo>
                    <a:pt x="3261" y="1655"/>
                  </a:lnTo>
                  <a:lnTo>
                    <a:pt x="3284" y="1657"/>
                  </a:lnTo>
                  <a:lnTo>
                    <a:pt x="3305" y="1658"/>
                  </a:lnTo>
                  <a:lnTo>
                    <a:pt x="3328" y="1661"/>
                  </a:lnTo>
                  <a:lnTo>
                    <a:pt x="3346" y="1663"/>
                  </a:lnTo>
                  <a:lnTo>
                    <a:pt x="3367" y="1666"/>
                  </a:lnTo>
                  <a:lnTo>
                    <a:pt x="3388" y="1671"/>
                  </a:lnTo>
                  <a:lnTo>
                    <a:pt x="3409" y="1674"/>
                  </a:lnTo>
                  <a:lnTo>
                    <a:pt x="3430" y="1677"/>
                  </a:lnTo>
                  <a:lnTo>
                    <a:pt x="3451" y="1678"/>
                  </a:lnTo>
                  <a:lnTo>
                    <a:pt x="3471" y="1681"/>
                  </a:lnTo>
                  <a:lnTo>
                    <a:pt x="3492" y="1683"/>
                  </a:lnTo>
                  <a:lnTo>
                    <a:pt x="3515" y="1685"/>
                  </a:lnTo>
                  <a:lnTo>
                    <a:pt x="3538" y="1686"/>
                  </a:lnTo>
                  <a:lnTo>
                    <a:pt x="3562" y="1686"/>
                  </a:lnTo>
                  <a:lnTo>
                    <a:pt x="3581" y="1671"/>
                  </a:lnTo>
                  <a:lnTo>
                    <a:pt x="3589" y="1672"/>
                  </a:lnTo>
                  <a:lnTo>
                    <a:pt x="3594" y="1675"/>
                  </a:lnTo>
                  <a:lnTo>
                    <a:pt x="3598" y="1680"/>
                  </a:lnTo>
                  <a:lnTo>
                    <a:pt x="3600" y="1686"/>
                  </a:lnTo>
                  <a:lnTo>
                    <a:pt x="3661" y="1686"/>
                  </a:lnTo>
                  <a:lnTo>
                    <a:pt x="3668" y="1680"/>
                  </a:lnTo>
                  <a:lnTo>
                    <a:pt x="3680" y="1671"/>
                  </a:lnTo>
                  <a:lnTo>
                    <a:pt x="3687" y="1661"/>
                  </a:lnTo>
                  <a:lnTo>
                    <a:pt x="3691" y="1653"/>
                  </a:lnTo>
                  <a:lnTo>
                    <a:pt x="3704" y="1655"/>
                  </a:lnTo>
                  <a:lnTo>
                    <a:pt x="3714" y="1658"/>
                  </a:lnTo>
                  <a:lnTo>
                    <a:pt x="3727" y="1664"/>
                  </a:lnTo>
                  <a:lnTo>
                    <a:pt x="3740" y="1672"/>
                  </a:lnTo>
                  <a:lnTo>
                    <a:pt x="3755" y="1678"/>
                  </a:lnTo>
                  <a:lnTo>
                    <a:pt x="3767" y="1685"/>
                  </a:lnTo>
                  <a:lnTo>
                    <a:pt x="3780" y="1691"/>
                  </a:lnTo>
                  <a:lnTo>
                    <a:pt x="3791" y="1695"/>
                  </a:lnTo>
                  <a:lnTo>
                    <a:pt x="3795" y="1688"/>
                  </a:lnTo>
                  <a:lnTo>
                    <a:pt x="3799" y="1681"/>
                  </a:lnTo>
                  <a:lnTo>
                    <a:pt x="3803" y="1674"/>
                  </a:lnTo>
                  <a:lnTo>
                    <a:pt x="3810" y="1664"/>
                  </a:lnTo>
                  <a:lnTo>
                    <a:pt x="3814" y="1657"/>
                  </a:lnTo>
                  <a:lnTo>
                    <a:pt x="3816" y="1649"/>
                  </a:lnTo>
                  <a:lnTo>
                    <a:pt x="3820" y="1636"/>
                  </a:lnTo>
                  <a:lnTo>
                    <a:pt x="3820" y="1629"/>
                  </a:lnTo>
                  <a:lnTo>
                    <a:pt x="3831" y="1619"/>
                  </a:lnTo>
                  <a:lnTo>
                    <a:pt x="3837" y="1618"/>
                  </a:lnTo>
                  <a:lnTo>
                    <a:pt x="3846" y="1616"/>
                  </a:lnTo>
                  <a:lnTo>
                    <a:pt x="3861" y="1612"/>
                  </a:lnTo>
                  <a:lnTo>
                    <a:pt x="3873" y="1607"/>
                  </a:lnTo>
                  <a:lnTo>
                    <a:pt x="3888" y="1602"/>
                  </a:lnTo>
                  <a:lnTo>
                    <a:pt x="3899" y="1598"/>
                  </a:lnTo>
                  <a:lnTo>
                    <a:pt x="3909" y="1596"/>
                  </a:lnTo>
                  <a:lnTo>
                    <a:pt x="3910" y="1594"/>
                  </a:lnTo>
                  <a:lnTo>
                    <a:pt x="3918" y="1601"/>
                  </a:lnTo>
                  <a:lnTo>
                    <a:pt x="3926" y="1610"/>
                  </a:lnTo>
                  <a:lnTo>
                    <a:pt x="3933" y="1616"/>
                  </a:lnTo>
                  <a:lnTo>
                    <a:pt x="3941" y="1619"/>
                  </a:lnTo>
                  <a:lnTo>
                    <a:pt x="3943" y="1641"/>
                  </a:lnTo>
                  <a:lnTo>
                    <a:pt x="3950" y="1663"/>
                  </a:lnTo>
                  <a:lnTo>
                    <a:pt x="3962" y="1681"/>
                  </a:lnTo>
                  <a:lnTo>
                    <a:pt x="3977" y="1699"/>
                  </a:lnTo>
                  <a:lnTo>
                    <a:pt x="3996" y="1714"/>
                  </a:lnTo>
                  <a:lnTo>
                    <a:pt x="4016" y="1726"/>
                  </a:lnTo>
                  <a:lnTo>
                    <a:pt x="4041" y="1739"/>
                  </a:lnTo>
                  <a:lnTo>
                    <a:pt x="4068" y="1750"/>
                  </a:lnTo>
                  <a:lnTo>
                    <a:pt x="4096" y="1761"/>
                  </a:lnTo>
                  <a:lnTo>
                    <a:pt x="4124" y="1767"/>
                  </a:lnTo>
                  <a:lnTo>
                    <a:pt x="4153" y="1773"/>
                  </a:lnTo>
                  <a:lnTo>
                    <a:pt x="4185" y="1779"/>
                  </a:lnTo>
                  <a:lnTo>
                    <a:pt x="4215" y="1782"/>
                  </a:lnTo>
                  <a:lnTo>
                    <a:pt x="4244" y="1785"/>
                  </a:lnTo>
                  <a:lnTo>
                    <a:pt x="4272" y="1787"/>
                  </a:lnTo>
                  <a:lnTo>
                    <a:pt x="4299" y="1787"/>
                  </a:lnTo>
                  <a:lnTo>
                    <a:pt x="4299" y="1827"/>
                  </a:lnTo>
                  <a:lnTo>
                    <a:pt x="4331" y="1854"/>
                  </a:lnTo>
                  <a:lnTo>
                    <a:pt x="4420" y="1935"/>
                  </a:lnTo>
                  <a:lnTo>
                    <a:pt x="4442" y="1962"/>
                  </a:lnTo>
                  <a:lnTo>
                    <a:pt x="4454" y="1980"/>
                  </a:lnTo>
                  <a:lnTo>
                    <a:pt x="4458" y="1992"/>
                  </a:lnTo>
                  <a:lnTo>
                    <a:pt x="4454" y="1998"/>
                  </a:lnTo>
                  <a:lnTo>
                    <a:pt x="4446" y="2004"/>
                  </a:lnTo>
                  <a:lnTo>
                    <a:pt x="4439" y="2017"/>
                  </a:lnTo>
                  <a:lnTo>
                    <a:pt x="4425" y="2037"/>
                  </a:lnTo>
                  <a:lnTo>
                    <a:pt x="4418" y="2065"/>
                  </a:lnTo>
                  <a:lnTo>
                    <a:pt x="4408" y="2104"/>
                  </a:lnTo>
                  <a:lnTo>
                    <a:pt x="4401" y="2141"/>
                  </a:lnTo>
                  <a:lnTo>
                    <a:pt x="4393" y="2175"/>
                  </a:lnTo>
                  <a:lnTo>
                    <a:pt x="4387" y="2206"/>
                  </a:lnTo>
                  <a:lnTo>
                    <a:pt x="4387" y="2233"/>
                  </a:lnTo>
                  <a:lnTo>
                    <a:pt x="4389" y="2253"/>
                  </a:lnTo>
                  <a:lnTo>
                    <a:pt x="4399" y="2264"/>
                  </a:lnTo>
                  <a:lnTo>
                    <a:pt x="4418" y="2270"/>
                  </a:lnTo>
                  <a:lnTo>
                    <a:pt x="4418" y="2386"/>
                  </a:lnTo>
                  <a:lnTo>
                    <a:pt x="4406" y="2393"/>
                  </a:lnTo>
                  <a:lnTo>
                    <a:pt x="4395" y="2396"/>
                  </a:lnTo>
                  <a:lnTo>
                    <a:pt x="4387" y="2402"/>
                  </a:lnTo>
                  <a:lnTo>
                    <a:pt x="4382" y="2411"/>
                  </a:lnTo>
                  <a:lnTo>
                    <a:pt x="4382" y="2424"/>
                  </a:lnTo>
                  <a:lnTo>
                    <a:pt x="4387" y="2433"/>
                  </a:lnTo>
                  <a:lnTo>
                    <a:pt x="4395" y="2444"/>
                  </a:lnTo>
                  <a:lnTo>
                    <a:pt x="4405" y="2450"/>
                  </a:lnTo>
                  <a:lnTo>
                    <a:pt x="4418" y="2452"/>
                  </a:lnTo>
                  <a:lnTo>
                    <a:pt x="4420" y="2458"/>
                  </a:lnTo>
                  <a:lnTo>
                    <a:pt x="4425" y="2469"/>
                  </a:lnTo>
                  <a:lnTo>
                    <a:pt x="4433" y="2483"/>
                  </a:lnTo>
                  <a:lnTo>
                    <a:pt x="4442" y="2495"/>
                  </a:lnTo>
                  <a:lnTo>
                    <a:pt x="4450" y="2511"/>
                  </a:lnTo>
                  <a:lnTo>
                    <a:pt x="4458" y="2524"/>
                  </a:lnTo>
                  <a:lnTo>
                    <a:pt x="4465" y="2532"/>
                  </a:lnTo>
                  <a:lnTo>
                    <a:pt x="4467" y="2535"/>
                  </a:lnTo>
                  <a:lnTo>
                    <a:pt x="4469" y="2540"/>
                  </a:lnTo>
                  <a:lnTo>
                    <a:pt x="4471" y="2549"/>
                  </a:lnTo>
                  <a:lnTo>
                    <a:pt x="4476" y="2560"/>
                  </a:lnTo>
                  <a:lnTo>
                    <a:pt x="4482" y="2571"/>
                  </a:lnTo>
                  <a:lnTo>
                    <a:pt x="4490" y="2582"/>
                  </a:lnTo>
                  <a:lnTo>
                    <a:pt x="4497" y="2593"/>
                  </a:lnTo>
                  <a:lnTo>
                    <a:pt x="4503" y="2599"/>
                  </a:lnTo>
                  <a:lnTo>
                    <a:pt x="4507" y="2601"/>
                  </a:lnTo>
                  <a:lnTo>
                    <a:pt x="4507" y="2622"/>
                  </a:lnTo>
                  <a:lnTo>
                    <a:pt x="4507" y="2642"/>
                  </a:lnTo>
                  <a:lnTo>
                    <a:pt x="4507" y="2661"/>
                  </a:lnTo>
                  <a:lnTo>
                    <a:pt x="4509" y="2678"/>
                  </a:lnTo>
                  <a:lnTo>
                    <a:pt x="4511" y="2695"/>
                  </a:lnTo>
                  <a:lnTo>
                    <a:pt x="4520" y="2712"/>
                  </a:lnTo>
                  <a:lnTo>
                    <a:pt x="4529" y="2728"/>
                  </a:lnTo>
                  <a:lnTo>
                    <a:pt x="4546" y="2743"/>
                  </a:lnTo>
                  <a:lnTo>
                    <a:pt x="4556" y="2734"/>
                  </a:lnTo>
                  <a:lnTo>
                    <a:pt x="4558" y="2726"/>
                  </a:lnTo>
                  <a:lnTo>
                    <a:pt x="4567" y="2723"/>
                  </a:lnTo>
                  <a:lnTo>
                    <a:pt x="4579" y="2722"/>
                  </a:lnTo>
                  <a:lnTo>
                    <a:pt x="4592" y="2722"/>
                  </a:lnTo>
                  <a:lnTo>
                    <a:pt x="4603" y="2725"/>
                  </a:lnTo>
                  <a:lnTo>
                    <a:pt x="4616" y="2728"/>
                  </a:lnTo>
                  <a:lnTo>
                    <a:pt x="4624" y="2731"/>
                  </a:lnTo>
                  <a:lnTo>
                    <a:pt x="4626" y="2734"/>
                  </a:lnTo>
                  <a:lnTo>
                    <a:pt x="4668" y="2733"/>
                  </a:lnTo>
                  <a:lnTo>
                    <a:pt x="4705" y="2726"/>
                  </a:lnTo>
                  <a:lnTo>
                    <a:pt x="4743" y="2717"/>
                  </a:lnTo>
                  <a:lnTo>
                    <a:pt x="4781" y="2705"/>
                  </a:lnTo>
                  <a:lnTo>
                    <a:pt x="4819" y="2695"/>
                  </a:lnTo>
                  <a:lnTo>
                    <a:pt x="4857" y="2684"/>
                  </a:lnTo>
                  <a:lnTo>
                    <a:pt x="4895" y="2678"/>
                  </a:lnTo>
                  <a:lnTo>
                    <a:pt x="4934" y="2677"/>
                  </a:lnTo>
                  <a:lnTo>
                    <a:pt x="4940" y="2674"/>
                  </a:lnTo>
                  <a:lnTo>
                    <a:pt x="4955" y="2664"/>
                  </a:lnTo>
                  <a:lnTo>
                    <a:pt x="4972" y="2656"/>
                  </a:lnTo>
                  <a:lnTo>
                    <a:pt x="4984" y="2653"/>
                  </a:lnTo>
                  <a:lnTo>
                    <a:pt x="4999" y="2666"/>
                  </a:lnTo>
                  <a:lnTo>
                    <a:pt x="5012" y="2680"/>
                  </a:lnTo>
                  <a:lnTo>
                    <a:pt x="5027" y="2697"/>
                  </a:lnTo>
                  <a:lnTo>
                    <a:pt x="5040" y="2712"/>
                  </a:lnTo>
                  <a:lnTo>
                    <a:pt x="5056" y="2728"/>
                  </a:lnTo>
                  <a:lnTo>
                    <a:pt x="5069" y="2742"/>
                  </a:lnTo>
                  <a:lnTo>
                    <a:pt x="5086" y="2751"/>
                  </a:lnTo>
                  <a:lnTo>
                    <a:pt x="5105" y="2760"/>
                  </a:lnTo>
                  <a:lnTo>
                    <a:pt x="5103" y="2781"/>
                  </a:lnTo>
                  <a:lnTo>
                    <a:pt x="5099" y="2802"/>
                  </a:lnTo>
                  <a:lnTo>
                    <a:pt x="5093" y="2829"/>
                  </a:lnTo>
                  <a:lnTo>
                    <a:pt x="5090" y="2854"/>
                  </a:lnTo>
                  <a:lnTo>
                    <a:pt x="5086" y="2877"/>
                  </a:lnTo>
                  <a:lnTo>
                    <a:pt x="5088" y="2899"/>
                  </a:lnTo>
                  <a:lnTo>
                    <a:pt x="5092" y="2919"/>
                  </a:lnTo>
                  <a:lnTo>
                    <a:pt x="5105" y="2934"/>
                  </a:lnTo>
                  <a:lnTo>
                    <a:pt x="5105" y="2962"/>
                  </a:lnTo>
                  <a:lnTo>
                    <a:pt x="5105" y="2987"/>
                  </a:lnTo>
                  <a:lnTo>
                    <a:pt x="5103" y="3010"/>
                  </a:lnTo>
                  <a:lnTo>
                    <a:pt x="5101" y="3032"/>
                  </a:lnTo>
                  <a:lnTo>
                    <a:pt x="5093" y="3052"/>
                  </a:lnTo>
                  <a:lnTo>
                    <a:pt x="5088" y="3073"/>
                  </a:lnTo>
                  <a:lnTo>
                    <a:pt x="5078" y="3093"/>
                  </a:lnTo>
                  <a:lnTo>
                    <a:pt x="5063" y="3118"/>
                  </a:lnTo>
                  <a:lnTo>
                    <a:pt x="5063" y="3133"/>
                  </a:lnTo>
                  <a:lnTo>
                    <a:pt x="5042" y="3141"/>
                  </a:lnTo>
                  <a:lnTo>
                    <a:pt x="5040" y="3153"/>
                  </a:lnTo>
                  <a:lnTo>
                    <a:pt x="5039" y="3161"/>
                  </a:lnTo>
                  <a:lnTo>
                    <a:pt x="5035" y="3169"/>
                  </a:lnTo>
                  <a:lnTo>
                    <a:pt x="5033" y="3175"/>
                  </a:lnTo>
                  <a:lnTo>
                    <a:pt x="5023" y="3180"/>
                  </a:lnTo>
                  <a:lnTo>
                    <a:pt x="5006" y="3194"/>
                  </a:lnTo>
                  <a:lnTo>
                    <a:pt x="4989" y="3212"/>
                  </a:lnTo>
                  <a:lnTo>
                    <a:pt x="4984" y="3225"/>
                  </a:lnTo>
                  <a:lnTo>
                    <a:pt x="5001" y="3201"/>
                  </a:lnTo>
                  <a:lnTo>
                    <a:pt x="4997" y="3201"/>
                  </a:lnTo>
                  <a:lnTo>
                    <a:pt x="4982" y="3212"/>
                  </a:lnTo>
                  <a:lnTo>
                    <a:pt x="4965" y="3225"/>
                  </a:lnTo>
                  <a:lnTo>
                    <a:pt x="4984" y="3211"/>
                  </a:lnTo>
                  <a:lnTo>
                    <a:pt x="4993" y="3203"/>
                  </a:lnTo>
                  <a:lnTo>
                    <a:pt x="4997" y="3200"/>
                  </a:lnTo>
                  <a:lnTo>
                    <a:pt x="4993" y="3203"/>
                  </a:lnTo>
                  <a:lnTo>
                    <a:pt x="4989" y="3211"/>
                  </a:lnTo>
                  <a:lnTo>
                    <a:pt x="4982" y="3218"/>
                  </a:lnTo>
                  <a:lnTo>
                    <a:pt x="4974" y="3231"/>
                  </a:lnTo>
                  <a:lnTo>
                    <a:pt x="4965" y="3242"/>
                  </a:lnTo>
                  <a:lnTo>
                    <a:pt x="4959" y="3251"/>
                  </a:lnTo>
                  <a:lnTo>
                    <a:pt x="4953" y="3260"/>
                  </a:lnTo>
                  <a:lnTo>
                    <a:pt x="4950" y="3274"/>
                  </a:lnTo>
                  <a:lnTo>
                    <a:pt x="4948" y="3288"/>
                  </a:lnTo>
                  <a:lnTo>
                    <a:pt x="4948" y="3305"/>
                  </a:lnTo>
                  <a:lnTo>
                    <a:pt x="4946" y="3322"/>
                  </a:lnTo>
                  <a:lnTo>
                    <a:pt x="4946" y="3336"/>
                  </a:lnTo>
                  <a:lnTo>
                    <a:pt x="4946" y="3349"/>
                  </a:lnTo>
                  <a:lnTo>
                    <a:pt x="4936" y="3352"/>
                  </a:lnTo>
                  <a:lnTo>
                    <a:pt x="4934" y="3358"/>
                  </a:lnTo>
                  <a:lnTo>
                    <a:pt x="4933" y="3363"/>
                  </a:lnTo>
                  <a:lnTo>
                    <a:pt x="4925" y="3366"/>
                  </a:lnTo>
                  <a:lnTo>
                    <a:pt x="4925" y="3391"/>
                  </a:lnTo>
                  <a:lnTo>
                    <a:pt x="4914" y="3392"/>
                  </a:lnTo>
                  <a:lnTo>
                    <a:pt x="4912" y="3395"/>
                  </a:lnTo>
                  <a:lnTo>
                    <a:pt x="4912" y="3403"/>
                  </a:lnTo>
                  <a:lnTo>
                    <a:pt x="4914" y="3408"/>
                  </a:lnTo>
                  <a:lnTo>
                    <a:pt x="4904" y="3408"/>
                  </a:lnTo>
                  <a:lnTo>
                    <a:pt x="4904" y="3433"/>
                  </a:lnTo>
                  <a:lnTo>
                    <a:pt x="4895" y="3433"/>
                  </a:lnTo>
                  <a:lnTo>
                    <a:pt x="4895" y="3436"/>
                  </a:lnTo>
                  <a:lnTo>
                    <a:pt x="4897" y="3439"/>
                  </a:lnTo>
                  <a:lnTo>
                    <a:pt x="4897" y="3447"/>
                  </a:lnTo>
                  <a:lnTo>
                    <a:pt x="4895" y="3453"/>
                  </a:lnTo>
                  <a:lnTo>
                    <a:pt x="4891" y="3464"/>
                  </a:lnTo>
                  <a:lnTo>
                    <a:pt x="4887" y="3476"/>
                  </a:lnTo>
                  <a:lnTo>
                    <a:pt x="4880" y="3496"/>
                  </a:lnTo>
                  <a:lnTo>
                    <a:pt x="4870" y="3520"/>
                  </a:lnTo>
                  <a:lnTo>
                    <a:pt x="4864" y="3552"/>
                  </a:lnTo>
                  <a:lnTo>
                    <a:pt x="4859" y="3582"/>
                  </a:lnTo>
                  <a:lnTo>
                    <a:pt x="4857" y="3610"/>
                  </a:lnTo>
                  <a:lnTo>
                    <a:pt x="4855" y="3633"/>
                  </a:lnTo>
                  <a:lnTo>
                    <a:pt x="4855" y="3653"/>
                  </a:lnTo>
                  <a:lnTo>
                    <a:pt x="4859" y="3669"/>
                  </a:lnTo>
                  <a:lnTo>
                    <a:pt x="4864" y="3680"/>
                  </a:lnTo>
                  <a:lnTo>
                    <a:pt x="4874" y="3684"/>
                  </a:lnTo>
                  <a:lnTo>
                    <a:pt x="4878" y="3695"/>
                  </a:lnTo>
                  <a:lnTo>
                    <a:pt x="4883" y="3708"/>
                  </a:lnTo>
                  <a:lnTo>
                    <a:pt x="4889" y="3722"/>
                  </a:lnTo>
                  <a:lnTo>
                    <a:pt x="4895" y="3732"/>
                  </a:lnTo>
                  <a:lnTo>
                    <a:pt x="4881" y="3739"/>
                  </a:lnTo>
                  <a:lnTo>
                    <a:pt x="4874" y="3754"/>
                  </a:lnTo>
                  <a:lnTo>
                    <a:pt x="4866" y="3779"/>
                  </a:lnTo>
                  <a:lnTo>
                    <a:pt x="4864" y="3807"/>
                  </a:lnTo>
                  <a:lnTo>
                    <a:pt x="4863" y="3833"/>
                  </a:lnTo>
                  <a:lnTo>
                    <a:pt x="4864" y="3858"/>
                  </a:lnTo>
                  <a:lnTo>
                    <a:pt x="4864" y="3880"/>
                  </a:lnTo>
                  <a:lnTo>
                    <a:pt x="4864" y="3892"/>
                  </a:lnTo>
                  <a:lnTo>
                    <a:pt x="4851" y="3900"/>
                  </a:lnTo>
                  <a:lnTo>
                    <a:pt x="4838" y="3922"/>
                  </a:lnTo>
                  <a:lnTo>
                    <a:pt x="4828" y="3951"/>
                  </a:lnTo>
                  <a:lnTo>
                    <a:pt x="4821" y="3990"/>
                  </a:lnTo>
                  <a:lnTo>
                    <a:pt x="4813" y="4027"/>
                  </a:lnTo>
                  <a:lnTo>
                    <a:pt x="4810" y="4062"/>
                  </a:lnTo>
                  <a:lnTo>
                    <a:pt x="4806" y="4091"/>
                  </a:lnTo>
                  <a:lnTo>
                    <a:pt x="4806" y="4107"/>
                  </a:lnTo>
                  <a:lnTo>
                    <a:pt x="4785" y="4114"/>
                  </a:lnTo>
                  <a:lnTo>
                    <a:pt x="4783" y="4122"/>
                  </a:lnTo>
                  <a:lnTo>
                    <a:pt x="4777" y="4134"/>
                  </a:lnTo>
                  <a:lnTo>
                    <a:pt x="4770" y="4144"/>
                  </a:lnTo>
                  <a:lnTo>
                    <a:pt x="4755" y="4148"/>
                  </a:lnTo>
                  <a:lnTo>
                    <a:pt x="4755" y="4155"/>
                  </a:lnTo>
                  <a:lnTo>
                    <a:pt x="4753" y="4161"/>
                  </a:lnTo>
                  <a:lnTo>
                    <a:pt x="4753" y="4170"/>
                  </a:lnTo>
                  <a:lnTo>
                    <a:pt x="4751" y="4178"/>
                  </a:lnTo>
                  <a:lnTo>
                    <a:pt x="4749" y="4184"/>
                  </a:lnTo>
                  <a:lnTo>
                    <a:pt x="4749" y="4193"/>
                  </a:lnTo>
                  <a:lnTo>
                    <a:pt x="4747" y="4200"/>
                  </a:lnTo>
                  <a:lnTo>
                    <a:pt x="4747" y="4206"/>
                  </a:lnTo>
                  <a:lnTo>
                    <a:pt x="4685" y="4246"/>
                  </a:lnTo>
                  <a:lnTo>
                    <a:pt x="4685" y="4256"/>
                  </a:lnTo>
                  <a:lnTo>
                    <a:pt x="4677" y="4263"/>
                  </a:lnTo>
                  <a:lnTo>
                    <a:pt x="4673" y="4270"/>
                  </a:lnTo>
                  <a:lnTo>
                    <a:pt x="4669" y="4279"/>
                  </a:lnTo>
                  <a:lnTo>
                    <a:pt x="4668" y="4290"/>
                  </a:lnTo>
                  <a:lnTo>
                    <a:pt x="4651" y="4290"/>
                  </a:lnTo>
                  <a:lnTo>
                    <a:pt x="4628" y="4291"/>
                  </a:lnTo>
                  <a:lnTo>
                    <a:pt x="4599" y="4293"/>
                  </a:lnTo>
                  <a:lnTo>
                    <a:pt x="4571" y="4298"/>
                  </a:lnTo>
                  <a:lnTo>
                    <a:pt x="4543" y="4304"/>
                  </a:lnTo>
                  <a:lnTo>
                    <a:pt x="4520" y="4310"/>
                  </a:lnTo>
                  <a:lnTo>
                    <a:pt x="4503" y="4319"/>
                  </a:lnTo>
                  <a:lnTo>
                    <a:pt x="4497" y="4330"/>
                  </a:lnTo>
                  <a:lnTo>
                    <a:pt x="4486" y="4332"/>
                  </a:lnTo>
                  <a:lnTo>
                    <a:pt x="4471" y="4336"/>
                  </a:lnTo>
                  <a:lnTo>
                    <a:pt x="4452" y="4344"/>
                  </a:lnTo>
                  <a:lnTo>
                    <a:pt x="4429" y="4350"/>
                  </a:lnTo>
                  <a:lnTo>
                    <a:pt x="4406" y="4356"/>
                  </a:lnTo>
                  <a:lnTo>
                    <a:pt x="4384" y="4366"/>
                  </a:lnTo>
                  <a:lnTo>
                    <a:pt x="4365" y="4370"/>
                  </a:lnTo>
                  <a:lnTo>
                    <a:pt x="4348" y="4372"/>
                  </a:lnTo>
                  <a:lnTo>
                    <a:pt x="4346" y="4378"/>
                  </a:lnTo>
                  <a:lnTo>
                    <a:pt x="4342" y="4384"/>
                  </a:lnTo>
                  <a:lnTo>
                    <a:pt x="4334" y="4388"/>
                  </a:lnTo>
                  <a:lnTo>
                    <a:pt x="4327" y="4389"/>
                  </a:lnTo>
                  <a:lnTo>
                    <a:pt x="4327" y="4414"/>
                  </a:lnTo>
                  <a:lnTo>
                    <a:pt x="4327" y="4408"/>
                  </a:lnTo>
                  <a:lnTo>
                    <a:pt x="4325" y="4405"/>
                  </a:lnTo>
                  <a:lnTo>
                    <a:pt x="4323" y="4406"/>
                  </a:lnTo>
                  <a:lnTo>
                    <a:pt x="4319" y="4411"/>
                  </a:lnTo>
                  <a:lnTo>
                    <a:pt x="4312" y="4419"/>
                  </a:lnTo>
                  <a:lnTo>
                    <a:pt x="4299" y="4431"/>
                  </a:lnTo>
                  <a:lnTo>
                    <a:pt x="4280" y="4447"/>
                  </a:lnTo>
                  <a:lnTo>
                    <a:pt x="4257" y="4464"/>
                  </a:lnTo>
                  <a:lnTo>
                    <a:pt x="4242" y="4493"/>
                  </a:lnTo>
                  <a:lnTo>
                    <a:pt x="4228" y="4518"/>
                  </a:lnTo>
                  <a:lnTo>
                    <a:pt x="4221" y="4541"/>
                  </a:lnTo>
                  <a:lnTo>
                    <a:pt x="4213" y="4561"/>
                  </a:lnTo>
                  <a:lnTo>
                    <a:pt x="4208" y="4580"/>
                  </a:lnTo>
                  <a:lnTo>
                    <a:pt x="4204" y="4594"/>
                  </a:lnTo>
                  <a:lnTo>
                    <a:pt x="4202" y="4608"/>
                  </a:lnTo>
                  <a:lnTo>
                    <a:pt x="4198" y="4622"/>
                  </a:lnTo>
                  <a:lnTo>
                    <a:pt x="4179" y="4622"/>
                  </a:lnTo>
                  <a:lnTo>
                    <a:pt x="4157" y="4624"/>
                  </a:lnTo>
                  <a:lnTo>
                    <a:pt x="4130" y="4624"/>
                  </a:lnTo>
                  <a:lnTo>
                    <a:pt x="4104" y="4622"/>
                  </a:lnTo>
                  <a:lnTo>
                    <a:pt x="4079" y="4617"/>
                  </a:lnTo>
                  <a:lnTo>
                    <a:pt x="4060" y="4608"/>
                  </a:lnTo>
                  <a:lnTo>
                    <a:pt x="4045" y="4592"/>
                  </a:lnTo>
                  <a:lnTo>
                    <a:pt x="4039" y="4572"/>
                  </a:lnTo>
                  <a:lnTo>
                    <a:pt x="3960" y="4572"/>
                  </a:lnTo>
                  <a:lnTo>
                    <a:pt x="3958" y="4575"/>
                  </a:lnTo>
                  <a:lnTo>
                    <a:pt x="3950" y="4582"/>
                  </a:lnTo>
                  <a:lnTo>
                    <a:pt x="3943" y="4591"/>
                  </a:lnTo>
                  <a:lnTo>
                    <a:pt x="3933" y="4602"/>
                  </a:lnTo>
                  <a:lnTo>
                    <a:pt x="3922" y="4611"/>
                  </a:lnTo>
                  <a:lnTo>
                    <a:pt x="3914" y="4622"/>
                  </a:lnTo>
                  <a:lnTo>
                    <a:pt x="3907" y="4628"/>
                  </a:lnTo>
                  <a:lnTo>
                    <a:pt x="3899" y="4630"/>
                  </a:lnTo>
                  <a:lnTo>
                    <a:pt x="3893" y="4641"/>
                  </a:lnTo>
                  <a:lnTo>
                    <a:pt x="3882" y="4651"/>
                  </a:lnTo>
                  <a:lnTo>
                    <a:pt x="3867" y="4661"/>
                  </a:lnTo>
                  <a:lnTo>
                    <a:pt x="3861" y="4672"/>
                  </a:lnTo>
                  <a:lnTo>
                    <a:pt x="3876" y="4658"/>
                  </a:lnTo>
                  <a:lnTo>
                    <a:pt x="3873" y="4656"/>
                  </a:lnTo>
                  <a:lnTo>
                    <a:pt x="3857" y="4662"/>
                  </a:lnTo>
                  <a:lnTo>
                    <a:pt x="3840" y="4672"/>
                  </a:lnTo>
                  <a:lnTo>
                    <a:pt x="3839" y="4678"/>
                  </a:lnTo>
                  <a:lnTo>
                    <a:pt x="3835" y="4684"/>
                  </a:lnTo>
                  <a:lnTo>
                    <a:pt x="3827" y="4687"/>
                  </a:lnTo>
                  <a:lnTo>
                    <a:pt x="3820" y="4689"/>
                  </a:lnTo>
                  <a:lnTo>
                    <a:pt x="3816" y="4695"/>
                  </a:lnTo>
                  <a:lnTo>
                    <a:pt x="3810" y="4703"/>
                  </a:lnTo>
                  <a:lnTo>
                    <a:pt x="3803" y="4709"/>
                  </a:lnTo>
                  <a:lnTo>
                    <a:pt x="3797" y="4717"/>
                  </a:lnTo>
                  <a:lnTo>
                    <a:pt x="3791" y="4724"/>
                  </a:lnTo>
                  <a:lnTo>
                    <a:pt x="3786" y="4732"/>
                  </a:lnTo>
                  <a:lnTo>
                    <a:pt x="3784" y="4738"/>
                  </a:lnTo>
                  <a:lnTo>
                    <a:pt x="3782" y="4748"/>
                  </a:lnTo>
                  <a:lnTo>
                    <a:pt x="3772" y="4748"/>
                  </a:lnTo>
                  <a:lnTo>
                    <a:pt x="3763" y="4748"/>
                  </a:lnTo>
                  <a:lnTo>
                    <a:pt x="3752" y="4748"/>
                  </a:lnTo>
                  <a:lnTo>
                    <a:pt x="3740" y="4748"/>
                  </a:lnTo>
                  <a:lnTo>
                    <a:pt x="3725" y="4742"/>
                  </a:lnTo>
                  <a:lnTo>
                    <a:pt x="3710" y="4737"/>
                  </a:lnTo>
                  <a:lnTo>
                    <a:pt x="3691" y="4729"/>
                  </a:lnTo>
                  <a:lnTo>
                    <a:pt x="3670" y="4717"/>
                  </a:lnTo>
                  <a:lnTo>
                    <a:pt x="3638" y="4704"/>
                  </a:lnTo>
                  <a:lnTo>
                    <a:pt x="3611" y="4693"/>
                  </a:lnTo>
                  <a:lnTo>
                    <a:pt x="3585" y="4686"/>
                  </a:lnTo>
                  <a:lnTo>
                    <a:pt x="3564" y="4679"/>
                  </a:lnTo>
                  <a:lnTo>
                    <a:pt x="3543" y="4676"/>
                  </a:lnTo>
                  <a:lnTo>
                    <a:pt x="3528" y="4676"/>
                  </a:lnTo>
                  <a:lnTo>
                    <a:pt x="3513" y="4683"/>
                  </a:lnTo>
                  <a:lnTo>
                    <a:pt x="3502" y="4689"/>
                  </a:lnTo>
                  <a:lnTo>
                    <a:pt x="3481" y="4689"/>
                  </a:lnTo>
                  <a:lnTo>
                    <a:pt x="3464" y="4686"/>
                  </a:lnTo>
                  <a:lnTo>
                    <a:pt x="3451" y="4683"/>
                  </a:lnTo>
                  <a:lnTo>
                    <a:pt x="3437" y="4675"/>
                  </a:lnTo>
                  <a:lnTo>
                    <a:pt x="3428" y="4667"/>
                  </a:lnTo>
                  <a:lnTo>
                    <a:pt x="3416" y="4656"/>
                  </a:lnTo>
                  <a:lnTo>
                    <a:pt x="3407" y="4644"/>
                  </a:lnTo>
                  <a:lnTo>
                    <a:pt x="3396" y="4630"/>
                  </a:lnTo>
                  <a:lnTo>
                    <a:pt x="3381" y="4630"/>
                  </a:lnTo>
                  <a:lnTo>
                    <a:pt x="3360" y="4631"/>
                  </a:lnTo>
                  <a:lnTo>
                    <a:pt x="3335" y="4631"/>
                  </a:lnTo>
                  <a:lnTo>
                    <a:pt x="3310" y="4633"/>
                  </a:lnTo>
                  <a:lnTo>
                    <a:pt x="3282" y="4634"/>
                  </a:lnTo>
                  <a:lnTo>
                    <a:pt x="3254" y="4636"/>
                  </a:lnTo>
                  <a:lnTo>
                    <a:pt x="3223" y="4639"/>
                  </a:lnTo>
                  <a:lnTo>
                    <a:pt x="3191" y="4639"/>
                  </a:lnTo>
                  <a:lnTo>
                    <a:pt x="3163" y="4641"/>
                  </a:lnTo>
                  <a:lnTo>
                    <a:pt x="3133" y="4641"/>
                  </a:lnTo>
                  <a:lnTo>
                    <a:pt x="3106" y="4641"/>
                  </a:lnTo>
                  <a:lnTo>
                    <a:pt x="3080" y="4641"/>
                  </a:lnTo>
                  <a:lnTo>
                    <a:pt x="3055" y="4639"/>
                  </a:lnTo>
                  <a:lnTo>
                    <a:pt x="3034" y="4636"/>
                  </a:lnTo>
                  <a:lnTo>
                    <a:pt x="3017" y="4633"/>
                  </a:lnTo>
                  <a:lnTo>
                    <a:pt x="3004" y="4630"/>
                  </a:lnTo>
                  <a:lnTo>
                    <a:pt x="2983" y="4622"/>
                  </a:lnTo>
                  <a:lnTo>
                    <a:pt x="2962" y="4611"/>
                  </a:lnTo>
                  <a:lnTo>
                    <a:pt x="2938" y="4602"/>
                  </a:lnTo>
                  <a:lnTo>
                    <a:pt x="2911" y="4589"/>
                  </a:lnTo>
                  <a:lnTo>
                    <a:pt x="2885" y="4579"/>
                  </a:lnTo>
                  <a:lnTo>
                    <a:pt x="2856" y="4566"/>
                  </a:lnTo>
                  <a:lnTo>
                    <a:pt x="2828" y="4555"/>
                  </a:lnTo>
                  <a:lnTo>
                    <a:pt x="2798" y="4543"/>
                  </a:lnTo>
                  <a:lnTo>
                    <a:pt x="2769" y="4533"/>
                  </a:lnTo>
                  <a:lnTo>
                    <a:pt x="2737" y="4523"/>
                  </a:lnTo>
                  <a:lnTo>
                    <a:pt x="2709" y="4515"/>
                  </a:lnTo>
                  <a:lnTo>
                    <a:pt x="2678" y="4509"/>
                  </a:lnTo>
                  <a:lnTo>
                    <a:pt x="2652" y="4504"/>
                  </a:lnTo>
                  <a:lnTo>
                    <a:pt x="2625" y="4502"/>
                  </a:lnTo>
                  <a:lnTo>
                    <a:pt x="2599" y="4502"/>
                  </a:lnTo>
                  <a:lnTo>
                    <a:pt x="2576" y="4506"/>
                  </a:lnTo>
                  <a:lnTo>
                    <a:pt x="2559" y="4507"/>
                  </a:lnTo>
                  <a:lnTo>
                    <a:pt x="2544" y="4512"/>
                  </a:lnTo>
                  <a:lnTo>
                    <a:pt x="2527" y="4512"/>
                  </a:lnTo>
                  <a:lnTo>
                    <a:pt x="2514" y="4509"/>
                  </a:lnTo>
                  <a:lnTo>
                    <a:pt x="2498" y="4504"/>
                  </a:lnTo>
                  <a:lnTo>
                    <a:pt x="2489" y="4496"/>
                  </a:lnTo>
                  <a:lnTo>
                    <a:pt x="2480" y="4482"/>
                  </a:lnTo>
                  <a:lnTo>
                    <a:pt x="2478" y="4464"/>
                  </a:lnTo>
                  <a:lnTo>
                    <a:pt x="2489" y="4457"/>
                  </a:lnTo>
                  <a:lnTo>
                    <a:pt x="2497" y="4440"/>
                  </a:lnTo>
                  <a:lnTo>
                    <a:pt x="2504" y="4428"/>
                  </a:lnTo>
                  <a:lnTo>
                    <a:pt x="2517" y="4420"/>
                  </a:lnTo>
                  <a:lnTo>
                    <a:pt x="2517" y="4415"/>
                  </a:lnTo>
                  <a:lnTo>
                    <a:pt x="2521" y="4409"/>
                  </a:lnTo>
                  <a:lnTo>
                    <a:pt x="2523" y="4400"/>
                  </a:lnTo>
                  <a:lnTo>
                    <a:pt x="2527" y="4389"/>
                  </a:lnTo>
                  <a:lnTo>
                    <a:pt x="2531" y="4378"/>
                  </a:lnTo>
                  <a:lnTo>
                    <a:pt x="2533" y="4369"/>
                  </a:lnTo>
                  <a:lnTo>
                    <a:pt x="2536" y="4363"/>
                  </a:lnTo>
                  <a:lnTo>
                    <a:pt x="2536" y="4355"/>
                  </a:lnTo>
                  <a:lnTo>
                    <a:pt x="2548" y="4355"/>
                  </a:lnTo>
                  <a:lnTo>
                    <a:pt x="2548" y="4305"/>
                  </a:lnTo>
                  <a:lnTo>
                    <a:pt x="2555" y="4304"/>
                  </a:lnTo>
                  <a:lnTo>
                    <a:pt x="2567" y="4298"/>
                  </a:lnTo>
                  <a:lnTo>
                    <a:pt x="2572" y="4288"/>
                  </a:lnTo>
                  <a:lnTo>
                    <a:pt x="2576" y="4282"/>
                  </a:lnTo>
                  <a:lnTo>
                    <a:pt x="2601" y="4265"/>
                  </a:lnTo>
                  <a:lnTo>
                    <a:pt x="2618" y="4240"/>
                  </a:lnTo>
                  <a:lnTo>
                    <a:pt x="2627" y="4209"/>
                  </a:lnTo>
                  <a:lnTo>
                    <a:pt x="2631" y="4178"/>
                  </a:lnTo>
                  <a:lnTo>
                    <a:pt x="2631" y="4142"/>
                  </a:lnTo>
                  <a:lnTo>
                    <a:pt x="2631" y="4111"/>
                  </a:lnTo>
                  <a:lnTo>
                    <a:pt x="2629" y="4082"/>
                  </a:lnTo>
                  <a:lnTo>
                    <a:pt x="2627" y="4055"/>
                  </a:lnTo>
                  <a:lnTo>
                    <a:pt x="2635" y="4052"/>
                  </a:lnTo>
                  <a:lnTo>
                    <a:pt x="2646" y="4044"/>
                  </a:lnTo>
                  <a:lnTo>
                    <a:pt x="2656" y="4032"/>
                  </a:lnTo>
                  <a:lnTo>
                    <a:pt x="2669" y="4016"/>
                  </a:lnTo>
                  <a:lnTo>
                    <a:pt x="2680" y="4001"/>
                  </a:lnTo>
                  <a:lnTo>
                    <a:pt x="2693" y="3987"/>
                  </a:lnTo>
                  <a:lnTo>
                    <a:pt x="2705" y="3973"/>
                  </a:lnTo>
                  <a:lnTo>
                    <a:pt x="2716" y="3964"/>
                  </a:lnTo>
                  <a:lnTo>
                    <a:pt x="2695" y="3992"/>
                  </a:lnTo>
                  <a:lnTo>
                    <a:pt x="2682" y="4006"/>
                  </a:lnTo>
                  <a:lnTo>
                    <a:pt x="2678" y="4009"/>
                  </a:lnTo>
                  <a:lnTo>
                    <a:pt x="2678" y="4004"/>
                  </a:lnTo>
                  <a:lnTo>
                    <a:pt x="2684" y="3992"/>
                  </a:lnTo>
                  <a:lnTo>
                    <a:pt x="2693" y="3979"/>
                  </a:lnTo>
                  <a:lnTo>
                    <a:pt x="2705" y="3961"/>
                  </a:lnTo>
                  <a:lnTo>
                    <a:pt x="2716" y="3947"/>
                  </a:lnTo>
                  <a:lnTo>
                    <a:pt x="2695" y="3981"/>
                  </a:lnTo>
                  <a:lnTo>
                    <a:pt x="2682" y="3999"/>
                  </a:lnTo>
                  <a:lnTo>
                    <a:pt x="2678" y="4004"/>
                  </a:lnTo>
                  <a:lnTo>
                    <a:pt x="2682" y="4001"/>
                  </a:lnTo>
                  <a:lnTo>
                    <a:pt x="2692" y="3992"/>
                  </a:lnTo>
                  <a:lnTo>
                    <a:pt x="2703" y="3978"/>
                  </a:lnTo>
                  <a:lnTo>
                    <a:pt x="2718" y="3961"/>
                  </a:lnTo>
                  <a:lnTo>
                    <a:pt x="2735" y="3947"/>
                  </a:lnTo>
                  <a:lnTo>
                    <a:pt x="2735" y="3923"/>
                  </a:lnTo>
                  <a:lnTo>
                    <a:pt x="2746" y="3906"/>
                  </a:lnTo>
                  <a:lnTo>
                    <a:pt x="2756" y="3898"/>
                  </a:lnTo>
                  <a:lnTo>
                    <a:pt x="2767" y="3892"/>
                  </a:lnTo>
                  <a:lnTo>
                    <a:pt x="2777" y="3889"/>
                  </a:lnTo>
                  <a:lnTo>
                    <a:pt x="2788" y="3888"/>
                  </a:lnTo>
                  <a:lnTo>
                    <a:pt x="2801" y="3883"/>
                  </a:lnTo>
                  <a:lnTo>
                    <a:pt x="2813" y="3878"/>
                  </a:lnTo>
                  <a:lnTo>
                    <a:pt x="2826" y="3875"/>
                  </a:lnTo>
                  <a:lnTo>
                    <a:pt x="2835" y="3869"/>
                  </a:lnTo>
                  <a:lnTo>
                    <a:pt x="2847" y="3866"/>
                  </a:lnTo>
                  <a:lnTo>
                    <a:pt x="2854" y="3864"/>
                  </a:lnTo>
                  <a:lnTo>
                    <a:pt x="2858" y="3858"/>
                  </a:lnTo>
                  <a:lnTo>
                    <a:pt x="2871" y="3850"/>
                  </a:lnTo>
                  <a:lnTo>
                    <a:pt x="2885" y="3843"/>
                  </a:lnTo>
                  <a:lnTo>
                    <a:pt x="2896" y="3839"/>
                  </a:lnTo>
                  <a:lnTo>
                    <a:pt x="2900" y="3833"/>
                  </a:lnTo>
                  <a:lnTo>
                    <a:pt x="2905" y="3829"/>
                  </a:lnTo>
                  <a:lnTo>
                    <a:pt x="2911" y="3821"/>
                  </a:lnTo>
                  <a:lnTo>
                    <a:pt x="2915" y="3816"/>
                  </a:lnTo>
                  <a:lnTo>
                    <a:pt x="2926" y="3813"/>
                  </a:lnTo>
                  <a:lnTo>
                    <a:pt x="2934" y="3808"/>
                  </a:lnTo>
                  <a:lnTo>
                    <a:pt x="2938" y="3802"/>
                  </a:lnTo>
                  <a:lnTo>
                    <a:pt x="2945" y="3799"/>
                  </a:lnTo>
                  <a:lnTo>
                    <a:pt x="2945" y="3782"/>
                  </a:lnTo>
                  <a:lnTo>
                    <a:pt x="2945" y="3759"/>
                  </a:lnTo>
                  <a:lnTo>
                    <a:pt x="2945" y="3734"/>
                  </a:lnTo>
                  <a:lnTo>
                    <a:pt x="2947" y="3708"/>
                  </a:lnTo>
                  <a:lnTo>
                    <a:pt x="2947" y="3680"/>
                  </a:lnTo>
                  <a:lnTo>
                    <a:pt x="2949" y="3652"/>
                  </a:lnTo>
                  <a:lnTo>
                    <a:pt x="2951" y="3631"/>
                  </a:lnTo>
                  <a:lnTo>
                    <a:pt x="2955" y="3616"/>
                  </a:lnTo>
                  <a:lnTo>
                    <a:pt x="2964" y="3616"/>
                  </a:lnTo>
                  <a:lnTo>
                    <a:pt x="2964" y="3600"/>
                  </a:lnTo>
                  <a:lnTo>
                    <a:pt x="2994" y="3593"/>
                  </a:lnTo>
                  <a:lnTo>
                    <a:pt x="3015" y="3568"/>
                  </a:lnTo>
                  <a:lnTo>
                    <a:pt x="3034" y="3538"/>
                  </a:lnTo>
                  <a:lnTo>
                    <a:pt x="3045" y="3503"/>
                  </a:lnTo>
                  <a:lnTo>
                    <a:pt x="3051" y="3468"/>
                  </a:lnTo>
                  <a:lnTo>
                    <a:pt x="3047" y="3437"/>
                  </a:lnTo>
                  <a:lnTo>
                    <a:pt x="3034" y="3416"/>
                  </a:lnTo>
                  <a:lnTo>
                    <a:pt x="3013" y="3408"/>
                  </a:lnTo>
                  <a:lnTo>
                    <a:pt x="3008" y="3402"/>
                  </a:lnTo>
                  <a:lnTo>
                    <a:pt x="3004" y="3392"/>
                  </a:lnTo>
                  <a:lnTo>
                    <a:pt x="2996" y="3386"/>
                  </a:lnTo>
                  <a:lnTo>
                    <a:pt x="2985" y="3383"/>
                  </a:lnTo>
                  <a:lnTo>
                    <a:pt x="2985" y="3375"/>
                  </a:lnTo>
                  <a:lnTo>
                    <a:pt x="2981" y="3368"/>
                  </a:lnTo>
                  <a:lnTo>
                    <a:pt x="2977" y="3360"/>
                  </a:lnTo>
                  <a:lnTo>
                    <a:pt x="2972" y="3350"/>
                  </a:lnTo>
                  <a:lnTo>
                    <a:pt x="2964" y="3343"/>
                  </a:lnTo>
                  <a:lnTo>
                    <a:pt x="2958" y="3336"/>
                  </a:lnTo>
                  <a:lnTo>
                    <a:pt x="2951" y="3329"/>
                  </a:lnTo>
                  <a:lnTo>
                    <a:pt x="2945" y="3326"/>
                  </a:lnTo>
                  <a:lnTo>
                    <a:pt x="2913" y="3310"/>
                  </a:lnTo>
                  <a:lnTo>
                    <a:pt x="2883" y="3298"/>
                  </a:lnTo>
                  <a:lnTo>
                    <a:pt x="2854" y="3284"/>
                  </a:lnTo>
                  <a:lnTo>
                    <a:pt x="2826" y="3273"/>
                  </a:lnTo>
                  <a:lnTo>
                    <a:pt x="2799" y="3262"/>
                  </a:lnTo>
                  <a:lnTo>
                    <a:pt x="2773" y="3254"/>
                  </a:lnTo>
                  <a:lnTo>
                    <a:pt x="2746" y="3246"/>
                  </a:lnTo>
                  <a:lnTo>
                    <a:pt x="2718" y="3240"/>
                  </a:lnTo>
                  <a:lnTo>
                    <a:pt x="2692" y="3234"/>
                  </a:lnTo>
                  <a:lnTo>
                    <a:pt x="2663" y="3229"/>
                  </a:lnTo>
                  <a:lnTo>
                    <a:pt x="2635" y="3225"/>
                  </a:lnTo>
                  <a:lnTo>
                    <a:pt x="2606" y="3222"/>
                  </a:lnTo>
                  <a:lnTo>
                    <a:pt x="2576" y="3220"/>
                  </a:lnTo>
                  <a:lnTo>
                    <a:pt x="2546" y="3218"/>
                  </a:lnTo>
                  <a:lnTo>
                    <a:pt x="2514" y="3217"/>
                  </a:lnTo>
                  <a:lnTo>
                    <a:pt x="2478" y="3217"/>
                  </a:lnTo>
                  <a:lnTo>
                    <a:pt x="2472" y="3212"/>
                  </a:lnTo>
                  <a:lnTo>
                    <a:pt x="2463" y="3203"/>
                  </a:lnTo>
                  <a:lnTo>
                    <a:pt x="2449" y="3192"/>
                  </a:lnTo>
                  <a:lnTo>
                    <a:pt x="2430" y="3180"/>
                  </a:lnTo>
                  <a:lnTo>
                    <a:pt x="2410" y="3167"/>
                  </a:lnTo>
                  <a:lnTo>
                    <a:pt x="2387" y="3155"/>
                  </a:lnTo>
                  <a:lnTo>
                    <a:pt x="2355" y="3144"/>
                  </a:lnTo>
                  <a:lnTo>
                    <a:pt x="2322" y="3133"/>
                  </a:lnTo>
                  <a:lnTo>
                    <a:pt x="2268" y="3121"/>
                  </a:lnTo>
                  <a:lnTo>
                    <a:pt x="2220" y="3110"/>
                  </a:lnTo>
                  <a:lnTo>
                    <a:pt x="2177" y="3096"/>
                  </a:lnTo>
                  <a:lnTo>
                    <a:pt x="2143" y="3082"/>
                  </a:lnTo>
                  <a:lnTo>
                    <a:pt x="2116" y="3066"/>
                  </a:lnTo>
                  <a:lnTo>
                    <a:pt x="2095" y="3048"/>
                  </a:lnTo>
                  <a:lnTo>
                    <a:pt x="2084" y="3026"/>
                  </a:lnTo>
                  <a:lnTo>
                    <a:pt x="2078" y="3000"/>
                  </a:lnTo>
                  <a:lnTo>
                    <a:pt x="2069" y="2998"/>
                  </a:lnTo>
                  <a:lnTo>
                    <a:pt x="2059" y="2990"/>
                  </a:lnTo>
                  <a:lnTo>
                    <a:pt x="2048" y="2982"/>
                  </a:lnTo>
                  <a:lnTo>
                    <a:pt x="2040" y="2976"/>
                  </a:lnTo>
                  <a:lnTo>
                    <a:pt x="2004" y="2975"/>
                  </a:lnTo>
                  <a:lnTo>
                    <a:pt x="1970" y="2967"/>
                  </a:lnTo>
                  <a:lnTo>
                    <a:pt x="1936" y="2958"/>
                  </a:lnTo>
                  <a:lnTo>
                    <a:pt x="1902" y="2944"/>
                  </a:lnTo>
                  <a:lnTo>
                    <a:pt x="1870" y="2927"/>
                  </a:lnTo>
                  <a:lnTo>
                    <a:pt x="1844" y="2906"/>
                  </a:lnTo>
                  <a:lnTo>
                    <a:pt x="1819" y="2883"/>
                  </a:lnTo>
                  <a:lnTo>
                    <a:pt x="1800" y="2860"/>
                  </a:lnTo>
                  <a:lnTo>
                    <a:pt x="1783" y="2858"/>
                  </a:lnTo>
                  <a:lnTo>
                    <a:pt x="1757" y="2855"/>
                  </a:lnTo>
                  <a:lnTo>
                    <a:pt x="1728" y="2849"/>
                  </a:lnTo>
                  <a:lnTo>
                    <a:pt x="1696" y="2838"/>
                  </a:lnTo>
                  <a:lnTo>
                    <a:pt x="1668" y="2829"/>
                  </a:lnTo>
                  <a:lnTo>
                    <a:pt x="1643" y="2818"/>
                  </a:lnTo>
                  <a:lnTo>
                    <a:pt x="1628" y="2804"/>
                  </a:lnTo>
                  <a:lnTo>
                    <a:pt x="1620" y="2792"/>
                  </a:lnTo>
                  <a:lnTo>
                    <a:pt x="1615" y="2790"/>
                  </a:lnTo>
                  <a:lnTo>
                    <a:pt x="1609" y="2784"/>
                  </a:lnTo>
                  <a:lnTo>
                    <a:pt x="1605" y="2774"/>
                  </a:lnTo>
                  <a:lnTo>
                    <a:pt x="1603" y="2768"/>
                  </a:lnTo>
                  <a:lnTo>
                    <a:pt x="1588" y="2764"/>
                  </a:lnTo>
                  <a:lnTo>
                    <a:pt x="1562" y="2759"/>
                  </a:lnTo>
                  <a:lnTo>
                    <a:pt x="1527" y="2751"/>
                  </a:lnTo>
                  <a:lnTo>
                    <a:pt x="1490" y="2746"/>
                  </a:lnTo>
                  <a:lnTo>
                    <a:pt x="1456" y="2743"/>
                  </a:lnTo>
                  <a:lnTo>
                    <a:pt x="1425" y="2743"/>
                  </a:lnTo>
                  <a:lnTo>
                    <a:pt x="1403" y="2748"/>
                  </a:lnTo>
                  <a:lnTo>
                    <a:pt x="1393" y="2760"/>
                  </a:lnTo>
                  <a:lnTo>
                    <a:pt x="1283" y="2760"/>
                  </a:lnTo>
                  <a:lnTo>
                    <a:pt x="1280" y="2750"/>
                  </a:lnTo>
                  <a:lnTo>
                    <a:pt x="1274" y="2739"/>
                  </a:lnTo>
                  <a:lnTo>
                    <a:pt x="1264" y="2726"/>
                  </a:lnTo>
                  <a:lnTo>
                    <a:pt x="1257" y="2714"/>
                  </a:lnTo>
                  <a:lnTo>
                    <a:pt x="1249" y="2701"/>
                  </a:lnTo>
                  <a:lnTo>
                    <a:pt x="1240" y="2689"/>
                  </a:lnTo>
                  <a:lnTo>
                    <a:pt x="1232" y="2678"/>
                  </a:lnTo>
                  <a:lnTo>
                    <a:pt x="1225" y="2667"/>
                  </a:lnTo>
                  <a:lnTo>
                    <a:pt x="1202" y="2664"/>
                  </a:lnTo>
                  <a:lnTo>
                    <a:pt x="1179" y="2658"/>
                  </a:lnTo>
                  <a:lnTo>
                    <a:pt x="1157" y="2647"/>
                  </a:lnTo>
                  <a:lnTo>
                    <a:pt x="1134" y="2635"/>
                  </a:lnTo>
                  <a:lnTo>
                    <a:pt x="1115" y="2622"/>
                  </a:lnTo>
                  <a:lnTo>
                    <a:pt x="1100" y="2611"/>
                  </a:lnTo>
                  <a:lnTo>
                    <a:pt x="1085" y="2604"/>
                  </a:lnTo>
                  <a:lnTo>
                    <a:pt x="1075" y="2601"/>
                  </a:lnTo>
                  <a:lnTo>
                    <a:pt x="1071" y="2590"/>
                  </a:lnTo>
                  <a:lnTo>
                    <a:pt x="1058" y="2579"/>
                  </a:lnTo>
                  <a:lnTo>
                    <a:pt x="1041" y="2571"/>
                  </a:lnTo>
                  <a:lnTo>
                    <a:pt x="1022" y="2562"/>
                  </a:lnTo>
                  <a:lnTo>
                    <a:pt x="1001" y="2556"/>
                  </a:lnTo>
                  <a:lnTo>
                    <a:pt x="980" y="2551"/>
                  </a:lnTo>
                  <a:lnTo>
                    <a:pt x="962" y="2549"/>
                  </a:lnTo>
                  <a:lnTo>
                    <a:pt x="948" y="2548"/>
                  </a:lnTo>
                  <a:lnTo>
                    <a:pt x="941" y="2542"/>
                  </a:lnTo>
                  <a:lnTo>
                    <a:pt x="927" y="2537"/>
                  </a:lnTo>
                  <a:lnTo>
                    <a:pt x="910" y="2534"/>
                  </a:lnTo>
                  <a:lnTo>
                    <a:pt x="905" y="2529"/>
                  </a:lnTo>
                  <a:lnTo>
                    <a:pt x="890" y="2528"/>
                  </a:lnTo>
                  <a:lnTo>
                    <a:pt x="876" y="2524"/>
                  </a:lnTo>
                  <a:lnTo>
                    <a:pt x="861" y="2515"/>
                  </a:lnTo>
                  <a:lnTo>
                    <a:pt x="850" y="2509"/>
                  </a:lnTo>
                  <a:lnTo>
                    <a:pt x="833" y="2500"/>
                  </a:lnTo>
                  <a:lnTo>
                    <a:pt x="820" y="2492"/>
                  </a:lnTo>
                  <a:lnTo>
                    <a:pt x="803" y="2484"/>
                  </a:lnTo>
                  <a:lnTo>
                    <a:pt x="786" y="2476"/>
                  </a:lnTo>
                  <a:lnTo>
                    <a:pt x="768" y="2461"/>
                  </a:lnTo>
                  <a:lnTo>
                    <a:pt x="748" y="2444"/>
                  </a:lnTo>
                  <a:lnTo>
                    <a:pt x="727" y="2424"/>
                  </a:lnTo>
                  <a:lnTo>
                    <a:pt x="704" y="2400"/>
                  </a:lnTo>
                  <a:lnTo>
                    <a:pt x="681" y="2379"/>
                  </a:lnTo>
                  <a:lnTo>
                    <a:pt x="659" y="2355"/>
                  </a:lnTo>
                  <a:lnTo>
                    <a:pt x="640" y="2330"/>
                  </a:lnTo>
                  <a:lnTo>
                    <a:pt x="619" y="2304"/>
                  </a:lnTo>
                  <a:lnTo>
                    <a:pt x="602" y="2284"/>
                  </a:lnTo>
                  <a:lnTo>
                    <a:pt x="583" y="2264"/>
                  </a:lnTo>
                  <a:lnTo>
                    <a:pt x="566" y="2243"/>
                  </a:lnTo>
                  <a:lnTo>
                    <a:pt x="547" y="2225"/>
                  </a:lnTo>
                  <a:lnTo>
                    <a:pt x="530" y="2205"/>
                  </a:lnTo>
                  <a:lnTo>
                    <a:pt x="517" y="2184"/>
                  </a:lnTo>
                  <a:lnTo>
                    <a:pt x="504" y="2164"/>
                  </a:lnTo>
                  <a:lnTo>
                    <a:pt x="494" y="2143"/>
                  </a:lnTo>
                  <a:lnTo>
                    <a:pt x="483" y="2138"/>
                  </a:lnTo>
                  <a:lnTo>
                    <a:pt x="479" y="2129"/>
                  </a:lnTo>
                  <a:lnTo>
                    <a:pt x="473" y="2121"/>
                  </a:lnTo>
                  <a:lnTo>
                    <a:pt x="464" y="2118"/>
                  </a:lnTo>
                  <a:lnTo>
                    <a:pt x="477" y="213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35" name="Freeform 7"/>
            <p:cNvSpPr>
              <a:spLocks/>
            </p:cNvSpPr>
            <p:nvPr/>
          </p:nvSpPr>
          <p:spPr bwMode="auto">
            <a:xfrm>
              <a:off x="1460" y="1905"/>
              <a:ext cx="123" cy="135"/>
            </a:xfrm>
            <a:custGeom>
              <a:avLst/>
              <a:gdLst/>
              <a:ahLst/>
              <a:cxnLst>
                <a:cxn ang="0">
                  <a:pos x="0" y="12"/>
                </a:cxn>
                <a:cxn ang="0">
                  <a:pos x="0" y="12"/>
                </a:cxn>
                <a:cxn ang="0">
                  <a:pos x="25" y="38"/>
                </a:cxn>
                <a:cxn ang="0">
                  <a:pos x="51" y="66"/>
                </a:cxn>
                <a:cxn ang="0">
                  <a:pos x="79" y="99"/>
                </a:cxn>
                <a:cxn ang="0">
                  <a:pos x="106" y="127"/>
                </a:cxn>
                <a:cxn ang="0">
                  <a:pos x="131" y="153"/>
                </a:cxn>
                <a:cxn ang="0">
                  <a:pos x="150" y="175"/>
                </a:cxn>
                <a:cxn ang="0">
                  <a:pos x="163" y="191"/>
                </a:cxn>
                <a:cxn ang="0">
                  <a:pos x="168" y="197"/>
                </a:cxn>
                <a:cxn ang="0">
                  <a:pos x="184" y="184"/>
                </a:cxn>
                <a:cxn ang="0">
                  <a:pos x="178" y="181"/>
                </a:cxn>
                <a:cxn ang="0">
                  <a:pos x="167" y="166"/>
                </a:cxn>
                <a:cxn ang="0">
                  <a:pos x="148" y="144"/>
                </a:cxn>
                <a:cxn ang="0">
                  <a:pos x="123" y="118"/>
                </a:cxn>
                <a:cxn ang="0">
                  <a:pos x="97" y="88"/>
                </a:cxn>
                <a:cxn ang="0">
                  <a:pos x="68" y="57"/>
                </a:cxn>
                <a:cxn ang="0">
                  <a:pos x="42" y="28"/>
                </a:cxn>
                <a:cxn ang="0">
                  <a:pos x="17" y="0"/>
                </a:cxn>
                <a:cxn ang="0">
                  <a:pos x="17" y="0"/>
                </a:cxn>
                <a:cxn ang="0">
                  <a:pos x="0" y="12"/>
                </a:cxn>
              </a:cxnLst>
              <a:rect l="0" t="0" r="r" b="b"/>
              <a:pathLst>
                <a:path w="184" h="197">
                  <a:moveTo>
                    <a:pt x="0" y="12"/>
                  </a:moveTo>
                  <a:lnTo>
                    <a:pt x="0" y="12"/>
                  </a:lnTo>
                  <a:lnTo>
                    <a:pt x="25" y="38"/>
                  </a:lnTo>
                  <a:lnTo>
                    <a:pt x="51" y="66"/>
                  </a:lnTo>
                  <a:lnTo>
                    <a:pt x="79" y="99"/>
                  </a:lnTo>
                  <a:lnTo>
                    <a:pt x="106" y="127"/>
                  </a:lnTo>
                  <a:lnTo>
                    <a:pt x="131" y="153"/>
                  </a:lnTo>
                  <a:lnTo>
                    <a:pt x="150" y="175"/>
                  </a:lnTo>
                  <a:lnTo>
                    <a:pt x="163" y="191"/>
                  </a:lnTo>
                  <a:lnTo>
                    <a:pt x="168" y="197"/>
                  </a:lnTo>
                  <a:lnTo>
                    <a:pt x="184" y="184"/>
                  </a:lnTo>
                  <a:lnTo>
                    <a:pt x="178" y="181"/>
                  </a:lnTo>
                  <a:lnTo>
                    <a:pt x="167" y="166"/>
                  </a:lnTo>
                  <a:lnTo>
                    <a:pt x="148" y="144"/>
                  </a:lnTo>
                  <a:lnTo>
                    <a:pt x="123" y="118"/>
                  </a:lnTo>
                  <a:lnTo>
                    <a:pt x="97" y="88"/>
                  </a:lnTo>
                  <a:lnTo>
                    <a:pt x="68" y="57"/>
                  </a:lnTo>
                  <a:lnTo>
                    <a:pt x="42" y="28"/>
                  </a:lnTo>
                  <a:lnTo>
                    <a:pt x="17" y="0"/>
                  </a:lnTo>
                  <a:lnTo>
                    <a:pt x="17" y="0"/>
                  </a:lnTo>
                  <a:lnTo>
                    <a:pt x="0" y="1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36" name="Freeform 8"/>
            <p:cNvSpPr>
              <a:spLocks/>
            </p:cNvSpPr>
            <p:nvPr/>
          </p:nvSpPr>
          <p:spPr bwMode="auto">
            <a:xfrm>
              <a:off x="1389" y="1816"/>
              <a:ext cx="83" cy="99"/>
            </a:xfrm>
            <a:custGeom>
              <a:avLst/>
              <a:gdLst/>
              <a:ahLst/>
              <a:cxnLst>
                <a:cxn ang="0">
                  <a:pos x="2" y="14"/>
                </a:cxn>
                <a:cxn ang="0">
                  <a:pos x="2" y="2"/>
                </a:cxn>
                <a:cxn ang="0">
                  <a:pos x="0" y="13"/>
                </a:cxn>
                <a:cxn ang="0">
                  <a:pos x="4" y="19"/>
                </a:cxn>
                <a:cxn ang="0">
                  <a:pos x="9" y="23"/>
                </a:cxn>
                <a:cxn ang="0">
                  <a:pos x="21" y="34"/>
                </a:cxn>
                <a:cxn ang="0">
                  <a:pos x="34" y="50"/>
                </a:cxn>
                <a:cxn ang="0">
                  <a:pos x="53" y="72"/>
                </a:cxn>
                <a:cxn ang="0">
                  <a:pos x="78" y="103"/>
                </a:cxn>
                <a:cxn ang="0">
                  <a:pos x="106" y="143"/>
                </a:cxn>
                <a:cxn ang="0">
                  <a:pos x="123" y="132"/>
                </a:cxn>
                <a:cxn ang="0">
                  <a:pos x="95" y="92"/>
                </a:cxn>
                <a:cxn ang="0">
                  <a:pos x="70" y="62"/>
                </a:cxn>
                <a:cxn ang="0">
                  <a:pos x="51" y="41"/>
                </a:cxn>
                <a:cxn ang="0">
                  <a:pos x="36" y="23"/>
                </a:cxn>
                <a:cxn ang="0">
                  <a:pos x="26" y="14"/>
                </a:cxn>
                <a:cxn ang="0">
                  <a:pos x="21" y="8"/>
                </a:cxn>
                <a:cxn ang="0">
                  <a:pos x="21" y="8"/>
                </a:cxn>
                <a:cxn ang="0">
                  <a:pos x="19" y="13"/>
                </a:cxn>
                <a:cxn ang="0">
                  <a:pos x="19" y="0"/>
                </a:cxn>
                <a:cxn ang="0">
                  <a:pos x="19" y="13"/>
                </a:cxn>
                <a:cxn ang="0">
                  <a:pos x="25" y="6"/>
                </a:cxn>
                <a:cxn ang="0">
                  <a:pos x="19" y="0"/>
                </a:cxn>
                <a:cxn ang="0">
                  <a:pos x="2" y="14"/>
                </a:cxn>
              </a:cxnLst>
              <a:rect l="0" t="0" r="r" b="b"/>
              <a:pathLst>
                <a:path w="123" h="143">
                  <a:moveTo>
                    <a:pt x="2" y="14"/>
                  </a:moveTo>
                  <a:lnTo>
                    <a:pt x="2" y="2"/>
                  </a:lnTo>
                  <a:lnTo>
                    <a:pt x="0" y="13"/>
                  </a:lnTo>
                  <a:lnTo>
                    <a:pt x="4" y="19"/>
                  </a:lnTo>
                  <a:lnTo>
                    <a:pt x="9" y="23"/>
                  </a:lnTo>
                  <a:lnTo>
                    <a:pt x="21" y="34"/>
                  </a:lnTo>
                  <a:lnTo>
                    <a:pt x="34" y="50"/>
                  </a:lnTo>
                  <a:lnTo>
                    <a:pt x="53" y="72"/>
                  </a:lnTo>
                  <a:lnTo>
                    <a:pt x="78" y="103"/>
                  </a:lnTo>
                  <a:lnTo>
                    <a:pt x="106" y="143"/>
                  </a:lnTo>
                  <a:lnTo>
                    <a:pt x="123" y="132"/>
                  </a:lnTo>
                  <a:lnTo>
                    <a:pt x="95" y="92"/>
                  </a:lnTo>
                  <a:lnTo>
                    <a:pt x="70" y="62"/>
                  </a:lnTo>
                  <a:lnTo>
                    <a:pt x="51" y="41"/>
                  </a:lnTo>
                  <a:lnTo>
                    <a:pt x="36" y="23"/>
                  </a:lnTo>
                  <a:lnTo>
                    <a:pt x="26" y="14"/>
                  </a:lnTo>
                  <a:lnTo>
                    <a:pt x="21" y="8"/>
                  </a:lnTo>
                  <a:lnTo>
                    <a:pt x="21" y="8"/>
                  </a:lnTo>
                  <a:lnTo>
                    <a:pt x="19" y="13"/>
                  </a:lnTo>
                  <a:lnTo>
                    <a:pt x="19" y="0"/>
                  </a:lnTo>
                  <a:lnTo>
                    <a:pt x="19" y="13"/>
                  </a:lnTo>
                  <a:lnTo>
                    <a:pt x="25" y="6"/>
                  </a:lnTo>
                  <a:lnTo>
                    <a:pt x="19" y="0"/>
                  </a:lnTo>
                  <a:lnTo>
                    <a:pt x="2" y="1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37" name="Freeform 9"/>
            <p:cNvSpPr>
              <a:spLocks/>
            </p:cNvSpPr>
            <p:nvPr/>
          </p:nvSpPr>
          <p:spPr bwMode="auto">
            <a:xfrm>
              <a:off x="1250" y="1707"/>
              <a:ext cx="151" cy="119"/>
            </a:xfrm>
            <a:custGeom>
              <a:avLst/>
              <a:gdLst/>
              <a:ahLst/>
              <a:cxnLst>
                <a:cxn ang="0">
                  <a:pos x="2" y="5"/>
                </a:cxn>
                <a:cxn ang="0">
                  <a:pos x="5" y="13"/>
                </a:cxn>
                <a:cxn ang="0">
                  <a:pos x="45" y="42"/>
                </a:cxn>
                <a:cxn ang="0">
                  <a:pos x="72" y="59"/>
                </a:cxn>
                <a:cxn ang="0">
                  <a:pos x="87" y="72"/>
                </a:cxn>
                <a:cxn ang="0">
                  <a:pos x="100" y="81"/>
                </a:cxn>
                <a:cxn ang="0">
                  <a:pos x="111" y="92"/>
                </a:cxn>
                <a:cxn ang="0">
                  <a:pos x="130" y="107"/>
                </a:cxn>
                <a:cxn ang="0">
                  <a:pos x="161" y="135"/>
                </a:cxn>
                <a:cxn ang="0">
                  <a:pos x="208" y="174"/>
                </a:cxn>
                <a:cxn ang="0">
                  <a:pos x="225" y="160"/>
                </a:cxn>
                <a:cxn ang="0">
                  <a:pos x="178" y="120"/>
                </a:cxn>
                <a:cxn ang="0">
                  <a:pos x="147" y="97"/>
                </a:cxn>
                <a:cxn ang="0">
                  <a:pos x="128" y="78"/>
                </a:cxn>
                <a:cxn ang="0">
                  <a:pos x="111" y="69"/>
                </a:cxn>
                <a:cxn ang="0">
                  <a:pos x="100" y="58"/>
                </a:cxn>
                <a:cxn ang="0">
                  <a:pos x="83" y="47"/>
                </a:cxn>
                <a:cxn ang="0">
                  <a:pos x="56" y="28"/>
                </a:cxn>
                <a:cxn ang="0">
                  <a:pos x="19" y="0"/>
                </a:cxn>
                <a:cxn ang="0">
                  <a:pos x="22" y="8"/>
                </a:cxn>
                <a:cxn ang="0">
                  <a:pos x="2" y="5"/>
                </a:cxn>
                <a:cxn ang="0">
                  <a:pos x="0" y="10"/>
                </a:cxn>
                <a:cxn ang="0">
                  <a:pos x="5" y="13"/>
                </a:cxn>
                <a:cxn ang="0">
                  <a:pos x="2" y="5"/>
                </a:cxn>
              </a:cxnLst>
              <a:rect l="0" t="0" r="r" b="b"/>
              <a:pathLst>
                <a:path w="225" h="174">
                  <a:moveTo>
                    <a:pt x="2" y="5"/>
                  </a:moveTo>
                  <a:lnTo>
                    <a:pt x="5" y="13"/>
                  </a:lnTo>
                  <a:lnTo>
                    <a:pt x="45" y="42"/>
                  </a:lnTo>
                  <a:lnTo>
                    <a:pt x="72" y="59"/>
                  </a:lnTo>
                  <a:lnTo>
                    <a:pt x="87" y="72"/>
                  </a:lnTo>
                  <a:lnTo>
                    <a:pt x="100" y="81"/>
                  </a:lnTo>
                  <a:lnTo>
                    <a:pt x="111" y="92"/>
                  </a:lnTo>
                  <a:lnTo>
                    <a:pt x="130" y="107"/>
                  </a:lnTo>
                  <a:lnTo>
                    <a:pt x="161" y="135"/>
                  </a:lnTo>
                  <a:lnTo>
                    <a:pt x="208" y="174"/>
                  </a:lnTo>
                  <a:lnTo>
                    <a:pt x="225" y="160"/>
                  </a:lnTo>
                  <a:lnTo>
                    <a:pt x="178" y="120"/>
                  </a:lnTo>
                  <a:lnTo>
                    <a:pt x="147" y="97"/>
                  </a:lnTo>
                  <a:lnTo>
                    <a:pt x="128" y="78"/>
                  </a:lnTo>
                  <a:lnTo>
                    <a:pt x="111" y="69"/>
                  </a:lnTo>
                  <a:lnTo>
                    <a:pt x="100" y="58"/>
                  </a:lnTo>
                  <a:lnTo>
                    <a:pt x="83" y="47"/>
                  </a:lnTo>
                  <a:lnTo>
                    <a:pt x="56" y="28"/>
                  </a:lnTo>
                  <a:lnTo>
                    <a:pt x="19" y="0"/>
                  </a:lnTo>
                  <a:lnTo>
                    <a:pt x="22" y="8"/>
                  </a:lnTo>
                  <a:lnTo>
                    <a:pt x="2" y="5"/>
                  </a:lnTo>
                  <a:lnTo>
                    <a:pt x="0" y="10"/>
                  </a:lnTo>
                  <a:lnTo>
                    <a:pt x="5" y="13"/>
                  </a:lnTo>
                  <a:lnTo>
                    <a:pt x="2" y="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38" name="Freeform 10"/>
            <p:cNvSpPr>
              <a:spLocks/>
            </p:cNvSpPr>
            <p:nvPr/>
          </p:nvSpPr>
          <p:spPr bwMode="auto">
            <a:xfrm>
              <a:off x="1252" y="1265"/>
              <a:ext cx="168" cy="446"/>
            </a:xfrm>
            <a:custGeom>
              <a:avLst/>
              <a:gdLst/>
              <a:ahLst/>
              <a:cxnLst>
                <a:cxn ang="0">
                  <a:pos x="229" y="3"/>
                </a:cxn>
                <a:cxn ang="0">
                  <a:pos x="229" y="0"/>
                </a:cxn>
                <a:cxn ang="0">
                  <a:pos x="0" y="650"/>
                </a:cxn>
                <a:cxn ang="0">
                  <a:pos x="20" y="653"/>
                </a:cxn>
                <a:cxn ang="0">
                  <a:pos x="249" y="6"/>
                </a:cxn>
                <a:cxn ang="0">
                  <a:pos x="249" y="3"/>
                </a:cxn>
                <a:cxn ang="0">
                  <a:pos x="249" y="6"/>
                </a:cxn>
                <a:cxn ang="0">
                  <a:pos x="249" y="6"/>
                </a:cxn>
                <a:cxn ang="0">
                  <a:pos x="249" y="3"/>
                </a:cxn>
                <a:cxn ang="0">
                  <a:pos x="229" y="3"/>
                </a:cxn>
              </a:cxnLst>
              <a:rect l="0" t="0" r="r" b="b"/>
              <a:pathLst>
                <a:path w="249" h="653">
                  <a:moveTo>
                    <a:pt x="229" y="3"/>
                  </a:moveTo>
                  <a:lnTo>
                    <a:pt x="229" y="0"/>
                  </a:lnTo>
                  <a:lnTo>
                    <a:pt x="0" y="650"/>
                  </a:lnTo>
                  <a:lnTo>
                    <a:pt x="20" y="653"/>
                  </a:lnTo>
                  <a:lnTo>
                    <a:pt x="249" y="6"/>
                  </a:lnTo>
                  <a:lnTo>
                    <a:pt x="249" y="3"/>
                  </a:lnTo>
                  <a:lnTo>
                    <a:pt x="249" y="6"/>
                  </a:lnTo>
                  <a:lnTo>
                    <a:pt x="249" y="6"/>
                  </a:lnTo>
                  <a:lnTo>
                    <a:pt x="249" y="3"/>
                  </a:lnTo>
                  <a:lnTo>
                    <a:pt x="229" y="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39" name="Freeform 11"/>
            <p:cNvSpPr>
              <a:spLocks/>
            </p:cNvSpPr>
            <p:nvPr/>
          </p:nvSpPr>
          <p:spPr bwMode="auto">
            <a:xfrm>
              <a:off x="1406" y="1058"/>
              <a:ext cx="20" cy="212"/>
            </a:xfrm>
            <a:custGeom>
              <a:avLst/>
              <a:gdLst/>
              <a:ahLst/>
              <a:cxnLst>
                <a:cxn ang="0">
                  <a:pos x="2" y="0"/>
                </a:cxn>
                <a:cxn ang="0">
                  <a:pos x="0" y="5"/>
                </a:cxn>
                <a:cxn ang="0">
                  <a:pos x="0" y="311"/>
                </a:cxn>
                <a:cxn ang="0">
                  <a:pos x="31" y="311"/>
                </a:cxn>
                <a:cxn ang="0">
                  <a:pos x="31" y="5"/>
                </a:cxn>
                <a:cxn ang="0">
                  <a:pos x="27" y="9"/>
                </a:cxn>
                <a:cxn ang="0">
                  <a:pos x="2" y="0"/>
                </a:cxn>
                <a:cxn ang="0">
                  <a:pos x="0" y="2"/>
                </a:cxn>
                <a:cxn ang="0">
                  <a:pos x="0" y="5"/>
                </a:cxn>
                <a:cxn ang="0">
                  <a:pos x="2" y="0"/>
                </a:cxn>
              </a:cxnLst>
              <a:rect l="0" t="0" r="r" b="b"/>
              <a:pathLst>
                <a:path w="31" h="311">
                  <a:moveTo>
                    <a:pt x="2" y="0"/>
                  </a:moveTo>
                  <a:lnTo>
                    <a:pt x="0" y="5"/>
                  </a:lnTo>
                  <a:lnTo>
                    <a:pt x="0" y="311"/>
                  </a:lnTo>
                  <a:lnTo>
                    <a:pt x="31" y="311"/>
                  </a:lnTo>
                  <a:lnTo>
                    <a:pt x="31" y="5"/>
                  </a:lnTo>
                  <a:lnTo>
                    <a:pt x="27" y="9"/>
                  </a:lnTo>
                  <a:lnTo>
                    <a:pt x="2" y="0"/>
                  </a:lnTo>
                  <a:lnTo>
                    <a:pt x="0" y="2"/>
                  </a:lnTo>
                  <a:lnTo>
                    <a:pt x="0" y="5"/>
                  </a:lnTo>
                  <a:lnTo>
                    <a:pt x="2"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0" name="Freeform 12"/>
            <p:cNvSpPr>
              <a:spLocks/>
            </p:cNvSpPr>
            <p:nvPr/>
          </p:nvSpPr>
          <p:spPr bwMode="auto">
            <a:xfrm>
              <a:off x="1406" y="897"/>
              <a:ext cx="138" cy="165"/>
            </a:xfrm>
            <a:custGeom>
              <a:avLst/>
              <a:gdLst/>
              <a:ahLst/>
              <a:cxnLst>
                <a:cxn ang="0">
                  <a:pos x="186" y="3"/>
                </a:cxn>
                <a:cxn ang="0">
                  <a:pos x="188" y="0"/>
                </a:cxn>
                <a:cxn ang="0">
                  <a:pos x="0" y="232"/>
                </a:cxn>
                <a:cxn ang="0">
                  <a:pos x="18" y="242"/>
                </a:cxn>
                <a:cxn ang="0">
                  <a:pos x="205" y="9"/>
                </a:cxn>
                <a:cxn ang="0">
                  <a:pos x="207" y="6"/>
                </a:cxn>
                <a:cxn ang="0">
                  <a:pos x="205" y="9"/>
                </a:cxn>
                <a:cxn ang="0">
                  <a:pos x="207" y="7"/>
                </a:cxn>
                <a:cxn ang="0">
                  <a:pos x="207" y="6"/>
                </a:cxn>
                <a:cxn ang="0">
                  <a:pos x="186" y="3"/>
                </a:cxn>
              </a:cxnLst>
              <a:rect l="0" t="0" r="r" b="b"/>
              <a:pathLst>
                <a:path w="207" h="242">
                  <a:moveTo>
                    <a:pt x="186" y="3"/>
                  </a:moveTo>
                  <a:lnTo>
                    <a:pt x="188" y="0"/>
                  </a:lnTo>
                  <a:lnTo>
                    <a:pt x="0" y="232"/>
                  </a:lnTo>
                  <a:lnTo>
                    <a:pt x="18" y="242"/>
                  </a:lnTo>
                  <a:lnTo>
                    <a:pt x="205" y="9"/>
                  </a:lnTo>
                  <a:lnTo>
                    <a:pt x="207" y="6"/>
                  </a:lnTo>
                  <a:lnTo>
                    <a:pt x="205" y="9"/>
                  </a:lnTo>
                  <a:lnTo>
                    <a:pt x="207" y="7"/>
                  </a:lnTo>
                  <a:lnTo>
                    <a:pt x="207" y="6"/>
                  </a:lnTo>
                  <a:lnTo>
                    <a:pt x="186" y="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1" name="Freeform 13"/>
            <p:cNvSpPr>
              <a:spLocks/>
            </p:cNvSpPr>
            <p:nvPr/>
          </p:nvSpPr>
          <p:spPr bwMode="auto">
            <a:xfrm>
              <a:off x="1531" y="642"/>
              <a:ext cx="63" cy="259"/>
            </a:xfrm>
            <a:custGeom>
              <a:avLst/>
              <a:gdLst/>
              <a:ahLst/>
              <a:cxnLst>
                <a:cxn ang="0">
                  <a:pos x="85" y="0"/>
                </a:cxn>
                <a:cxn ang="0">
                  <a:pos x="74" y="8"/>
                </a:cxn>
                <a:cxn ang="0">
                  <a:pos x="0" y="378"/>
                </a:cxn>
                <a:cxn ang="0">
                  <a:pos x="21" y="381"/>
                </a:cxn>
                <a:cxn ang="0">
                  <a:pos x="95" y="11"/>
                </a:cxn>
                <a:cxn ang="0">
                  <a:pos x="85" y="17"/>
                </a:cxn>
                <a:cxn ang="0">
                  <a:pos x="85" y="0"/>
                </a:cxn>
                <a:cxn ang="0">
                  <a:pos x="76" y="0"/>
                </a:cxn>
                <a:cxn ang="0">
                  <a:pos x="74" y="8"/>
                </a:cxn>
                <a:cxn ang="0">
                  <a:pos x="85" y="0"/>
                </a:cxn>
              </a:cxnLst>
              <a:rect l="0" t="0" r="r" b="b"/>
              <a:pathLst>
                <a:path w="95" h="381">
                  <a:moveTo>
                    <a:pt x="85" y="0"/>
                  </a:moveTo>
                  <a:lnTo>
                    <a:pt x="74" y="8"/>
                  </a:lnTo>
                  <a:lnTo>
                    <a:pt x="0" y="378"/>
                  </a:lnTo>
                  <a:lnTo>
                    <a:pt x="21" y="381"/>
                  </a:lnTo>
                  <a:lnTo>
                    <a:pt x="95" y="11"/>
                  </a:lnTo>
                  <a:lnTo>
                    <a:pt x="85" y="17"/>
                  </a:lnTo>
                  <a:lnTo>
                    <a:pt x="85" y="0"/>
                  </a:lnTo>
                  <a:lnTo>
                    <a:pt x="76" y="0"/>
                  </a:lnTo>
                  <a:lnTo>
                    <a:pt x="74" y="8"/>
                  </a:lnTo>
                  <a:lnTo>
                    <a:pt x="85"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2" name="Freeform 14"/>
            <p:cNvSpPr>
              <a:spLocks/>
            </p:cNvSpPr>
            <p:nvPr/>
          </p:nvSpPr>
          <p:spPr bwMode="auto">
            <a:xfrm>
              <a:off x="1589" y="580"/>
              <a:ext cx="779" cy="76"/>
            </a:xfrm>
            <a:custGeom>
              <a:avLst/>
              <a:gdLst/>
              <a:ahLst/>
              <a:cxnLst>
                <a:cxn ang="0">
                  <a:pos x="1160" y="0"/>
                </a:cxn>
                <a:cxn ang="0">
                  <a:pos x="1160" y="0"/>
                </a:cxn>
                <a:cxn ang="0">
                  <a:pos x="0" y="93"/>
                </a:cxn>
                <a:cxn ang="0">
                  <a:pos x="0" y="112"/>
                </a:cxn>
                <a:cxn ang="0">
                  <a:pos x="1160" y="17"/>
                </a:cxn>
                <a:cxn ang="0">
                  <a:pos x="1160" y="17"/>
                </a:cxn>
                <a:cxn ang="0">
                  <a:pos x="1160" y="0"/>
                </a:cxn>
              </a:cxnLst>
              <a:rect l="0" t="0" r="r" b="b"/>
              <a:pathLst>
                <a:path w="1160" h="112">
                  <a:moveTo>
                    <a:pt x="1160" y="0"/>
                  </a:moveTo>
                  <a:lnTo>
                    <a:pt x="1160" y="0"/>
                  </a:lnTo>
                  <a:lnTo>
                    <a:pt x="0" y="93"/>
                  </a:lnTo>
                  <a:lnTo>
                    <a:pt x="0" y="112"/>
                  </a:lnTo>
                  <a:lnTo>
                    <a:pt x="1160" y="17"/>
                  </a:lnTo>
                  <a:lnTo>
                    <a:pt x="1160" y="17"/>
                  </a:lnTo>
                  <a:lnTo>
                    <a:pt x="1160"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3" name="Freeform 15"/>
            <p:cNvSpPr>
              <a:spLocks/>
            </p:cNvSpPr>
            <p:nvPr/>
          </p:nvSpPr>
          <p:spPr bwMode="auto">
            <a:xfrm>
              <a:off x="2368" y="578"/>
              <a:ext cx="432" cy="27"/>
            </a:xfrm>
            <a:custGeom>
              <a:avLst/>
              <a:gdLst/>
              <a:ahLst/>
              <a:cxnLst>
                <a:cxn ang="0">
                  <a:pos x="646" y="25"/>
                </a:cxn>
                <a:cxn ang="0">
                  <a:pos x="640" y="23"/>
                </a:cxn>
                <a:cxn ang="0">
                  <a:pos x="0" y="0"/>
                </a:cxn>
                <a:cxn ang="0">
                  <a:pos x="0" y="17"/>
                </a:cxn>
                <a:cxn ang="0">
                  <a:pos x="640" y="40"/>
                </a:cxn>
                <a:cxn ang="0">
                  <a:pos x="634" y="39"/>
                </a:cxn>
                <a:cxn ang="0">
                  <a:pos x="646" y="25"/>
                </a:cxn>
                <a:cxn ang="0">
                  <a:pos x="644" y="23"/>
                </a:cxn>
                <a:cxn ang="0">
                  <a:pos x="640" y="23"/>
                </a:cxn>
                <a:cxn ang="0">
                  <a:pos x="646" y="25"/>
                </a:cxn>
              </a:cxnLst>
              <a:rect l="0" t="0" r="r" b="b"/>
              <a:pathLst>
                <a:path w="646" h="40">
                  <a:moveTo>
                    <a:pt x="646" y="25"/>
                  </a:moveTo>
                  <a:lnTo>
                    <a:pt x="640" y="23"/>
                  </a:lnTo>
                  <a:lnTo>
                    <a:pt x="0" y="0"/>
                  </a:lnTo>
                  <a:lnTo>
                    <a:pt x="0" y="17"/>
                  </a:lnTo>
                  <a:lnTo>
                    <a:pt x="640" y="40"/>
                  </a:lnTo>
                  <a:lnTo>
                    <a:pt x="634" y="39"/>
                  </a:lnTo>
                  <a:lnTo>
                    <a:pt x="646" y="25"/>
                  </a:lnTo>
                  <a:lnTo>
                    <a:pt x="644" y="23"/>
                  </a:lnTo>
                  <a:lnTo>
                    <a:pt x="640" y="23"/>
                  </a:lnTo>
                  <a:lnTo>
                    <a:pt x="646" y="2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4" name="Freeform 16"/>
            <p:cNvSpPr>
              <a:spLocks/>
            </p:cNvSpPr>
            <p:nvPr/>
          </p:nvSpPr>
          <p:spPr bwMode="auto">
            <a:xfrm>
              <a:off x="2793" y="593"/>
              <a:ext cx="335" cy="186"/>
            </a:xfrm>
            <a:custGeom>
              <a:avLst/>
              <a:gdLst/>
              <a:ahLst/>
              <a:cxnLst>
                <a:cxn ang="0">
                  <a:pos x="496" y="269"/>
                </a:cxn>
                <a:cxn ang="0">
                  <a:pos x="493" y="258"/>
                </a:cxn>
                <a:cxn ang="0">
                  <a:pos x="12" y="0"/>
                </a:cxn>
                <a:cxn ang="0">
                  <a:pos x="0" y="16"/>
                </a:cxn>
                <a:cxn ang="0">
                  <a:pos x="481" y="272"/>
                </a:cxn>
                <a:cxn ang="0">
                  <a:pos x="476" y="261"/>
                </a:cxn>
                <a:cxn ang="0">
                  <a:pos x="496" y="269"/>
                </a:cxn>
                <a:cxn ang="0">
                  <a:pos x="498" y="261"/>
                </a:cxn>
                <a:cxn ang="0">
                  <a:pos x="493" y="258"/>
                </a:cxn>
                <a:cxn ang="0">
                  <a:pos x="496" y="269"/>
                </a:cxn>
              </a:cxnLst>
              <a:rect l="0" t="0" r="r" b="b"/>
              <a:pathLst>
                <a:path w="498" h="272">
                  <a:moveTo>
                    <a:pt x="496" y="269"/>
                  </a:moveTo>
                  <a:lnTo>
                    <a:pt x="493" y="258"/>
                  </a:lnTo>
                  <a:lnTo>
                    <a:pt x="12" y="0"/>
                  </a:lnTo>
                  <a:lnTo>
                    <a:pt x="0" y="16"/>
                  </a:lnTo>
                  <a:lnTo>
                    <a:pt x="481" y="272"/>
                  </a:lnTo>
                  <a:lnTo>
                    <a:pt x="476" y="261"/>
                  </a:lnTo>
                  <a:lnTo>
                    <a:pt x="496" y="269"/>
                  </a:lnTo>
                  <a:lnTo>
                    <a:pt x="498" y="261"/>
                  </a:lnTo>
                  <a:lnTo>
                    <a:pt x="493" y="258"/>
                  </a:lnTo>
                  <a:lnTo>
                    <a:pt x="496" y="269"/>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5" name="Freeform 17"/>
            <p:cNvSpPr>
              <a:spLocks/>
            </p:cNvSpPr>
            <p:nvPr/>
          </p:nvSpPr>
          <p:spPr bwMode="auto">
            <a:xfrm>
              <a:off x="3093" y="773"/>
              <a:ext cx="45" cy="124"/>
            </a:xfrm>
            <a:custGeom>
              <a:avLst/>
              <a:gdLst/>
              <a:ahLst/>
              <a:cxnLst>
                <a:cxn ang="0">
                  <a:pos x="68" y="180"/>
                </a:cxn>
                <a:cxn ang="0">
                  <a:pos x="68" y="179"/>
                </a:cxn>
                <a:cxn ang="0">
                  <a:pos x="55" y="149"/>
                </a:cxn>
                <a:cxn ang="0">
                  <a:pos x="44" y="128"/>
                </a:cxn>
                <a:cxn ang="0">
                  <a:pos x="30" y="112"/>
                </a:cxn>
                <a:cxn ang="0">
                  <a:pos x="25" y="98"/>
                </a:cxn>
                <a:cxn ang="0">
                  <a:pos x="21" y="86"/>
                </a:cxn>
                <a:cxn ang="0">
                  <a:pos x="23" y="67"/>
                </a:cxn>
                <a:cxn ang="0">
                  <a:pos x="30" y="42"/>
                </a:cxn>
                <a:cxn ang="0">
                  <a:pos x="49" y="8"/>
                </a:cxn>
                <a:cxn ang="0">
                  <a:pos x="29" y="0"/>
                </a:cxn>
                <a:cxn ang="0">
                  <a:pos x="12" y="36"/>
                </a:cxn>
                <a:cxn ang="0">
                  <a:pos x="2" y="64"/>
                </a:cxn>
                <a:cxn ang="0">
                  <a:pos x="0" y="86"/>
                </a:cxn>
                <a:cxn ang="0">
                  <a:pos x="4" y="104"/>
                </a:cxn>
                <a:cxn ang="0">
                  <a:pos x="15" y="118"/>
                </a:cxn>
                <a:cxn ang="0">
                  <a:pos x="27" y="137"/>
                </a:cxn>
                <a:cxn ang="0">
                  <a:pos x="36" y="157"/>
                </a:cxn>
                <a:cxn ang="0">
                  <a:pos x="48" y="182"/>
                </a:cxn>
                <a:cxn ang="0">
                  <a:pos x="48" y="180"/>
                </a:cxn>
                <a:cxn ang="0">
                  <a:pos x="68" y="180"/>
                </a:cxn>
                <a:cxn ang="0">
                  <a:pos x="68" y="179"/>
                </a:cxn>
                <a:cxn ang="0">
                  <a:pos x="68" y="179"/>
                </a:cxn>
                <a:cxn ang="0">
                  <a:pos x="68" y="180"/>
                </a:cxn>
              </a:cxnLst>
              <a:rect l="0" t="0" r="r" b="b"/>
              <a:pathLst>
                <a:path w="68" h="182">
                  <a:moveTo>
                    <a:pt x="68" y="180"/>
                  </a:moveTo>
                  <a:lnTo>
                    <a:pt x="68" y="179"/>
                  </a:lnTo>
                  <a:lnTo>
                    <a:pt x="55" y="149"/>
                  </a:lnTo>
                  <a:lnTo>
                    <a:pt x="44" y="128"/>
                  </a:lnTo>
                  <a:lnTo>
                    <a:pt x="30" y="112"/>
                  </a:lnTo>
                  <a:lnTo>
                    <a:pt x="25" y="98"/>
                  </a:lnTo>
                  <a:lnTo>
                    <a:pt x="21" y="86"/>
                  </a:lnTo>
                  <a:lnTo>
                    <a:pt x="23" y="67"/>
                  </a:lnTo>
                  <a:lnTo>
                    <a:pt x="30" y="42"/>
                  </a:lnTo>
                  <a:lnTo>
                    <a:pt x="49" y="8"/>
                  </a:lnTo>
                  <a:lnTo>
                    <a:pt x="29" y="0"/>
                  </a:lnTo>
                  <a:lnTo>
                    <a:pt x="12" y="36"/>
                  </a:lnTo>
                  <a:lnTo>
                    <a:pt x="2" y="64"/>
                  </a:lnTo>
                  <a:lnTo>
                    <a:pt x="0" y="86"/>
                  </a:lnTo>
                  <a:lnTo>
                    <a:pt x="4" y="104"/>
                  </a:lnTo>
                  <a:lnTo>
                    <a:pt x="15" y="118"/>
                  </a:lnTo>
                  <a:lnTo>
                    <a:pt x="27" y="137"/>
                  </a:lnTo>
                  <a:lnTo>
                    <a:pt x="36" y="157"/>
                  </a:lnTo>
                  <a:lnTo>
                    <a:pt x="48" y="182"/>
                  </a:lnTo>
                  <a:lnTo>
                    <a:pt x="48" y="180"/>
                  </a:lnTo>
                  <a:lnTo>
                    <a:pt x="68" y="180"/>
                  </a:lnTo>
                  <a:lnTo>
                    <a:pt x="68" y="179"/>
                  </a:lnTo>
                  <a:lnTo>
                    <a:pt x="68" y="179"/>
                  </a:lnTo>
                  <a:lnTo>
                    <a:pt x="68" y="18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6" name="Freeform 18"/>
            <p:cNvSpPr>
              <a:spLocks/>
            </p:cNvSpPr>
            <p:nvPr/>
          </p:nvSpPr>
          <p:spPr bwMode="auto">
            <a:xfrm>
              <a:off x="3125" y="895"/>
              <a:ext cx="28" cy="75"/>
            </a:xfrm>
            <a:custGeom>
              <a:avLst/>
              <a:gdLst/>
              <a:ahLst/>
              <a:cxnLst>
                <a:cxn ang="0">
                  <a:pos x="37" y="96"/>
                </a:cxn>
                <a:cxn ang="0">
                  <a:pos x="41" y="104"/>
                </a:cxn>
                <a:cxn ang="0">
                  <a:pos x="41" y="85"/>
                </a:cxn>
                <a:cxn ang="0">
                  <a:pos x="37" y="73"/>
                </a:cxn>
                <a:cxn ang="0">
                  <a:pos x="34" y="64"/>
                </a:cxn>
                <a:cxn ang="0">
                  <a:pos x="30" y="51"/>
                </a:cxn>
                <a:cxn ang="0">
                  <a:pos x="26" y="45"/>
                </a:cxn>
                <a:cxn ang="0">
                  <a:pos x="24" y="33"/>
                </a:cxn>
                <a:cxn ang="0">
                  <a:pos x="20" y="20"/>
                </a:cxn>
                <a:cxn ang="0">
                  <a:pos x="20" y="0"/>
                </a:cxn>
                <a:cxn ang="0">
                  <a:pos x="0" y="0"/>
                </a:cxn>
                <a:cxn ang="0">
                  <a:pos x="0" y="20"/>
                </a:cxn>
                <a:cxn ang="0">
                  <a:pos x="3" y="36"/>
                </a:cxn>
                <a:cxn ang="0">
                  <a:pos x="5" y="48"/>
                </a:cxn>
                <a:cxn ang="0">
                  <a:pos x="11" y="57"/>
                </a:cxn>
                <a:cxn ang="0">
                  <a:pos x="15" y="67"/>
                </a:cxn>
                <a:cxn ang="0">
                  <a:pos x="17" y="76"/>
                </a:cxn>
                <a:cxn ang="0">
                  <a:pos x="20" y="88"/>
                </a:cxn>
                <a:cxn ang="0">
                  <a:pos x="20" y="104"/>
                </a:cxn>
                <a:cxn ang="0">
                  <a:pos x="24" y="110"/>
                </a:cxn>
                <a:cxn ang="0">
                  <a:pos x="20" y="104"/>
                </a:cxn>
                <a:cxn ang="0">
                  <a:pos x="20" y="109"/>
                </a:cxn>
                <a:cxn ang="0">
                  <a:pos x="24" y="110"/>
                </a:cxn>
                <a:cxn ang="0">
                  <a:pos x="37" y="96"/>
                </a:cxn>
              </a:cxnLst>
              <a:rect l="0" t="0" r="r" b="b"/>
              <a:pathLst>
                <a:path w="41" h="110">
                  <a:moveTo>
                    <a:pt x="37" y="96"/>
                  </a:moveTo>
                  <a:lnTo>
                    <a:pt x="41" y="104"/>
                  </a:lnTo>
                  <a:lnTo>
                    <a:pt x="41" y="85"/>
                  </a:lnTo>
                  <a:lnTo>
                    <a:pt x="37" y="73"/>
                  </a:lnTo>
                  <a:lnTo>
                    <a:pt x="34" y="64"/>
                  </a:lnTo>
                  <a:lnTo>
                    <a:pt x="30" y="51"/>
                  </a:lnTo>
                  <a:lnTo>
                    <a:pt x="26" y="45"/>
                  </a:lnTo>
                  <a:lnTo>
                    <a:pt x="24" y="33"/>
                  </a:lnTo>
                  <a:lnTo>
                    <a:pt x="20" y="20"/>
                  </a:lnTo>
                  <a:lnTo>
                    <a:pt x="20" y="0"/>
                  </a:lnTo>
                  <a:lnTo>
                    <a:pt x="0" y="0"/>
                  </a:lnTo>
                  <a:lnTo>
                    <a:pt x="0" y="20"/>
                  </a:lnTo>
                  <a:lnTo>
                    <a:pt x="3" y="36"/>
                  </a:lnTo>
                  <a:lnTo>
                    <a:pt x="5" y="48"/>
                  </a:lnTo>
                  <a:lnTo>
                    <a:pt x="11" y="57"/>
                  </a:lnTo>
                  <a:lnTo>
                    <a:pt x="15" y="67"/>
                  </a:lnTo>
                  <a:lnTo>
                    <a:pt x="17" y="76"/>
                  </a:lnTo>
                  <a:lnTo>
                    <a:pt x="20" y="88"/>
                  </a:lnTo>
                  <a:lnTo>
                    <a:pt x="20" y="104"/>
                  </a:lnTo>
                  <a:lnTo>
                    <a:pt x="24" y="110"/>
                  </a:lnTo>
                  <a:lnTo>
                    <a:pt x="20" y="104"/>
                  </a:lnTo>
                  <a:lnTo>
                    <a:pt x="20" y="109"/>
                  </a:lnTo>
                  <a:lnTo>
                    <a:pt x="24" y="110"/>
                  </a:lnTo>
                  <a:lnTo>
                    <a:pt x="37" y="96"/>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7" name="Freeform 19"/>
            <p:cNvSpPr>
              <a:spLocks/>
            </p:cNvSpPr>
            <p:nvPr/>
          </p:nvSpPr>
          <p:spPr bwMode="auto">
            <a:xfrm>
              <a:off x="3141" y="963"/>
              <a:ext cx="54" cy="58"/>
            </a:xfrm>
            <a:custGeom>
              <a:avLst/>
              <a:gdLst/>
              <a:ahLst/>
              <a:cxnLst>
                <a:cxn ang="0">
                  <a:pos x="80" y="75"/>
                </a:cxn>
                <a:cxn ang="0">
                  <a:pos x="70" y="70"/>
                </a:cxn>
                <a:cxn ang="0">
                  <a:pos x="74" y="67"/>
                </a:cxn>
                <a:cxn ang="0">
                  <a:pos x="66" y="62"/>
                </a:cxn>
                <a:cxn ang="0">
                  <a:pos x="59" y="53"/>
                </a:cxn>
                <a:cxn ang="0">
                  <a:pos x="49" y="41"/>
                </a:cxn>
                <a:cxn ang="0">
                  <a:pos x="42" y="30"/>
                </a:cxn>
                <a:cxn ang="0">
                  <a:pos x="30" y="17"/>
                </a:cxn>
                <a:cxn ang="0">
                  <a:pos x="23" y="10"/>
                </a:cxn>
                <a:cxn ang="0">
                  <a:pos x="13" y="0"/>
                </a:cxn>
                <a:cxn ang="0">
                  <a:pos x="0" y="14"/>
                </a:cxn>
                <a:cxn ang="0">
                  <a:pos x="6" y="19"/>
                </a:cxn>
                <a:cxn ang="0">
                  <a:pos x="15" y="28"/>
                </a:cxn>
                <a:cxn ang="0">
                  <a:pos x="25" y="39"/>
                </a:cxn>
                <a:cxn ang="0">
                  <a:pos x="32" y="52"/>
                </a:cxn>
                <a:cxn ang="0">
                  <a:pos x="44" y="62"/>
                </a:cxn>
                <a:cxn ang="0">
                  <a:pos x="49" y="73"/>
                </a:cxn>
                <a:cxn ang="0">
                  <a:pos x="57" y="81"/>
                </a:cxn>
                <a:cxn ang="0">
                  <a:pos x="70" y="87"/>
                </a:cxn>
                <a:cxn ang="0">
                  <a:pos x="59" y="81"/>
                </a:cxn>
                <a:cxn ang="0">
                  <a:pos x="80" y="75"/>
                </a:cxn>
                <a:cxn ang="0">
                  <a:pos x="78" y="70"/>
                </a:cxn>
                <a:cxn ang="0">
                  <a:pos x="70" y="70"/>
                </a:cxn>
                <a:cxn ang="0">
                  <a:pos x="80" y="75"/>
                </a:cxn>
              </a:cxnLst>
              <a:rect l="0" t="0" r="r" b="b"/>
              <a:pathLst>
                <a:path w="80" h="87">
                  <a:moveTo>
                    <a:pt x="80" y="75"/>
                  </a:moveTo>
                  <a:lnTo>
                    <a:pt x="70" y="70"/>
                  </a:lnTo>
                  <a:lnTo>
                    <a:pt x="74" y="67"/>
                  </a:lnTo>
                  <a:lnTo>
                    <a:pt x="66" y="62"/>
                  </a:lnTo>
                  <a:lnTo>
                    <a:pt x="59" y="53"/>
                  </a:lnTo>
                  <a:lnTo>
                    <a:pt x="49" y="41"/>
                  </a:lnTo>
                  <a:lnTo>
                    <a:pt x="42" y="30"/>
                  </a:lnTo>
                  <a:lnTo>
                    <a:pt x="30" y="17"/>
                  </a:lnTo>
                  <a:lnTo>
                    <a:pt x="23" y="10"/>
                  </a:lnTo>
                  <a:lnTo>
                    <a:pt x="13" y="0"/>
                  </a:lnTo>
                  <a:lnTo>
                    <a:pt x="0" y="14"/>
                  </a:lnTo>
                  <a:lnTo>
                    <a:pt x="6" y="19"/>
                  </a:lnTo>
                  <a:lnTo>
                    <a:pt x="15" y="28"/>
                  </a:lnTo>
                  <a:lnTo>
                    <a:pt x="25" y="39"/>
                  </a:lnTo>
                  <a:lnTo>
                    <a:pt x="32" y="52"/>
                  </a:lnTo>
                  <a:lnTo>
                    <a:pt x="44" y="62"/>
                  </a:lnTo>
                  <a:lnTo>
                    <a:pt x="49" y="73"/>
                  </a:lnTo>
                  <a:lnTo>
                    <a:pt x="57" y="81"/>
                  </a:lnTo>
                  <a:lnTo>
                    <a:pt x="70" y="87"/>
                  </a:lnTo>
                  <a:lnTo>
                    <a:pt x="59" y="81"/>
                  </a:lnTo>
                  <a:lnTo>
                    <a:pt x="80" y="75"/>
                  </a:lnTo>
                  <a:lnTo>
                    <a:pt x="78" y="70"/>
                  </a:lnTo>
                  <a:lnTo>
                    <a:pt x="70" y="70"/>
                  </a:lnTo>
                  <a:lnTo>
                    <a:pt x="80" y="7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8" name="Freeform 20"/>
            <p:cNvSpPr>
              <a:spLocks/>
            </p:cNvSpPr>
            <p:nvPr/>
          </p:nvSpPr>
          <p:spPr bwMode="auto">
            <a:xfrm>
              <a:off x="3180" y="1013"/>
              <a:ext cx="32" cy="51"/>
            </a:xfrm>
            <a:custGeom>
              <a:avLst/>
              <a:gdLst/>
              <a:ahLst/>
              <a:cxnLst>
                <a:cxn ang="0">
                  <a:pos x="47" y="68"/>
                </a:cxn>
                <a:cxn ang="0">
                  <a:pos x="47" y="67"/>
                </a:cxn>
                <a:cxn ang="0">
                  <a:pos x="21" y="0"/>
                </a:cxn>
                <a:cxn ang="0">
                  <a:pos x="0" y="6"/>
                </a:cxn>
                <a:cxn ang="0">
                  <a:pos x="26" y="74"/>
                </a:cxn>
                <a:cxn ang="0">
                  <a:pos x="26" y="71"/>
                </a:cxn>
                <a:cxn ang="0">
                  <a:pos x="47" y="68"/>
                </a:cxn>
              </a:cxnLst>
              <a:rect l="0" t="0" r="r" b="b"/>
              <a:pathLst>
                <a:path w="47" h="74">
                  <a:moveTo>
                    <a:pt x="47" y="68"/>
                  </a:moveTo>
                  <a:lnTo>
                    <a:pt x="47" y="67"/>
                  </a:lnTo>
                  <a:lnTo>
                    <a:pt x="21" y="0"/>
                  </a:lnTo>
                  <a:lnTo>
                    <a:pt x="0" y="6"/>
                  </a:lnTo>
                  <a:lnTo>
                    <a:pt x="26" y="74"/>
                  </a:lnTo>
                  <a:lnTo>
                    <a:pt x="26" y="71"/>
                  </a:lnTo>
                  <a:lnTo>
                    <a:pt x="47" y="6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49" name="Freeform 21"/>
            <p:cNvSpPr>
              <a:spLocks/>
            </p:cNvSpPr>
            <p:nvPr/>
          </p:nvSpPr>
          <p:spPr bwMode="auto">
            <a:xfrm>
              <a:off x="3199" y="1060"/>
              <a:ext cx="28" cy="87"/>
            </a:xfrm>
            <a:custGeom>
              <a:avLst/>
              <a:gdLst/>
              <a:ahLst/>
              <a:cxnLst>
                <a:cxn ang="0">
                  <a:pos x="21" y="110"/>
                </a:cxn>
                <a:cxn ang="0">
                  <a:pos x="40" y="103"/>
                </a:cxn>
                <a:cxn ang="0">
                  <a:pos x="21" y="0"/>
                </a:cxn>
                <a:cxn ang="0">
                  <a:pos x="0" y="3"/>
                </a:cxn>
                <a:cxn ang="0">
                  <a:pos x="19" y="106"/>
                </a:cxn>
                <a:cxn ang="0">
                  <a:pos x="38" y="98"/>
                </a:cxn>
                <a:cxn ang="0">
                  <a:pos x="21" y="110"/>
                </a:cxn>
                <a:cxn ang="0">
                  <a:pos x="44" y="127"/>
                </a:cxn>
                <a:cxn ang="0">
                  <a:pos x="40" y="103"/>
                </a:cxn>
                <a:cxn ang="0">
                  <a:pos x="21" y="110"/>
                </a:cxn>
              </a:cxnLst>
              <a:rect l="0" t="0" r="r" b="b"/>
              <a:pathLst>
                <a:path w="44" h="127">
                  <a:moveTo>
                    <a:pt x="21" y="110"/>
                  </a:moveTo>
                  <a:lnTo>
                    <a:pt x="40" y="103"/>
                  </a:lnTo>
                  <a:lnTo>
                    <a:pt x="21" y="0"/>
                  </a:lnTo>
                  <a:lnTo>
                    <a:pt x="0" y="3"/>
                  </a:lnTo>
                  <a:lnTo>
                    <a:pt x="19" y="106"/>
                  </a:lnTo>
                  <a:lnTo>
                    <a:pt x="38" y="98"/>
                  </a:lnTo>
                  <a:lnTo>
                    <a:pt x="21" y="110"/>
                  </a:lnTo>
                  <a:lnTo>
                    <a:pt x="44" y="127"/>
                  </a:lnTo>
                  <a:lnTo>
                    <a:pt x="40" y="103"/>
                  </a:lnTo>
                  <a:lnTo>
                    <a:pt x="21" y="11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0" name="Freeform 22"/>
            <p:cNvSpPr>
              <a:spLocks/>
            </p:cNvSpPr>
            <p:nvPr/>
          </p:nvSpPr>
          <p:spPr bwMode="auto">
            <a:xfrm>
              <a:off x="3202" y="1125"/>
              <a:ext cx="22" cy="31"/>
            </a:xfrm>
            <a:custGeom>
              <a:avLst/>
              <a:gdLst/>
              <a:ahLst/>
              <a:cxnLst>
                <a:cxn ang="0">
                  <a:pos x="30" y="35"/>
                </a:cxn>
                <a:cxn ang="0">
                  <a:pos x="19" y="27"/>
                </a:cxn>
                <a:cxn ang="0">
                  <a:pos x="17" y="27"/>
                </a:cxn>
                <a:cxn ang="0">
                  <a:pos x="19" y="21"/>
                </a:cxn>
                <a:cxn ang="0">
                  <a:pos x="25" y="14"/>
                </a:cxn>
                <a:cxn ang="0">
                  <a:pos x="15" y="13"/>
                </a:cxn>
                <a:cxn ang="0">
                  <a:pos x="32" y="0"/>
                </a:cxn>
                <a:cxn ang="0">
                  <a:pos x="8" y="2"/>
                </a:cxn>
                <a:cxn ang="0">
                  <a:pos x="0" y="16"/>
                </a:cxn>
                <a:cxn ang="0">
                  <a:pos x="2" y="33"/>
                </a:cxn>
                <a:cxn ang="0">
                  <a:pos x="19" y="45"/>
                </a:cxn>
                <a:cxn ang="0">
                  <a:pos x="9" y="35"/>
                </a:cxn>
                <a:cxn ang="0">
                  <a:pos x="30" y="35"/>
                </a:cxn>
                <a:cxn ang="0">
                  <a:pos x="30" y="27"/>
                </a:cxn>
                <a:cxn ang="0">
                  <a:pos x="19" y="27"/>
                </a:cxn>
                <a:cxn ang="0">
                  <a:pos x="30" y="35"/>
                </a:cxn>
              </a:cxnLst>
              <a:rect l="0" t="0" r="r" b="b"/>
              <a:pathLst>
                <a:path w="32" h="45">
                  <a:moveTo>
                    <a:pt x="30" y="35"/>
                  </a:moveTo>
                  <a:lnTo>
                    <a:pt x="19" y="27"/>
                  </a:lnTo>
                  <a:lnTo>
                    <a:pt x="17" y="27"/>
                  </a:lnTo>
                  <a:lnTo>
                    <a:pt x="19" y="21"/>
                  </a:lnTo>
                  <a:lnTo>
                    <a:pt x="25" y="14"/>
                  </a:lnTo>
                  <a:lnTo>
                    <a:pt x="15" y="13"/>
                  </a:lnTo>
                  <a:lnTo>
                    <a:pt x="32" y="0"/>
                  </a:lnTo>
                  <a:lnTo>
                    <a:pt x="8" y="2"/>
                  </a:lnTo>
                  <a:lnTo>
                    <a:pt x="0" y="16"/>
                  </a:lnTo>
                  <a:lnTo>
                    <a:pt x="2" y="33"/>
                  </a:lnTo>
                  <a:lnTo>
                    <a:pt x="19" y="45"/>
                  </a:lnTo>
                  <a:lnTo>
                    <a:pt x="9" y="35"/>
                  </a:lnTo>
                  <a:lnTo>
                    <a:pt x="30" y="35"/>
                  </a:lnTo>
                  <a:lnTo>
                    <a:pt x="30" y="27"/>
                  </a:lnTo>
                  <a:lnTo>
                    <a:pt x="19" y="27"/>
                  </a:lnTo>
                  <a:lnTo>
                    <a:pt x="30" y="3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1" name="Freeform 23"/>
            <p:cNvSpPr>
              <a:spLocks/>
            </p:cNvSpPr>
            <p:nvPr/>
          </p:nvSpPr>
          <p:spPr bwMode="auto">
            <a:xfrm>
              <a:off x="3208" y="1150"/>
              <a:ext cx="27" cy="35"/>
            </a:xfrm>
            <a:custGeom>
              <a:avLst/>
              <a:gdLst/>
              <a:ahLst/>
              <a:cxnLst>
                <a:cxn ang="0">
                  <a:pos x="29" y="34"/>
                </a:cxn>
                <a:cxn ang="0">
                  <a:pos x="40" y="39"/>
                </a:cxn>
                <a:cxn ang="0">
                  <a:pos x="36" y="34"/>
                </a:cxn>
                <a:cxn ang="0">
                  <a:pos x="31" y="22"/>
                </a:cxn>
                <a:cxn ang="0">
                  <a:pos x="23" y="8"/>
                </a:cxn>
                <a:cxn ang="0">
                  <a:pos x="21" y="0"/>
                </a:cxn>
                <a:cxn ang="0">
                  <a:pos x="0" y="0"/>
                </a:cxn>
                <a:cxn ang="0">
                  <a:pos x="2" y="14"/>
                </a:cxn>
                <a:cxn ang="0">
                  <a:pos x="10" y="30"/>
                </a:cxn>
                <a:cxn ang="0">
                  <a:pos x="17" y="40"/>
                </a:cxn>
                <a:cxn ang="0">
                  <a:pos x="19" y="45"/>
                </a:cxn>
                <a:cxn ang="0">
                  <a:pos x="29" y="51"/>
                </a:cxn>
                <a:cxn ang="0">
                  <a:pos x="19" y="45"/>
                </a:cxn>
                <a:cxn ang="0">
                  <a:pos x="23" y="51"/>
                </a:cxn>
                <a:cxn ang="0">
                  <a:pos x="29" y="51"/>
                </a:cxn>
                <a:cxn ang="0">
                  <a:pos x="29" y="34"/>
                </a:cxn>
              </a:cxnLst>
              <a:rect l="0" t="0" r="r" b="b"/>
              <a:pathLst>
                <a:path w="40" h="51">
                  <a:moveTo>
                    <a:pt x="29" y="34"/>
                  </a:moveTo>
                  <a:lnTo>
                    <a:pt x="40" y="39"/>
                  </a:lnTo>
                  <a:lnTo>
                    <a:pt x="36" y="34"/>
                  </a:lnTo>
                  <a:lnTo>
                    <a:pt x="31" y="22"/>
                  </a:lnTo>
                  <a:lnTo>
                    <a:pt x="23" y="8"/>
                  </a:lnTo>
                  <a:lnTo>
                    <a:pt x="21" y="0"/>
                  </a:lnTo>
                  <a:lnTo>
                    <a:pt x="0" y="0"/>
                  </a:lnTo>
                  <a:lnTo>
                    <a:pt x="2" y="14"/>
                  </a:lnTo>
                  <a:lnTo>
                    <a:pt x="10" y="30"/>
                  </a:lnTo>
                  <a:lnTo>
                    <a:pt x="17" y="40"/>
                  </a:lnTo>
                  <a:lnTo>
                    <a:pt x="19" y="45"/>
                  </a:lnTo>
                  <a:lnTo>
                    <a:pt x="29" y="51"/>
                  </a:lnTo>
                  <a:lnTo>
                    <a:pt x="19" y="45"/>
                  </a:lnTo>
                  <a:lnTo>
                    <a:pt x="23" y="51"/>
                  </a:lnTo>
                  <a:lnTo>
                    <a:pt x="29" y="51"/>
                  </a:lnTo>
                  <a:lnTo>
                    <a:pt x="29" y="3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2" name="Freeform 24"/>
            <p:cNvSpPr>
              <a:spLocks/>
            </p:cNvSpPr>
            <p:nvPr/>
          </p:nvSpPr>
          <p:spPr bwMode="auto">
            <a:xfrm>
              <a:off x="3227" y="1173"/>
              <a:ext cx="22" cy="17"/>
            </a:xfrm>
            <a:custGeom>
              <a:avLst/>
              <a:gdLst/>
              <a:ahLst/>
              <a:cxnLst>
                <a:cxn ang="0">
                  <a:pos x="30" y="3"/>
                </a:cxn>
                <a:cxn ang="0">
                  <a:pos x="19" y="0"/>
                </a:cxn>
                <a:cxn ang="0">
                  <a:pos x="0" y="0"/>
                </a:cxn>
                <a:cxn ang="0">
                  <a:pos x="0" y="27"/>
                </a:cxn>
                <a:cxn ang="0">
                  <a:pos x="19" y="27"/>
                </a:cxn>
                <a:cxn ang="0">
                  <a:pos x="4" y="25"/>
                </a:cxn>
                <a:cxn ang="0">
                  <a:pos x="30" y="3"/>
                </a:cxn>
                <a:cxn ang="0">
                  <a:pos x="24" y="0"/>
                </a:cxn>
                <a:cxn ang="0">
                  <a:pos x="19" y="0"/>
                </a:cxn>
                <a:cxn ang="0">
                  <a:pos x="30" y="3"/>
                </a:cxn>
              </a:cxnLst>
              <a:rect l="0" t="0" r="r" b="b"/>
              <a:pathLst>
                <a:path w="30" h="27">
                  <a:moveTo>
                    <a:pt x="30" y="3"/>
                  </a:moveTo>
                  <a:lnTo>
                    <a:pt x="19" y="0"/>
                  </a:lnTo>
                  <a:lnTo>
                    <a:pt x="0" y="0"/>
                  </a:lnTo>
                  <a:lnTo>
                    <a:pt x="0" y="27"/>
                  </a:lnTo>
                  <a:lnTo>
                    <a:pt x="19" y="27"/>
                  </a:lnTo>
                  <a:lnTo>
                    <a:pt x="4" y="25"/>
                  </a:lnTo>
                  <a:lnTo>
                    <a:pt x="30" y="3"/>
                  </a:lnTo>
                  <a:lnTo>
                    <a:pt x="24" y="0"/>
                  </a:lnTo>
                  <a:lnTo>
                    <a:pt x="19" y="0"/>
                  </a:lnTo>
                  <a:lnTo>
                    <a:pt x="30" y="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3" name="Freeform 25"/>
            <p:cNvSpPr>
              <a:spLocks/>
            </p:cNvSpPr>
            <p:nvPr/>
          </p:nvSpPr>
          <p:spPr bwMode="auto">
            <a:xfrm>
              <a:off x="3228" y="1175"/>
              <a:ext cx="31" cy="24"/>
            </a:xfrm>
            <a:custGeom>
              <a:avLst/>
              <a:gdLst/>
              <a:ahLst/>
              <a:cxnLst>
                <a:cxn ang="0">
                  <a:pos x="45" y="21"/>
                </a:cxn>
                <a:cxn ang="0">
                  <a:pos x="38" y="17"/>
                </a:cxn>
                <a:cxn ang="0">
                  <a:pos x="28" y="16"/>
                </a:cxn>
                <a:cxn ang="0">
                  <a:pos x="26" y="14"/>
                </a:cxn>
                <a:cxn ang="0">
                  <a:pos x="22" y="8"/>
                </a:cxn>
                <a:cxn ang="0">
                  <a:pos x="17" y="0"/>
                </a:cxn>
                <a:cxn ang="0">
                  <a:pos x="0" y="14"/>
                </a:cxn>
                <a:cxn ang="0">
                  <a:pos x="5" y="19"/>
                </a:cxn>
                <a:cxn ang="0">
                  <a:pos x="11" y="24"/>
                </a:cxn>
                <a:cxn ang="0">
                  <a:pos x="21" y="31"/>
                </a:cxn>
                <a:cxn ang="0">
                  <a:pos x="38" y="34"/>
                </a:cxn>
                <a:cxn ang="0">
                  <a:pos x="28" y="30"/>
                </a:cxn>
                <a:cxn ang="0">
                  <a:pos x="45" y="21"/>
                </a:cxn>
                <a:cxn ang="0">
                  <a:pos x="41" y="17"/>
                </a:cxn>
                <a:cxn ang="0">
                  <a:pos x="38" y="17"/>
                </a:cxn>
                <a:cxn ang="0">
                  <a:pos x="45" y="21"/>
                </a:cxn>
              </a:cxnLst>
              <a:rect l="0" t="0" r="r" b="b"/>
              <a:pathLst>
                <a:path w="45" h="34">
                  <a:moveTo>
                    <a:pt x="45" y="21"/>
                  </a:moveTo>
                  <a:lnTo>
                    <a:pt x="38" y="17"/>
                  </a:lnTo>
                  <a:lnTo>
                    <a:pt x="28" y="16"/>
                  </a:lnTo>
                  <a:lnTo>
                    <a:pt x="26" y="14"/>
                  </a:lnTo>
                  <a:lnTo>
                    <a:pt x="22" y="8"/>
                  </a:lnTo>
                  <a:lnTo>
                    <a:pt x="17" y="0"/>
                  </a:lnTo>
                  <a:lnTo>
                    <a:pt x="0" y="14"/>
                  </a:lnTo>
                  <a:lnTo>
                    <a:pt x="5" y="19"/>
                  </a:lnTo>
                  <a:lnTo>
                    <a:pt x="11" y="24"/>
                  </a:lnTo>
                  <a:lnTo>
                    <a:pt x="21" y="31"/>
                  </a:lnTo>
                  <a:lnTo>
                    <a:pt x="38" y="34"/>
                  </a:lnTo>
                  <a:lnTo>
                    <a:pt x="28" y="30"/>
                  </a:lnTo>
                  <a:lnTo>
                    <a:pt x="45" y="21"/>
                  </a:lnTo>
                  <a:lnTo>
                    <a:pt x="41" y="17"/>
                  </a:lnTo>
                  <a:lnTo>
                    <a:pt x="38" y="17"/>
                  </a:lnTo>
                  <a:lnTo>
                    <a:pt x="45" y="2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4" name="Freeform 26"/>
            <p:cNvSpPr>
              <a:spLocks/>
            </p:cNvSpPr>
            <p:nvPr/>
          </p:nvSpPr>
          <p:spPr bwMode="auto">
            <a:xfrm>
              <a:off x="3249" y="1186"/>
              <a:ext cx="25" cy="24"/>
            </a:xfrm>
            <a:custGeom>
              <a:avLst/>
              <a:gdLst/>
              <a:ahLst/>
              <a:cxnLst>
                <a:cxn ang="0">
                  <a:pos x="40" y="28"/>
                </a:cxn>
                <a:cxn ang="0">
                  <a:pos x="38" y="24"/>
                </a:cxn>
                <a:cxn ang="0">
                  <a:pos x="17" y="0"/>
                </a:cxn>
                <a:cxn ang="0">
                  <a:pos x="0" y="11"/>
                </a:cxn>
                <a:cxn ang="0">
                  <a:pos x="21" y="33"/>
                </a:cxn>
                <a:cxn ang="0">
                  <a:pos x="19" y="28"/>
                </a:cxn>
                <a:cxn ang="0">
                  <a:pos x="40" y="28"/>
                </a:cxn>
                <a:cxn ang="0">
                  <a:pos x="40" y="25"/>
                </a:cxn>
                <a:cxn ang="0">
                  <a:pos x="38" y="24"/>
                </a:cxn>
                <a:cxn ang="0">
                  <a:pos x="40" y="28"/>
                </a:cxn>
              </a:cxnLst>
              <a:rect l="0" t="0" r="r" b="b"/>
              <a:pathLst>
                <a:path w="40" h="33">
                  <a:moveTo>
                    <a:pt x="40" y="28"/>
                  </a:moveTo>
                  <a:lnTo>
                    <a:pt x="38" y="24"/>
                  </a:lnTo>
                  <a:lnTo>
                    <a:pt x="17" y="0"/>
                  </a:lnTo>
                  <a:lnTo>
                    <a:pt x="0" y="11"/>
                  </a:lnTo>
                  <a:lnTo>
                    <a:pt x="21" y="33"/>
                  </a:lnTo>
                  <a:lnTo>
                    <a:pt x="19" y="28"/>
                  </a:lnTo>
                  <a:lnTo>
                    <a:pt x="40" y="28"/>
                  </a:lnTo>
                  <a:lnTo>
                    <a:pt x="40" y="25"/>
                  </a:lnTo>
                  <a:lnTo>
                    <a:pt x="38" y="24"/>
                  </a:lnTo>
                  <a:lnTo>
                    <a:pt x="40" y="2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5" name="Freeform 27"/>
            <p:cNvSpPr>
              <a:spLocks/>
            </p:cNvSpPr>
            <p:nvPr/>
          </p:nvSpPr>
          <p:spPr bwMode="auto">
            <a:xfrm>
              <a:off x="3261" y="1205"/>
              <a:ext cx="20" cy="90"/>
            </a:xfrm>
            <a:custGeom>
              <a:avLst/>
              <a:gdLst/>
              <a:ahLst/>
              <a:cxnLst>
                <a:cxn ang="0">
                  <a:pos x="21" y="117"/>
                </a:cxn>
                <a:cxn ang="0">
                  <a:pos x="30" y="125"/>
                </a:cxn>
                <a:cxn ang="0">
                  <a:pos x="30" y="109"/>
                </a:cxn>
                <a:cxn ang="0">
                  <a:pos x="28" y="90"/>
                </a:cxn>
                <a:cxn ang="0">
                  <a:pos x="27" y="78"/>
                </a:cxn>
                <a:cxn ang="0">
                  <a:pos x="27" y="61"/>
                </a:cxn>
                <a:cxn ang="0">
                  <a:pos x="25" y="44"/>
                </a:cxn>
                <a:cxn ang="0">
                  <a:pos x="23" y="27"/>
                </a:cxn>
                <a:cxn ang="0">
                  <a:pos x="21" y="16"/>
                </a:cxn>
                <a:cxn ang="0">
                  <a:pos x="21" y="0"/>
                </a:cxn>
                <a:cxn ang="0">
                  <a:pos x="0" y="0"/>
                </a:cxn>
                <a:cxn ang="0">
                  <a:pos x="0" y="16"/>
                </a:cxn>
                <a:cxn ang="0">
                  <a:pos x="2" y="30"/>
                </a:cxn>
                <a:cxn ang="0">
                  <a:pos x="4" y="47"/>
                </a:cxn>
                <a:cxn ang="0">
                  <a:pos x="6" y="61"/>
                </a:cxn>
                <a:cxn ang="0">
                  <a:pos x="6" y="78"/>
                </a:cxn>
                <a:cxn ang="0">
                  <a:pos x="8" y="95"/>
                </a:cxn>
                <a:cxn ang="0">
                  <a:pos x="11" y="109"/>
                </a:cxn>
                <a:cxn ang="0">
                  <a:pos x="11" y="125"/>
                </a:cxn>
                <a:cxn ang="0">
                  <a:pos x="21" y="132"/>
                </a:cxn>
                <a:cxn ang="0">
                  <a:pos x="11" y="125"/>
                </a:cxn>
                <a:cxn ang="0">
                  <a:pos x="11" y="132"/>
                </a:cxn>
                <a:cxn ang="0">
                  <a:pos x="21" y="132"/>
                </a:cxn>
                <a:cxn ang="0">
                  <a:pos x="21" y="117"/>
                </a:cxn>
              </a:cxnLst>
              <a:rect l="0" t="0" r="r" b="b"/>
              <a:pathLst>
                <a:path w="30" h="132">
                  <a:moveTo>
                    <a:pt x="21" y="117"/>
                  </a:moveTo>
                  <a:lnTo>
                    <a:pt x="30" y="125"/>
                  </a:lnTo>
                  <a:lnTo>
                    <a:pt x="30" y="109"/>
                  </a:lnTo>
                  <a:lnTo>
                    <a:pt x="28" y="90"/>
                  </a:lnTo>
                  <a:lnTo>
                    <a:pt x="27" y="78"/>
                  </a:lnTo>
                  <a:lnTo>
                    <a:pt x="27" y="61"/>
                  </a:lnTo>
                  <a:lnTo>
                    <a:pt x="25" y="44"/>
                  </a:lnTo>
                  <a:lnTo>
                    <a:pt x="23" y="27"/>
                  </a:lnTo>
                  <a:lnTo>
                    <a:pt x="21" y="16"/>
                  </a:lnTo>
                  <a:lnTo>
                    <a:pt x="21" y="0"/>
                  </a:lnTo>
                  <a:lnTo>
                    <a:pt x="0" y="0"/>
                  </a:lnTo>
                  <a:lnTo>
                    <a:pt x="0" y="16"/>
                  </a:lnTo>
                  <a:lnTo>
                    <a:pt x="2" y="30"/>
                  </a:lnTo>
                  <a:lnTo>
                    <a:pt x="4" y="47"/>
                  </a:lnTo>
                  <a:lnTo>
                    <a:pt x="6" y="61"/>
                  </a:lnTo>
                  <a:lnTo>
                    <a:pt x="6" y="78"/>
                  </a:lnTo>
                  <a:lnTo>
                    <a:pt x="8" y="95"/>
                  </a:lnTo>
                  <a:lnTo>
                    <a:pt x="11" y="109"/>
                  </a:lnTo>
                  <a:lnTo>
                    <a:pt x="11" y="125"/>
                  </a:lnTo>
                  <a:lnTo>
                    <a:pt x="21" y="132"/>
                  </a:lnTo>
                  <a:lnTo>
                    <a:pt x="11" y="125"/>
                  </a:lnTo>
                  <a:lnTo>
                    <a:pt x="11" y="132"/>
                  </a:lnTo>
                  <a:lnTo>
                    <a:pt x="21" y="132"/>
                  </a:lnTo>
                  <a:lnTo>
                    <a:pt x="21" y="1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6" name="Freeform 28"/>
            <p:cNvSpPr>
              <a:spLocks/>
            </p:cNvSpPr>
            <p:nvPr/>
          </p:nvSpPr>
          <p:spPr bwMode="auto">
            <a:xfrm>
              <a:off x="3249" y="1286"/>
              <a:ext cx="41" cy="165"/>
            </a:xfrm>
            <a:custGeom>
              <a:avLst/>
              <a:gdLst/>
              <a:ahLst/>
              <a:cxnLst>
                <a:cxn ang="0">
                  <a:pos x="11" y="241"/>
                </a:cxn>
                <a:cxn ang="0">
                  <a:pos x="21" y="232"/>
                </a:cxn>
                <a:cxn ang="0">
                  <a:pos x="23" y="219"/>
                </a:cxn>
                <a:cxn ang="0">
                  <a:pos x="32" y="193"/>
                </a:cxn>
                <a:cxn ang="0">
                  <a:pos x="42" y="156"/>
                </a:cxn>
                <a:cxn ang="0">
                  <a:pos x="51" y="115"/>
                </a:cxn>
                <a:cxn ang="0">
                  <a:pos x="59" y="76"/>
                </a:cxn>
                <a:cxn ang="0">
                  <a:pos x="63" y="39"/>
                </a:cxn>
                <a:cxn ang="0">
                  <a:pos x="61" y="13"/>
                </a:cxn>
                <a:cxn ang="0">
                  <a:pos x="40" y="0"/>
                </a:cxn>
                <a:cxn ang="0">
                  <a:pos x="40" y="16"/>
                </a:cxn>
                <a:cxn ang="0">
                  <a:pos x="40" y="21"/>
                </a:cxn>
                <a:cxn ang="0">
                  <a:pos x="42" y="39"/>
                </a:cxn>
                <a:cxn ang="0">
                  <a:pos x="38" y="73"/>
                </a:cxn>
                <a:cxn ang="0">
                  <a:pos x="32" y="112"/>
                </a:cxn>
                <a:cxn ang="0">
                  <a:pos x="21" y="153"/>
                </a:cxn>
                <a:cxn ang="0">
                  <a:pos x="11" y="188"/>
                </a:cxn>
                <a:cxn ang="0">
                  <a:pos x="2" y="216"/>
                </a:cxn>
                <a:cxn ang="0">
                  <a:pos x="0" y="232"/>
                </a:cxn>
                <a:cxn ang="0">
                  <a:pos x="11" y="224"/>
                </a:cxn>
                <a:cxn ang="0">
                  <a:pos x="11" y="241"/>
                </a:cxn>
                <a:cxn ang="0">
                  <a:pos x="21" y="241"/>
                </a:cxn>
                <a:cxn ang="0">
                  <a:pos x="21" y="232"/>
                </a:cxn>
                <a:cxn ang="0">
                  <a:pos x="11" y="241"/>
                </a:cxn>
              </a:cxnLst>
              <a:rect l="0" t="0" r="r" b="b"/>
              <a:pathLst>
                <a:path w="63" h="241">
                  <a:moveTo>
                    <a:pt x="11" y="241"/>
                  </a:moveTo>
                  <a:lnTo>
                    <a:pt x="21" y="232"/>
                  </a:lnTo>
                  <a:lnTo>
                    <a:pt x="23" y="219"/>
                  </a:lnTo>
                  <a:lnTo>
                    <a:pt x="32" y="193"/>
                  </a:lnTo>
                  <a:lnTo>
                    <a:pt x="42" y="156"/>
                  </a:lnTo>
                  <a:lnTo>
                    <a:pt x="51" y="115"/>
                  </a:lnTo>
                  <a:lnTo>
                    <a:pt x="59" y="76"/>
                  </a:lnTo>
                  <a:lnTo>
                    <a:pt x="63" y="39"/>
                  </a:lnTo>
                  <a:lnTo>
                    <a:pt x="61" y="13"/>
                  </a:lnTo>
                  <a:lnTo>
                    <a:pt x="40" y="0"/>
                  </a:lnTo>
                  <a:lnTo>
                    <a:pt x="40" y="16"/>
                  </a:lnTo>
                  <a:lnTo>
                    <a:pt x="40" y="21"/>
                  </a:lnTo>
                  <a:lnTo>
                    <a:pt x="42" y="39"/>
                  </a:lnTo>
                  <a:lnTo>
                    <a:pt x="38" y="73"/>
                  </a:lnTo>
                  <a:lnTo>
                    <a:pt x="32" y="112"/>
                  </a:lnTo>
                  <a:lnTo>
                    <a:pt x="21" y="153"/>
                  </a:lnTo>
                  <a:lnTo>
                    <a:pt x="11" y="188"/>
                  </a:lnTo>
                  <a:lnTo>
                    <a:pt x="2" y="216"/>
                  </a:lnTo>
                  <a:lnTo>
                    <a:pt x="0" y="232"/>
                  </a:lnTo>
                  <a:lnTo>
                    <a:pt x="11" y="224"/>
                  </a:lnTo>
                  <a:lnTo>
                    <a:pt x="11" y="241"/>
                  </a:lnTo>
                  <a:lnTo>
                    <a:pt x="21" y="241"/>
                  </a:lnTo>
                  <a:lnTo>
                    <a:pt x="21" y="232"/>
                  </a:lnTo>
                  <a:lnTo>
                    <a:pt x="11" y="24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7" name="Freeform 29"/>
            <p:cNvSpPr>
              <a:spLocks/>
            </p:cNvSpPr>
            <p:nvPr/>
          </p:nvSpPr>
          <p:spPr bwMode="auto">
            <a:xfrm>
              <a:off x="3222" y="1437"/>
              <a:ext cx="33" cy="25"/>
            </a:xfrm>
            <a:custGeom>
              <a:avLst/>
              <a:gdLst/>
              <a:ahLst/>
              <a:cxnLst>
                <a:cxn ang="0">
                  <a:pos x="10" y="36"/>
                </a:cxn>
                <a:cxn ang="0">
                  <a:pos x="21" y="27"/>
                </a:cxn>
                <a:cxn ang="0">
                  <a:pos x="23" y="25"/>
                </a:cxn>
                <a:cxn ang="0">
                  <a:pos x="27" y="24"/>
                </a:cxn>
                <a:cxn ang="0">
                  <a:pos x="38" y="21"/>
                </a:cxn>
                <a:cxn ang="0">
                  <a:pos x="51" y="19"/>
                </a:cxn>
                <a:cxn ang="0">
                  <a:pos x="51" y="0"/>
                </a:cxn>
                <a:cxn ang="0">
                  <a:pos x="34" y="3"/>
                </a:cxn>
                <a:cxn ang="0">
                  <a:pos x="17" y="7"/>
                </a:cxn>
                <a:cxn ang="0">
                  <a:pos x="6" y="16"/>
                </a:cxn>
                <a:cxn ang="0">
                  <a:pos x="0" y="27"/>
                </a:cxn>
                <a:cxn ang="0">
                  <a:pos x="10" y="19"/>
                </a:cxn>
                <a:cxn ang="0">
                  <a:pos x="10" y="36"/>
                </a:cxn>
                <a:cxn ang="0">
                  <a:pos x="21" y="36"/>
                </a:cxn>
                <a:cxn ang="0">
                  <a:pos x="21" y="27"/>
                </a:cxn>
                <a:cxn ang="0">
                  <a:pos x="10" y="36"/>
                </a:cxn>
              </a:cxnLst>
              <a:rect l="0" t="0" r="r" b="b"/>
              <a:pathLst>
                <a:path w="51" h="36">
                  <a:moveTo>
                    <a:pt x="10" y="36"/>
                  </a:moveTo>
                  <a:lnTo>
                    <a:pt x="21" y="27"/>
                  </a:lnTo>
                  <a:lnTo>
                    <a:pt x="23" y="25"/>
                  </a:lnTo>
                  <a:lnTo>
                    <a:pt x="27" y="24"/>
                  </a:lnTo>
                  <a:lnTo>
                    <a:pt x="38" y="21"/>
                  </a:lnTo>
                  <a:lnTo>
                    <a:pt x="51" y="19"/>
                  </a:lnTo>
                  <a:lnTo>
                    <a:pt x="51" y="0"/>
                  </a:lnTo>
                  <a:lnTo>
                    <a:pt x="34" y="3"/>
                  </a:lnTo>
                  <a:lnTo>
                    <a:pt x="17" y="7"/>
                  </a:lnTo>
                  <a:lnTo>
                    <a:pt x="6" y="16"/>
                  </a:lnTo>
                  <a:lnTo>
                    <a:pt x="0" y="27"/>
                  </a:lnTo>
                  <a:lnTo>
                    <a:pt x="10" y="19"/>
                  </a:lnTo>
                  <a:lnTo>
                    <a:pt x="10" y="36"/>
                  </a:lnTo>
                  <a:lnTo>
                    <a:pt x="21" y="36"/>
                  </a:lnTo>
                  <a:lnTo>
                    <a:pt x="21" y="27"/>
                  </a:lnTo>
                  <a:lnTo>
                    <a:pt x="10" y="36"/>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8" name="Freeform 30"/>
            <p:cNvSpPr>
              <a:spLocks/>
            </p:cNvSpPr>
            <p:nvPr/>
          </p:nvSpPr>
          <p:spPr bwMode="auto">
            <a:xfrm>
              <a:off x="3203" y="1450"/>
              <a:ext cx="24" cy="17"/>
            </a:xfrm>
            <a:custGeom>
              <a:avLst/>
              <a:gdLst/>
              <a:ahLst/>
              <a:cxnLst>
                <a:cxn ang="0">
                  <a:pos x="15" y="24"/>
                </a:cxn>
                <a:cxn ang="0">
                  <a:pos x="7" y="27"/>
                </a:cxn>
                <a:cxn ang="0">
                  <a:pos x="21" y="25"/>
                </a:cxn>
                <a:cxn ang="0">
                  <a:pos x="26" y="22"/>
                </a:cxn>
                <a:cxn ang="0">
                  <a:pos x="32" y="21"/>
                </a:cxn>
                <a:cxn ang="0">
                  <a:pos x="36" y="19"/>
                </a:cxn>
                <a:cxn ang="0">
                  <a:pos x="36" y="0"/>
                </a:cxn>
                <a:cxn ang="0">
                  <a:pos x="28" y="4"/>
                </a:cxn>
                <a:cxn ang="0">
                  <a:pos x="17" y="5"/>
                </a:cxn>
                <a:cxn ang="0">
                  <a:pos x="11" y="8"/>
                </a:cxn>
                <a:cxn ang="0">
                  <a:pos x="7" y="10"/>
                </a:cxn>
                <a:cxn ang="0">
                  <a:pos x="0" y="13"/>
                </a:cxn>
                <a:cxn ang="0">
                  <a:pos x="7" y="10"/>
                </a:cxn>
                <a:cxn ang="0">
                  <a:pos x="2" y="10"/>
                </a:cxn>
                <a:cxn ang="0">
                  <a:pos x="0" y="13"/>
                </a:cxn>
                <a:cxn ang="0">
                  <a:pos x="15" y="24"/>
                </a:cxn>
              </a:cxnLst>
              <a:rect l="0" t="0" r="r" b="b"/>
              <a:pathLst>
                <a:path w="36" h="27">
                  <a:moveTo>
                    <a:pt x="15" y="24"/>
                  </a:moveTo>
                  <a:lnTo>
                    <a:pt x="7" y="27"/>
                  </a:lnTo>
                  <a:lnTo>
                    <a:pt x="21" y="25"/>
                  </a:lnTo>
                  <a:lnTo>
                    <a:pt x="26" y="22"/>
                  </a:lnTo>
                  <a:lnTo>
                    <a:pt x="32" y="21"/>
                  </a:lnTo>
                  <a:lnTo>
                    <a:pt x="36" y="19"/>
                  </a:lnTo>
                  <a:lnTo>
                    <a:pt x="36" y="0"/>
                  </a:lnTo>
                  <a:lnTo>
                    <a:pt x="28" y="4"/>
                  </a:lnTo>
                  <a:lnTo>
                    <a:pt x="17" y="5"/>
                  </a:lnTo>
                  <a:lnTo>
                    <a:pt x="11" y="8"/>
                  </a:lnTo>
                  <a:lnTo>
                    <a:pt x="7" y="10"/>
                  </a:lnTo>
                  <a:lnTo>
                    <a:pt x="0" y="13"/>
                  </a:lnTo>
                  <a:lnTo>
                    <a:pt x="7" y="10"/>
                  </a:lnTo>
                  <a:lnTo>
                    <a:pt x="2" y="10"/>
                  </a:lnTo>
                  <a:lnTo>
                    <a:pt x="0" y="13"/>
                  </a:lnTo>
                  <a:lnTo>
                    <a:pt x="15" y="2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59" name="Freeform 31"/>
            <p:cNvSpPr>
              <a:spLocks/>
            </p:cNvSpPr>
            <p:nvPr/>
          </p:nvSpPr>
          <p:spPr bwMode="auto">
            <a:xfrm>
              <a:off x="3199" y="1459"/>
              <a:ext cx="39" cy="79"/>
            </a:xfrm>
            <a:custGeom>
              <a:avLst/>
              <a:gdLst/>
              <a:ahLst/>
              <a:cxnLst>
                <a:cxn ang="0">
                  <a:pos x="48" y="100"/>
                </a:cxn>
                <a:cxn ang="0">
                  <a:pos x="59" y="109"/>
                </a:cxn>
                <a:cxn ang="0">
                  <a:pos x="57" y="97"/>
                </a:cxn>
                <a:cxn ang="0">
                  <a:pos x="50" y="81"/>
                </a:cxn>
                <a:cxn ang="0">
                  <a:pos x="42" y="69"/>
                </a:cxn>
                <a:cxn ang="0">
                  <a:pos x="34" y="53"/>
                </a:cxn>
                <a:cxn ang="0">
                  <a:pos x="29" y="39"/>
                </a:cxn>
                <a:cxn ang="0">
                  <a:pos x="21" y="28"/>
                </a:cxn>
                <a:cxn ang="0">
                  <a:pos x="21" y="18"/>
                </a:cxn>
                <a:cxn ang="0">
                  <a:pos x="23" y="11"/>
                </a:cxn>
                <a:cxn ang="0">
                  <a:pos x="8" y="0"/>
                </a:cxn>
                <a:cxn ang="0">
                  <a:pos x="0" y="14"/>
                </a:cxn>
                <a:cxn ang="0">
                  <a:pos x="0" y="31"/>
                </a:cxn>
                <a:cxn ang="0">
                  <a:pos x="8" y="47"/>
                </a:cxn>
                <a:cxn ang="0">
                  <a:pos x="14" y="59"/>
                </a:cxn>
                <a:cxn ang="0">
                  <a:pos x="21" y="75"/>
                </a:cxn>
                <a:cxn ang="0">
                  <a:pos x="31" y="89"/>
                </a:cxn>
                <a:cxn ang="0">
                  <a:pos x="36" y="100"/>
                </a:cxn>
                <a:cxn ang="0">
                  <a:pos x="38" y="109"/>
                </a:cxn>
                <a:cxn ang="0">
                  <a:pos x="48" y="117"/>
                </a:cxn>
                <a:cxn ang="0">
                  <a:pos x="38" y="109"/>
                </a:cxn>
                <a:cxn ang="0">
                  <a:pos x="38" y="117"/>
                </a:cxn>
                <a:cxn ang="0">
                  <a:pos x="48" y="117"/>
                </a:cxn>
                <a:cxn ang="0">
                  <a:pos x="48" y="100"/>
                </a:cxn>
              </a:cxnLst>
              <a:rect l="0" t="0" r="r" b="b"/>
              <a:pathLst>
                <a:path w="59" h="117">
                  <a:moveTo>
                    <a:pt x="48" y="100"/>
                  </a:moveTo>
                  <a:lnTo>
                    <a:pt x="59" y="109"/>
                  </a:lnTo>
                  <a:lnTo>
                    <a:pt x="57" y="97"/>
                  </a:lnTo>
                  <a:lnTo>
                    <a:pt x="50" y="81"/>
                  </a:lnTo>
                  <a:lnTo>
                    <a:pt x="42" y="69"/>
                  </a:lnTo>
                  <a:lnTo>
                    <a:pt x="34" y="53"/>
                  </a:lnTo>
                  <a:lnTo>
                    <a:pt x="29" y="39"/>
                  </a:lnTo>
                  <a:lnTo>
                    <a:pt x="21" y="28"/>
                  </a:lnTo>
                  <a:lnTo>
                    <a:pt x="21" y="18"/>
                  </a:lnTo>
                  <a:lnTo>
                    <a:pt x="23" y="11"/>
                  </a:lnTo>
                  <a:lnTo>
                    <a:pt x="8" y="0"/>
                  </a:lnTo>
                  <a:lnTo>
                    <a:pt x="0" y="14"/>
                  </a:lnTo>
                  <a:lnTo>
                    <a:pt x="0" y="31"/>
                  </a:lnTo>
                  <a:lnTo>
                    <a:pt x="8" y="47"/>
                  </a:lnTo>
                  <a:lnTo>
                    <a:pt x="14" y="59"/>
                  </a:lnTo>
                  <a:lnTo>
                    <a:pt x="21" y="75"/>
                  </a:lnTo>
                  <a:lnTo>
                    <a:pt x="31" y="89"/>
                  </a:lnTo>
                  <a:lnTo>
                    <a:pt x="36" y="100"/>
                  </a:lnTo>
                  <a:lnTo>
                    <a:pt x="38" y="109"/>
                  </a:lnTo>
                  <a:lnTo>
                    <a:pt x="48" y="117"/>
                  </a:lnTo>
                  <a:lnTo>
                    <a:pt x="38" y="109"/>
                  </a:lnTo>
                  <a:lnTo>
                    <a:pt x="38" y="117"/>
                  </a:lnTo>
                  <a:lnTo>
                    <a:pt x="48" y="117"/>
                  </a:lnTo>
                  <a:lnTo>
                    <a:pt x="48" y="10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0" name="Freeform 32"/>
            <p:cNvSpPr>
              <a:spLocks/>
            </p:cNvSpPr>
            <p:nvPr/>
          </p:nvSpPr>
          <p:spPr bwMode="auto">
            <a:xfrm>
              <a:off x="3215" y="1526"/>
              <a:ext cx="40" cy="102"/>
            </a:xfrm>
            <a:custGeom>
              <a:avLst/>
              <a:gdLst/>
              <a:ahLst/>
              <a:cxnLst>
                <a:cxn ang="0">
                  <a:pos x="17" y="149"/>
                </a:cxn>
                <a:cxn ang="0">
                  <a:pos x="17" y="151"/>
                </a:cxn>
                <a:cxn ang="0">
                  <a:pos x="26" y="137"/>
                </a:cxn>
                <a:cxn ang="0">
                  <a:pos x="38" y="118"/>
                </a:cxn>
                <a:cxn ang="0">
                  <a:pos x="47" y="96"/>
                </a:cxn>
                <a:cxn ang="0">
                  <a:pos x="57" y="70"/>
                </a:cxn>
                <a:cxn ang="0">
                  <a:pos x="60" y="47"/>
                </a:cxn>
                <a:cxn ang="0">
                  <a:pos x="59" y="27"/>
                </a:cxn>
                <a:cxn ang="0">
                  <a:pos x="45" y="8"/>
                </a:cxn>
                <a:cxn ang="0">
                  <a:pos x="23" y="0"/>
                </a:cxn>
                <a:cxn ang="0">
                  <a:pos x="23" y="19"/>
                </a:cxn>
                <a:cxn ang="0">
                  <a:pos x="34" y="22"/>
                </a:cxn>
                <a:cxn ang="0">
                  <a:pos x="38" y="31"/>
                </a:cxn>
                <a:cxn ang="0">
                  <a:pos x="40" y="47"/>
                </a:cxn>
                <a:cxn ang="0">
                  <a:pos x="36" y="67"/>
                </a:cxn>
                <a:cxn ang="0">
                  <a:pos x="26" y="89"/>
                </a:cxn>
                <a:cxn ang="0">
                  <a:pos x="17" y="110"/>
                </a:cxn>
                <a:cxn ang="0">
                  <a:pos x="7" y="129"/>
                </a:cxn>
                <a:cxn ang="0">
                  <a:pos x="0" y="142"/>
                </a:cxn>
                <a:cxn ang="0">
                  <a:pos x="0" y="143"/>
                </a:cxn>
                <a:cxn ang="0">
                  <a:pos x="17" y="149"/>
                </a:cxn>
              </a:cxnLst>
              <a:rect l="0" t="0" r="r" b="b"/>
              <a:pathLst>
                <a:path w="60" h="151">
                  <a:moveTo>
                    <a:pt x="17" y="149"/>
                  </a:moveTo>
                  <a:lnTo>
                    <a:pt x="17" y="151"/>
                  </a:lnTo>
                  <a:lnTo>
                    <a:pt x="26" y="137"/>
                  </a:lnTo>
                  <a:lnTo>
                    <a:pt x="38" y="118"/>
                  </a:lnTo>
                  <a:lnTo>
                    <a:pt x="47" y="96"/>
                  </a:lnTo>
                  <a:lnTo>
                    <a:pt x="57" y="70"/>
                  </a:lnTo>
                  <a:lnTo>
                    <a:pt x="60" y="47"/>
                  </a:lnTo>
                  <a:lnTo>
                    <a:pt x="59" y="27"/>
                  </a:lnTo>
                  <a:lnTo>
                    <a:pt x="45" y="8"/>
                  </a:lnTo>
                  <a:lnTo>
                    <a:pt x="23" y="0"/>
                  </a:lnTo>
                  <a:lnTo>
                    <a:pt x="23" y="19"/>
                  </a:lnTo>
                  <a:lnTo>
                    <a:pt x="34" y="22"/>
                  </a:lnTo>
                  <a:lnTo>
                    <a:pt x="38" y="31"/>
                  </a:lnTo>
                  <a:lnTo>
                    <a:pt x="40" y="47"/>
                  </a:lnTo>
                  <a:lnTo>
                    <a:pt x="36" y="67"/>
                  </a:lnTo>
                  <a:lnTo>
                    <a:pt x="26" y="89"/>
                  </a:lnTo>
                  <a:lnTo>
                    <a:pt x="17" y="110"/>
                  </a:lnTo>
                  <a:lnTo>
                    <a:pt x="7" y="129"/>
                  </a:lnTo>
                  <a:lnTo>
                    <a:pt x="0" y="142"/>
                  </a:lnTo>
                  <a:lnTo>
                    <a:pt x="0" y="143"/>
                  </a:lnTo>
                  <a:lnTo>
                    <a:pt x="17" y="149"/>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1" name="Freeform 33"/>
            <p:cNvSpPr>
              <a:spLocks/>
            </p:cNvSpPr>
            <p:nvPr/>
          </p:nvSpPr>
          <p:spPr bwMode="auto">
            <a:xfrm>
              <a:off x="3195" y="1624"/>
              <a:ext cx="31" cy="40"/>
            </a:xfrm>
            <a:custGeom>
              <a:avLst/>
              <a:gdLst/>
              <a:ahLst/>
              <a:cxnLst>
                <a:cxn ang="0">
                  <a:pos x="20" y="54"/>
                </a:cxn>
                <a:cxn ang="0">
                  <a:pos x="19" y="57"/>
                </a:cxn>
                <a:cxn ang="0">
                  <a:pos x="47" y="6"/>
                </a:cxn>
                <a:cxn ang="0">
                  <a:pos x="30" y="0"/>
                </a:cxn>
                <a:cxn ang="0">
                  <a:pos x="2" y="51"/>
                </a:cxn>
                <a:cxn ang="0">
                  <a:pos x="0" y="54"/>
                </a:cxn>
                <a:cxn ang="0">
                  <a:pos x="2" y="51"/>
                </a:cxn>
                <a:cxn ang="0">
                  <a:pos x="0" y="52"/>
                </a:cxn>
                <a:cxn ang="0">
                  <a:pos x="0" y="54"/>
                </a:cxn>
                <a:cxn ang="0">
                  <a:pos x="20" y="54"/>
                </a:cxn>
              </a:cxnLst>
              <a:rect l="0" t="0" r="r" b="b"/>
              <a:pathLst>
                <a:path w="47" h="57">
                  <a:moveTo>
                    <a:pt x="20" y="54"/>
                  </a:moveTo>
                  <a:lnTo>
                    <a:pt x="19" y="57"/>
                  </a:lnTo>
                  <a:lnTo>
                    <a:pt x="47" y="6"/>
                  </a:lnTo>
                  <a:lnTo>
                    <a:pt x="30" y="0"/>
                  </a:lnTo>
                  <a:lnTo>
                    <a:pt x="2" y="51"/>
                  </a:lnTo>
                  <a:lnTo>
                    <a:pt x="0" y="54"/>
                  </a:lnTo>
                  <a:lnTo>
                    <a:pt x="2" y="51"/>
                  </a:lnTo>
                  <a:lnTo>
                    <a:pt x="0" y="52"/>
                  </a:lnTo>
                  <a:lnTo>
                    <a:pt x="0" y="54"/>
                  </a:lnTo>
                  <a:lnTo>
                    <a:pt x="20" y="5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2" name="Freeform 34"/>
            <p:cNvSpPr>
              <a:spLocks/>
            </p:cNvSpPr>
            <p:nvPr/>
          </p:nvSpPr>
          <p:spPr bwMode="auto">
            <a:xfrm>
              <a:off x="3196" y="1661"/>
              <a:ext cx="20" cy="45"/>
            </a:xfrm>
            <a:custGeom>
              <a:avLst/>
              <a:gdLst/>
              <a:ahLst/>
              <a:cxnLst>
                <a:cxn ang="0">
                  <a:pos x="15" y="50"/>
                </a:cxn>
                <a:cxn ang="0">
                  <a:pos x="30" y="57"/>
                </a:cxn>
                <a:cxn ang="0">
                  <a:pos x="30" y="0"/>
                </a:cxn>
                <a:cxn ang="0">
                  <a:pos x="0" y="0"/>
                </a:cxn>
                <a:cxn ang="0">
                  <a:pos x="0" y="57"/>
                </a:cxn>
                <a:cxn ang="0">
                  <a:pos x="15" y="65"/>
                </a:cxn>
                <a:cxn ang="0">
                  <a:pos x="0" y="57"/>
                </a:cxn>
                <a:cxn ang="0">
                  <a:pos x="0" y="65"/>
                </a:cxn>
                <a:cxn ang="0">
                  <a:pos x="15" y="65"/>
                </a:cxn>
                <a:cxn ang="0">
                  <a:pos x="15" y="50"/>
                </a:cxn>
              </a:cxnLst>
              <a:rect l="0" t="0" r="r" b="b"/>
              <a:pathLst>
                <a:path w="30" h="65">
                  <a:moveTo>
                    <a:pt x="15" y="50"/>
                  </a:moveTo>
                  <a:lnTo>
                    <a:pt x="30" y="57"/>
                  </a:lnTo>
                  <a:lnTo>
                    <a:pt x="30" y="0"/>
                  </a:lnTo>
                  <a:lnTo>
                    <a:pt x="0" y="0"/>
                  </a:lnTo>
                  <a:lnTo>
                    <a:pt x="0" y="57"/>
                  </a:lnTo>
                  <a:lnTo>
                    <a:pt x="15" y="65"/>
                  </a:lnTo>
                  <a:lnTo>
                    <a:pt x="0" y="57"/>
                  </a:lnTo>
                  <a:lnTo>
                    <a:pt x="0" y="65"/>
                  </a:lnTo>
                  <a:lnTo>
                    <a:pt x="15" y="65"/>
                  </a:lnTo>
                  <a:lnTo>
                    <a:pt x="15" y="5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3" name="Freeform 35"/>
            <p:cNvSpPr>
              <a:spLocks/>
            </p:cNvSpPr>
            <p:nvPr/>
          </p:nvSpPr>
          <p:spPr bwMode="auto">
            <a:xfrm>
              <a:off x="3202" y="1695"/>
              <a:ext cx="26" cy="20"/>
            </a:xfrm>
            <a:custGeom>
              <a:avLst/>
              <a:gdLst/>
              <a:ahLst/>
              <a:cxnLst>
                <a:cxn ang="0">
                  <a:pos x="30" y="14"/>
                </a:cxn>
                <a:cxn ang="0">
                  <a:pos x="40" y="23"/>
                </a:cxn>
                <a:cxn ang="0">
                  <a:pos x="34" y="11"/>
                </a:cxn>
                <a:cxn ang="0">
                  <a:pos x="23" y="6"/>
                </a:cxn>
                <a:cxn ang="0">
                  <a:pos x="11" y="1"/>
                </a:cxn>
                <a:cxn ang="0">
                  <a:pos x="0" y="0"/>
                </a:cxn>
                <a:cxn ang="0">
                  <a:pos x="0" y="15"/>
                </a:cxn>
                <a:cxn ang="0">
                  <a:pos x="4" y="18"/>
                </a:cxn>
                <a:cxn ang="0">
                  <a:pos x="13" y="20"/>
                </a:cxn>
                <a:cxn ang="0">
                  <a:pos x="17" y="24"/>
                </a:cxn>
                <a:cxn ang="0">
                  <a:pos x="19" y="23"/>
                </a:cxn>
                <a:cxn ang="0">
                  <a:pos x="30" y="31"/>
                </a:cxn>
                <a:cxn ang="0">
                  <a:pos x="19" y="23"/>
                </a:cxn>
                <a:cxn ang="0">
                  <a:pos x="19" y="31"/>
                </a:cxn>
                <a:cxn ang="0">
                  <a:pos x="30" y="31"/>
                </a:cxn>
                <a:cxn ang="0">
                  <a:pos x="30" y="14"/>
                </a:cxn>
              </a:cxnLst>
              <a:rect l="0" t="0" r="r" b="b"/>
              <a:pathLst>
                <a:path w="40" h="31">
                  <a:moveTo>
                    <a:pt x="30" y="14"/>
                  </a:moveTo>
                  <a:lnTo>
                    <a:pt x="40" y="23"/>
                  </a:lnTo>
                  <a:lnTo>
                    <a:pt x="34" y="11"/>
                  </a:lnTo>
                  <a:lnTo>
                    <a:pt x="23" y="6"/>
                  </a:lnTo>
                  <a:lnTo>
                    <a:pt x="11" y="1"/>
                  </a:lnTo>
                  <a:lnTo>
                    <a:pt x="0" y="0"/>
                  </a:lnTo>
                  <a:lnTo>
                    <a:pt x="0" y="15"/>
                  </a:lnTo>
                  <a:lnTo>
                    <a:pt x="4" y="18"/>
                  </a:lnTo>
                  <a:lnTo>
                    <a:pt x="13" y="20"/>
                  </a:lnTo>
                  <a:lnTo>
                    <a:pt x="17" y="24"/>
                  </a:lnTo>
                  <a:lnTo>
                    <a:pt x="19" y="23"/>
                  </a:lnTo>
                  <a:lnTo>
                    <a:pt x="30" y="31"/>
                  </a:lnTo>
                  <a:lnTo>
                    <a:pt x="19" y="23"/>
                  </a:lnTo>
                  <a:lnTo>
                    <a:pt x="19" y="31"/>
                  </a:lnTo>
                  <a:lnTo>
                    <a:pt x="30" y="31"/>
                  </a:lnTo>
                  <a:lnTo>
                    <a:pt x="30" y="1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4" name="Freeform 36"/>
            <p:cNvSpPr>
              <a:spLocks/>
            </p:cNvSpPr>
            <p:nvPr/>
          </p:nvSpPr>
          <p:spPr bwMode="auto">
            <a:xfrm>
              <a:off x="3223" y="1703"/>
              <a:ext cx="95" cy="22"/>
            </a:xfrm>
            <a:custGeom>
              <a:avLst/>
              <a:gdLst/>
              <a:ahLst/>
              <a:cxnLst>
                <a:cxn ang="0">
                  <a:pos x="123" y="23"/>
                </a:cxn>
                <a:cxn ang="0">
                  <a:pos x="133" y="16"/>
                </a:cxn>
                <a:cxn ang="0">
                  <a:pos x="119" y="16"/>
                </a:cxn>
                <a:cxn ang="0">
                  <a:pos x="104" y="14"/>
                </a:cxn>
                <a:cxn ang="0">
                  <a:pos x="85" y="11"/>
                </a:cxn>
                <a:cxn ang="0">
                  <a:pos x="70" y="9"/>
                </a:cxn>
                <a:cxn ang="0">
                  <a:pos x="51" y="8"/>
                </a:cxn>
                <a:cxn ang="0">
                  <a:pos x="34" y="3"/>
                </a:cxn>
                <a:cxn ang="0">
                  <a:pos x="14" y="0"/>
                </a:cxn>
                <a:cxn ang="0">
                  <a:pos x="0" y="0"/>
                </a:cxn>
                <a:cxn ang="0">
                  <a:pos x="0" y="19"/>
                </a:cxn>
                <a:cxn ang="0">
                  <a:pos x="14" y="19"/>
                </a:cxn>
                <a:cxn ang="0">
                  <a:pos x="31" y="20"/>
                </a:cxn>
                <a:cxn ang="0">
                  <a:pos x="48" y="23"/>
                </a:cxn>
                <a:cxn ang="0">
                  <a:pos x="65" y="25"/>
                </a:cxn>
                <a:cxn ang="0">
                  <a:pos x="82" y="28"/>
                </a:cxn>
                <a:cxn ang="0">
                  <a:pos x="101" y="31"/>
                </a:cxn>
                <a:cxn ang="0">
                  <a:pos x="119" y="33"/>
                </a:cxn>
                <a:cxn ang="0">
                  <a:pos x="133" y="33"/>
                </a:cxn>
                <a:cxn ang="0">
                  <a:pos x="142" y="23"/>
                </a:cxn>
                <a:cxn ang="0">
                  <a:pos x="133" y="33"/>
                </a:cxn>
                <a:cxn ang="0">
                  <a:pos x="142" y="33"/>
                </a:cxn>
                <a:cxn ang="0">
                  <a:pos x="142" y="23"/>
                </a:cxn>
                <a:cxn ang="0">
                  <a:pos x="123" y="23"/>
                </a:cxn>
              </a:cxnLst>
              <a:rect l="0" t="0" r="r" b="b"/>
              <a:pathLst>
                <a:path w="142" h="33">
                  <a:moveTo>
                    <a:pt x="123" y="23"/>
                  </a:moveTo>
                  <a:lnTo>
                    <a:pt x="133" y="16"/>
                  </a:lnTo>
                  <a:lnTo>
                    <a:pt x="119" y="16"/>
                  </a:lnTo>
                  <a:lnTo>
                    <a:pt x="104" y="14"/>
                  </a:lnTo>
                  <a:lnTo>
                    <a:pt x="85" y="11"/>
                  </a:lnTo>
                  <a:lnTo>
                    <a:pt x="70" y="9"/>
                  </a:lnTo>
                  <a:lnTo>
                    <a:pt x="51" y="8"/>
                  </a:lnTo>
                  <a:lnTo>
                    <a:pt x="34" y="3"/>
                  </a:lnTo>
                  <a:lnTo>
                    <a:pt x="14" y="0"/>
                  </a:lnTo>
                  <a:lnTo>
                    <a:pt x="0" y="0"/>
                  </a:lnTo>
                  <a:lnTo>
                    <a:pt x="0" y="19"/>
                  </a:lnTo>
                  <a:lnTo>
                    <a:pt x="14" y="19"/>
                  </a:lnTo>
                  <a:lnTo>
                    <a:pt x="31" y="20"/>
                  </a:lnTo>
                  <a:lnTo>
                    <a:pt x="48" y="23"/>
                  </a:lnTo>
                  <a:lnTo>
                    <a:pt x="65" y="25"/>
                  </a:lnTo>
                  <a:lnTo>
                    <a:pt x="82" y="28"/>
                  </a:lnTo>
                  <a:lnTo>
                    <a:pt x="101" y="31"/>
                  </a:lnTo>
                  <a:lnTo>
                    <a:pt x="119" y="33"/>
                  </a:lnTo>
                  <a:lnTo>
                    <a:pt x="133" y="33"/>
                  </a:lnTo>
                  <a:lnTo>
                    <a:pt x="142" y="23"/>
                  </a:lnTo>
                  <a:lnTo>
                    <a:pt x="133" y="33"/>
                  </a:lnTo>
                  <a:lnTo>
                    <a:pt x="142" y="33"/>
                  </a:lnTo>
                  <a:lnTo>
                    <a:pt x="142" y="23"/>
                  </a:lnTo>
                  <a:lnTo>
                    <a:pt x="123" y="2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5" name="Freeform 37"/>
            <p:cNvSpPr>
              <a:spLocks/>
            </p:cNvSpPr>
            <p:nvPr/>
          </p:nvSpPr>
          <p:spPr bwMode="auto">
            <a:xfrm>
              <a:off x="3305" y="1690"/>
              <a:ext cx="23" cy="31"/>
            </a:xfrm>
            <a:custGeom>
              <a:avLst/>
              <a:gdLst/>
              <a:ahLst/>
              <a:cxnLst>
                <a:cxn ang="0">
                  <a:pos x="25" y="0"/>
                </a:cxn>
                <a:cxn ang="0">
                  <a:pos x="14" y="9"/>
                </a:cxn>
                <a:cxn ang="0">
                  <a:pos x="12" y="19"/>
                </a:cxn>
                <a:cxn ang="0">
                  <a:pos x="8" y="28"/>
                </a:cxn>
                <a:cxn ang="0">
                  <a:pos x="2" y="36"/>
                </a:cxn>
                <a:cxn ang="0">
                  <a:pos x="0" y="46"/>
                </a:cxn>
                <a:cxn ang="0">
                  <a:pos x="19" y="46"/>
                </a:cxn>
                <a:cxn ang="0">
                  <a:pos x="23" y="42"/>
                </a:cxn>
                <a:cxn ang="0">
                  <a:pos x="29" y="34"/>
                </a:cxn>
                <a:cxn ang="0">
                  <a:pos x="32" y="22"/>
                </a:cxn>
                <a:cxn ang="0">
                  <a:pos x="34" y="9"/>
                </a:cxn>
                <a:cxn ang="0">
                  <a:pos x="25" y="17"/>
                </a:cxn>
                <a:cxn ang="0">
                  <a:pos x="25" y="0"/>
                </a:cxn>
                <a:cxn ang="0">
                  <a:pos x="14" y="0"/>
                </a:cxn>
                <a:cxn ang="0">
                  <a:pos x="14" y="9"/>
                </a:cxn>
                <a:cxn ang="0">
                  <a:pos x="25" y="0"/>
                </a:cxn>
              </a:cxnLst>
              <a:rect l="0" t="0" r="r" b="b"/>
              <a:pathLst>
                <a:path w="34" h="46">
                  <a:moveTo>
                    <a:pt x="25" y="0"/>
                  </a:moveTo>
                  <a:lnTo>
                    <a:pt x="14" y="9"/>
                  </a:lnTo>
                  <a:lnTo>
                    <a:pt x="12" y="19"/>
                  </a:lnTo>
                  <a:lnTo>
                    <a:pt x="8" y="28"/>
                  </a:lnTo>
                  <a:lnTo>
                    <a:pt x="2" y="36"/>
                  </a:lnTo>
                  <a:lnTo>
                    <a:pt x="0" y="46"/>
                  </a:lnTo>
                  <a:lnTo>
                    <a:pt x="19" y="46"/>
                  </a:lnTo>
                  <a:lnTo>
                    <a:pt x="23" y="42"/>
                  </a:lnTo>
                  <a:lnTo>
                    <a:pt x="29" y="34"/>
                  </a:lnTo>
                  <a:lnTo>
                    <a:pt x="32" y="22"/>
                  </a:lnTo>
                  <a:lnTo>
                    <a:pt x="34" y="9"/>
                  </a:lnTo>
                  <a:lnTo>
                    <a:pt x="25" y="17"/>
                  </a:lnTo>
                  <a:lnTo>
                    <a:pt x="25" y="0"/>
                  </a:lnTo>
                  <a:lnTo>
                    <a:pt x="14" y="0"/>
                  </a:lnTo>
                  <a:lnTo>
                    <a:pt x="14" y="9"/>
                  </a:lnTo>
                  <a:lnTo>
                    <a:pt x="25"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6" name="Freeform 38"/>
            <p:cNvSpPr>
              <a:spLocks/>
            </p:cNvSpPr>
            <p:nvPr/>
          </p:nvSpPr>
          <p:spPr bwMode="auto">
            <a:xfrm>
              <a:off x="3321" y="1687"/>
              <a:ext cx="61" cy="28"/>
            </a:xfrm>
            <a:custGeom>
              <a:avLst/>
              <a:gdLst/>
              <a:ahLst/>
              <a:cxnLst>
                <a:cxn ang="0">
                  <a:pos x="79" y="25"/>
                </a:cxn>
                <a:cxn ang="0">
                  <a:pos x="89" y="34"/>
                </a:cxn>
                <a:cxn ang="0">
                  <a:pos x="87" y="20"/>
                </a:cxn>
                <a:cxn ang="0">
                  <a:pos x="79" y="11"/>
                </a:cxn>
                <a:cxn ang="0">
                  <a:pos x="66" y="3"/>
                </a:cxn>
                <a:cxn ang="0">
                  <a:pos x="53" y="1"/>
                </a:cxn>
                <a:cxn ang="0">
                  <a:pos x="38" y="0"/>
                </a:cxn>
                <a:cxn ang="0">
                  <a:pos x="24" y="1"/>
                </a:cxn>
                <a:cxn ang="0">
                  <a:pos x="11" y="1"/>
                </a:cxn>
                <a:cxn ang="0">
                  <a:pos x="0" y="1"/>
                </a:cxn>
                <a:cxn ang="0">
                  <a:pos x="0" y="18"/>
                </a:cxn>
                <a:cxn ang="0">
                  <a:pos x="11" y="18"/>
                </a:cxn>
                <a:cxn ang="0">
                  <a:pos x="24" y="18"/>
                </a:cxn>
                <a:cxn ang="0">
                  <a:pos x="38" y="17"/>
                </a:cxn>
                <a:cxn ang="0">
                  <a:pos x="49" y="18"/>
                </a:cxn>
                <a:cxn ang="0">
                  <a:pos x="59" y="20"/>
                </a:cxn>
                <a:cxn ang="0">
                  <a:pos x="62" y="23"/>
                </a:cxn>
                <a:cxn ang="0">
                  <a:pos x="66" y="26"/>
                </a:cxn>
                <a:cxn ang="0">
                  <a:pos x="68" y="34"/>
                </a:cxn>
                <a:cxn ang="0">
                  <a:pos x="79" y="42"/>
                </a:cxn>
                <a:cxn ang="0">
                  <a:pos x="68" y="34"/>
                </a:cxn>
                <a:cxn ang="0">
                  <a:pos x="68" y="42"/>
                </a:cxn>
                <a:cxn ang="0">
                  <a:pos x="79" y="42"/>
                </a:cxn>
                <a:cxn ang="0">
                  <a:pos x="79" y="25"/>
                </a:cxn>
              </a:cxnLst>
              <a:rect l="0" t="0" r="r" b="b"/>
              <a:pathLst>
                <a:path w="89" h="42">
                  <a:moveTo>
                    <a:pt x="79" y="25"/>
                  </a:moveTo>
                  <a:lnTo>
                    <a:pt x="89" y="34"/>
                  </a:lnTo>
                  <a:lnTo>
                    <a:pt x="87" y="20"/>
                  </a:lnTo>
                  <a:lnTo>
                    <a:pt x="79" y="11"/>
                  </a:lnTo>
                  <a:lnTo>
                    <a:pt x="66" y="3"/>
                  </a:lnTo>
                  <a:lnTo>
                    <a:pt x="53" y="1"/>
                  </a:lnTo>
                  <a:lnTo>
                    <a:pt x="38" y="0"/>
                  </a:lnTo>
                  <a:lnTo>
                    <a:pt x="24" y="1"/>
                  </a:lnTo>
                  <a:lnTo>
                    <a:pt x="11" y="1"/>
                  </a:lnTo>
                  <a:lnTo>
                    <a:pt x="0" y="1"/>
                  </a:lnTo>
                  <a:lnTo>
                    <a:pt x="0" y="18"/>
                  </a:lnTo>
                  <a:lnTo>
                    <a:pt x="11" y="18"/>
                  </a:lnTo>
                  <a:lnTo>
                    <a:pt x="24" y="18"/>
                  </a:lnTo>
                  <a:lnTo>
                    <a:pt x="38" y="17"/>
                  </a:lnTo>
                  <a:lnTo>
                    <a:pt x="49" y="18"/>
                  </a:lnTo>
                  <a:lnTo>
                    <a:pt x="59" y="20"/>
                  </a:lnTo>
                  <a:lnTo>
                    <a:pt x="62" y="23"/>
                  </a:lnTo>
                  <a:lnTo>
                    <a:pt x="66" y="26"/>
                  </a:lnTo>
                  <a:lnTo>
                    <a:pt x="68" y="34"/>
                  </a:lnTo>
                  <a:lnTo>
                    <a:pt x="79" y="42"/>
                  </a:lnTo>
                  <a:lnTo>
                    <a:pt x="68" y="34"/>
                  </a:lnTo>
                  <a:lnTo>
                    <a:pt x="68" y="42"/>
                  </a:lnTo>
                  <a:lnTo>
                    <a:pt x="79" y="42"/>
                  </a:lnTo>
                  <a:lnTo>
                    <a:pt x="79" y="2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7" name="Freeform 39"/>
            <p:cNvSpPr>
              <a:spLocks/>
            </p:cNvSpPr>
            <p:nvPr/>
          </p:nvSpPr>
          <p:spPr bwMode="auto">
            <a:xfrm>
              <a:off x="3375" y="1706"/>
              <a:ext cx="40" cy="27"/>
            </a:xfrm>
            <a:custGeom>
              <a:avLst/>
              <a:gdLst/>
              <a:ahLst/>
              <a:cxnLst>
                <a:cxn ang="0">
                  <a:pos x="42" y="22"/>
                </a:cxn>
                <a:cxn ang="0">
                  <a:pos x="57" y="19"/>
                </a:cxn>
                <a:cxn ang="0">
                  <a:pos x="48" y="14"/>
                </a:cxn>
                <a:cxn ang="0">
                  <a:pos x="33" y="6"/>
                </a:cxn>
                <a:cxn ang="0">
                  <a:pos x="16" y="2"/>
                </a:cxn>
                <a:cxn ang="0">
                  <a:pos x="0" y="0"/>
                </a:cxn>
                <a:cxn ang="0">
                  <a:pos x="0" y="17"/>
                </a:cxn>
                <a:cxn ang="0">
                  <a:pos x="12" y="19"/>
                </a:cxn>
                <a:cxn ang="0">
                  <a:pos x="25" y="22"/>
                </a:cxn>
                <a:cxn ang="0">
                  <a:pos x="34" y="28"/>
                </a:cxn>
                <a:cxn ang="0">
                  <a:pos x="46" y="33"/>
                </a:cxn>
                <a:cxn ang="0">
                  <a:pos x="59" y="30"/>
                </a:cxn>
                <a:cxn ang="0">
                  <a:pos x="46" y="33"/>
                </a:cxn>
                <a:cxn ang="0">
                  <a:pos x="55" y="41"/>
                </a:cxn>
                <a:cxn ang="0">
                  <a:pos x="59" y="30"/>
                </a:cxn>
                <a:cxn ang="0">
                  <a:pos x="42" y="22"/>
                </a:cxn>
              </a:cxnLst>
              <a:rect l="0" t="0" r="r" b="b"/>
              <a:pathLst>
                <a:path w="59" h="41">
                  <a:moveTo>
                    <a:pt x="42" y="22"/>
                  </a:moveTo>
                  <a:lnTo>
                    <a:pt x="57" y="19"/>
                  </a:lnTo>
                  <a:lnTo>
                    <a:pt x="48" y="14"/>
                  </a:lnTo>
                  <a:lnTo>
                    <a:pt x="33" y="6"/>
                  </a:lnTo>
                  <a:lnTo>
                    <a:pt x="16" y="2"/>
                  </a:lnTo>
                  <a:lnTo>
                    <a:pt x="0" y="0"/>
                  </a:lnTo>
                  <a:lnTo>
                    <a:pt x="0" y="17"/>
                  </a:lnTo>
                  <a:lnTo>
                    <a:pt x="12" y="19"/>
                  </a:lnTo>
                  <a:lnTo>
                    <a:pt x="25" y="22"/>
                  </a:lnTo>
                  <a:lnTo>
                    <a:pt x="34" y="28"/>
                  </a:lnTo>
                  <a:lnTo>
                    <a:pt x="46" y="33"/>
                  </a:lnTo>
                  <a:lnTo>
                    <a:pt x="59" y="30"/>
                  </a:lnTo>
                  <a:lnTo>
                    <a:pt x="46" y="33"/>
                  </a:lnTo>
                  <a:lnTo>
                    <a:pt x="55" y="41"/>
                  </a:lnTo>
                  <a:lnTo>
                    <a:pt x="59" y="30"/>
                  </a:lnTo>
                  <a:lnTo>
                    <a:pt x="42" y="2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8" name="Freeform 40"/>
            <p:cNvSpPr>
              <a:spLocks/>
            </p:cNvSpPr>
            <p:nvPr/>
          </p:nvSpPr>
          <p:spPr bwMode="auto">
            <a:xfrm>
              <a:off x="3404" y="1706"/>
              <a:ext cx="21" cy="20"/>
            </a:xfrm>
            <a:custGeom>
              <a:avLst/>
              <a:gdLst/>
              <a:ahLst/>
              <a:cxnLst>
                <a:cxn ang="0">
                  <a:pos x="19" y="0"/>
                </a:cxn>
                <a:cxn ang="0">
                  <a:pos x="11" y="6"/>
                </a:cxn>
                <a:cxn ang="0">
                  <a:pos x="0" y="22"/>
                </a:cxn>
                <a:cxn ang="0">
                  <a:pos x="17" y="31"/>
                </a:cxn>
                <a:cxn ang="0">
                  <a:pos x="30" y="13"/>
                </a:cxn>
                <a:cxn ang="0">
                  <a:pos x="19" y="17"/>
                </a:cxn>
                <a:cxn ang="0">
                  <a:pos x="19" y="0"/>
                </a:cxn>
                <a:cxn ang="0">
                  <a:pos x="13" y="0"/>
                </a:cxn>
                <a:cxn ang="0">
                  <a:pos x="11" y="6"/>
                </a:cxn>
                <a:cxn ang="0">
                  <a:pos x="19" y="0"/>
                </a:cxn>
              </a:cxnLst>
              <a:rect l="0" t="0" r="r" b="b"/>
              <a:pathLst>
                <a:path w="30" h="31">
                  <a:moveTo>
                    <a:pt x="19" y="0"/>
                  </a:moveTo>
                  <a:lnTo>
                    <a:pt x="11" y="6"/>
                  </a:lnTo>
                  <a:lnTo>
                    <a:pt x="0" y="22"/>
                  </a:lnTo>
                  <a:lnTo>
                    <a:pt x="17" y="31"/>
                  </a:lnTo>
                  <a:lnTo>
                    <a:pt x="30" y="13"/>
                  </a:lnTo>
                  <a:lnTo>
                    <a:pt x="19" y="17"/>
                  </a:lnTo>
                  <a:lnTo>
                    <a:pt x="19" y="0"/>
                  </a:lnTo>
                  <a:lnTo>
                    <a:pt x="13" y="0"/>
                  </a:lnTo>
                  <a:lnTo>
                    <a:pt x="11" y="6"/>
                  </a:lnTo>
                  <a:lnTo>
                    <a:pt x="19"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69" name="Freeform 41"/>
            <p:cNvSpPr>
              <a:spLocks/>
            </p:cNvSpPr>
            <p:nvPr/>
          </p:nvSpPr>
          <p:spPr bwMode="auto">
            <a:xfrm>
              <a:off x="3415" y="1706"/>
              <a:ext cx="239" cy="35"/>
            </a:xfrm>
            <a:custGeom>
              <a:avLst/>
              <a:gdLst/>
              <a:ahLst/>
              <a:cxnLst>
                <a:cxn ang="0">
                  <a:pos x="341" y="37"/>
                </a:cxn>
                <a:cxn ang="0">
                  <a:pos x="348" y="34"/>
                </a:cxn>
                <a:cxn ang="0">
                  <a:pos x="324" y="34"/>
                </a:cxn>
                <a:cxn ang="0">
                  <a:pos x="301" y="33"/>
                </a:cxn>
                <a:cxn ang="0">
                  <a:pos x="278" y="31"/>
                </a:cxn>
                <a:cxn ang="0">
                  <a:pos x="259" y="30"/>
                </a:cxn>
                <a:cxn ang="0">
                  <a:pos x="238" y="27"/>
                </a:cxn>
                <a:cxn ang="0">
                  <a:pos x="218" y="23"/>
                </a:cxn>
                <a:cxn ang="0">
                  <a:pos x="197" y="20"/>
                </a:cxn>
                <a:cxn ang="0">
                  <a:pos x="176" y="17"/>
                </a:cxn>
                <a:cxn ang="0">
                  <a:pos x="155" y="14"/>
                </a:cxn>
                <a:cxn ang="0">
                  <a:pos x="136" y="11"/>
                </a:cxn>
                <a:cxn ang="0">
                  <a:pos x="115" y="9"/>
                </a:cxn>
                <a:cxn ang="0">
                  <a:pos x="93" y="6"/>
                </a:cxn>
                <a:cxn ang="0">
                  <a:pos x="70" y="5"/>
                </a:cxn>
                <a:cxn ang="0">
                  <a:pos x="47" y="2"/>
                </a:cxn>
                <a:cxn ang="0">
                  <a:pos x="25" y="0"/>
                </a:cxn>
                <a:cxn ang="0">
                  <a:pos x="0" y="0"/>
                </a:cxn>
                <a:cxn ang="0">
                  <a:pos x="0" y="17"/>
                </a:cxn>
                <a:cxn ang="0">
                  <a:pos x="25" y="17"/>
                </a:cxn>
                <a:cxn ang="0">
                  <a:pos x="47" y="19"/>
                </a:cxn>
                <a:cxn ang="0">
                  <a:pos x="70" y="20"/>
                </a:cxn>
                <a:cxn ang="0">
                  <a:pos x="89" y="22"/>
                </a:cxn>
                <a:cxn ang="0">
                  <a:pos x="112" y="27"/>
                </a:cxn>
                <a:cxn ang="0">
                  <a:pos x="131" y="28"/>
                </a:cxn>
                <a:cxn ang="0">
                  <a:pos x="151" y="31"/>
                </a:cxn>
                <a:cxn ang="0">
                  <a:pos x="172" y="34"/>
                </a:cxn>
                <a:cxn ang="0">
                  <a:pos x="193" y="37"/>
                </a:cxn>
                <a:cxn ang="0">
                  <a:pos x="214" y="41"/>
                </a:cxn>
                <a:cxn ang="0">
                  <a:pos x="233" y="42"/>
                </a:cxn>
                <a:cxn ang="0">
                  <a:pos x="255" y="47"/>
                </a:cxn>
                <a:cxn ang="0">
                  <a:pos x="278" y="48"/>
                </a:cxn>
                <a:cxn ang="0">
                  <a:pos x="301" y="50"/>
                </a:cxn>
                <a:cxn ang="0">
                  <a:pos x="324" y="53"/>
                </a:cxn>
                <a:cxn ang="0">
                  <a:pos x="348" y="53"/>
                </a:cxn>
                <a:cxn ang="0">
                  <a:pos x="356" y="48"/>
                </a:cxn>
                <a:cxn ang="0">
                  <a:pos x="348" y="53"/>
                </a:cxn>
                <a:cxn ang="0">
                  <a:pos x="352" y="53"/>
                </a:cxn>
                <a:cxn ang="0">
                  <a:pos x="356" y="48"/>
                </a:cxn>
                <a:cxn ang="0">
                  <a:pos x="341" y="37"/>
                </a:cxn>
              </a:cxnLst>
              <a:rect l="0" t="0" r="r" b="b"/>
              <a:pathLst>
                <a:path w="356" h="53">
                  <a:moveTo>
                    <a:pt x="341" y="37"/>
                  </a:moveTo>
                  <a:lnTo>
                    <a:pt x="348" y="34"/>
                  </a:lnTo>
                  <a:lnTo>
                    <a:pt x="324" y="34"/>
                  </a:lnTo>
                  <a:lnTo>
                    <a:pt x="301" y="33"/>
                  </a:lnTo>
                  <a:lnTo>
                    <a:pt x="278" y="31"/>
                  </a:lnTo>
                  <a:lnTo>
                    <a:pt x="259" y="30"/>
                  </a:lnTo>
                  <a:lnTo>
                    <a:pt x="238" y="27"/>
                  </a:lnTo>
                  <a:lnTo>
                    <a:pt x="218" y="23"/>
                  </a:lnTo>
                  <a:lnTo>
                    <a:pt x="197" y="20"/>
                  </a:lnTo>
                  <a:lnTo>
                    <a:pt x="176" y="17"/>
                  </a:lnTo>
                  <a:lnTo>
                    <a:pt x="155" y="14"/>
                  </a:lnTo>
                  <a:lnTo>
                    <a:pt x="136" y="11"/>
                  </a:lnTo>
                  <a:lnTo>
                    <a:pt x="115" y="9"/>
                  </a:lnTo>
                  <a:lnTo>
                    <a:pt x="93" y="6"/>
                  </a:lnTo>
                  <a:lnTo>
                    <a:pt x="70" y="5"/>
                  </a:lnTo>
                  <a:lnTo>
                    <a:pt x="47" y="2"/>
                  </a:lnTo>
                  <a:lnTo>
                    <a:pt x="25" y="0"/>
                  </a:lnTo>
                  <a:lnTo>
                    <a:pt x="0" y="0"/>
                  </a:lnTo>
                  <a:lnTo>
                    <a:pt x="0" y="17"/>
                  </a:lnTo>
                  <a:lnTo>
                    <a:pt x="25" y="17"/>
                  </a:lnTo>
                  <a:lnTo>
                    <a:pt x="47" y="19"/>
                  </a:lnTo>
                  <a:lnTo>
                    <a:pt x="70" y="20"/>
                  </a:lnTo>
                  <a:lnTo>
                    <a:pt x="89" y="22"/>
                  </a:lnTo>
                  <a:lnTo>
                    <a:pt x="112" y="27"/>
                  </a:lnTo>
                  <a:lnTo>
                    <a:pt x="131" y="28"/>
                  </a:lnTo>
                  <a:lnTo>
                    <a:pt x="151" y="31"/>
                  </a:lnTo>
                  <a:lnTo>
                    <a:pt x="172" y="34"/>
                  </a:lnTo>
                  <a:lnTo>
                    <a:pt x="193" y="37"/>
                  </a:lnTo>
                  <a:lnTo>
                    <a:pt x="214" y="41"/>
                  </a:lnTo>
                  <a:lnTo>
                    <a:pt x="233" y="42"/>
                  </a:lnTo>
                  <a:lnTo>
                    <a:pt x="255" y="47"/>
                  </a:lnTo>
                  <a:lnTo>
                    <a:pt x="278" y="48"/>
                  </a:lnTo>
                  <a:lnTo>
                    <a:pt x="301" y="50"/>
                  </a:lnTo>
                  <a:lnTo>
                    <a:pt x="324" y="53"/>
                  </a:lnTo>
                  <a:lnTo>
                    <a:pt x="348" y="53"/>
                  </a:lnTo>
                  <a:lnTo>
                    <a:pt x="356" y="48"/>
                  </a:lnTo>
                  <a:lnTo>
                    <a:pt x="348" y="53"/>
                  </a:lnTo>
                  <a:lnTo>
                    <a:pt x="352" y="53"/>
                  </a:lnTo>
                  <a:lnTo>
                    <a:pt x="356" y="48"/>
                  </a:lnTo>
                  <a:lnTo>
                    <a:pt x="341" y="3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0" name="Freeform 42"/>
            <p:cNvSpPr>
              <a:spLocks/>
            </p:cNvSpPr>
            <p:nvPr/>
          </p:nvSpPr>
          <p:spPr bwMode="auto">
            <a:xfrm>
              <a:off x="3645" y="1715"/>
              <a:ext cx="23" cy="22"/>
            </a:xfrm>
            <a:custGeom>
              <a:avLst/>
              <a:gdLst/>
              <a:ahLst/>
              <a:cxnLst>
                <a:cxn ang="0">
                  <a:pos x="26" y="0"/>
                </a:cxn>
                <a:cxn ang="0">
                  <a:pos x="17" y="5"/>
                </a:cxn>
                <a:cxn ang="0">
                  <a:pos x="0" y="22"/>
                </a:cxn>
                <a:cxn ang="0">
                  <a:pos x="15" y="33"/>
                </a:cxn>
                <a:cxn ang="0">
                  <a:pos x="34" y="16"/>
                </a:cxn>
                <a:cxn ang="0">
                  <a:pos x="26" y="19"/>
                </a:cxn>
                <a:cxn ang="0">
                  <a:pos x="26" y="0"/>
                </a:cxn>
                <a:cxn ang="0">
                  <a:pos x="22" y="0"/>
                </a:cxn>
                <a:cxn ang="0">
                  <a:pos x="17" y="5"/>
                </a:cxn>
                <a:cxn ang="0">
                  <a:pos x="26" y="0"/>
                </a:cxn>
              </a:cxnLst>
              <a:rect l="0" t="0" r="r" b="b"/>
              <a:pathLst>
                <a:path w="34" h="33">
                  <a:moveTo>
                    <a:pt x="26" y="0"/>
                  </a:moveTo>
                  <a:lnTo>
                    <a:pt x="17" y="5"/>
                  </a:lnTo>
                  <a:lnTo>
                    <a:pt x="0" y="22"/>
                  </a:lnTo>
                  <a:lnTo>
                    <a:pt x="15" y="33"/>
                  </a:lnTo>
                  <a:lnTo>
                    <a:pt x="34" y="16"/>
                  </a:lnTo>
                  <a:lnTo>
                    <a:pt x="26" y="19"/>
                  </a:lnTo>
                  <a:lnTo>
                    <a:pt x="26" y="0"/>
                  </a:lnTo>
                  <a:lnTo>
                    <a:pt x="22" y="0"/>
                  </a:lnTo>
                  <a:lnTo>
                    <a:pt x="17" y="5"/>
                  </a:lnTo>
                  <a:lnTo>
                    <a:pt x="26"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1" name="Freeform 43"/>
            <p:cNvSpPr>
              <a:spLocks/>
            </p:cNvSpPr>
            <p:nvPr/>
          </p:nvSpPr>
          <p:spPr bwMode="auto">
            <a:xfrm>
              <a:off x="3662" y="1715"/>
              <a:ext cx="20" cy="24"/>
            </a:xfrm>
            <a:custGeom>
              <a:avLst/>
              <a:gdLst/>
              <a:ahLst/>
              <a:cxnLst>
                <a:cxn ang="0">
                  <a:pos x="19" y="19"/>
                </a:cxn>
                <a:cxn ang="0">
                  <a:pos x="30" y="27"/>
                </a:cxn>
                <a:cxn ang="0">
                  <a:pos x="29" y="17"/>
                </a:cxn>
                <a:cxn ang="0">
                  <a:pos x="23" y="8"/>
                </a:cxn>
                <a:cxn ang="0">
                  <a:pos x="12" y="3"/>
                </a:cxn>
                <a:cxn ang="0">
                  <a:pos x="0" y="0"/>
                </a:cxn>
                <a:cxn ang="0">
                  <a:pos x="0" y="19"/>
                </a:cxn>
                <a:cxn ang="0">
                  <a:pos x="4" y="20"/>
                </a:cxn>
                <a:cxn ang="0">
                  <a:pos x="6" y="22"/>
                </a:cxn>
                <a:cxn ang="0">
                  <a:pos x="8" y="23"/>
                </a:cxn>
                <a:cxn ang="0">
                  <a:pos x="10" y="27"/>
                </a:cxn>
                <a:cxn ang="0">
                  <a:pos x="19" y="36"/>
                </a:cxn>
                <a:cxn ang="0">
                  <a:pos x="10" y="27"/>
                </a:cxn>
                <a:cxn ang="0">
                  <a:pos x="10" y="36"/>
                </a:cxn>
                <a:cxn ang="0">
                  <a:pos x="19" y="36"/>
                </a:cxn>
                <a:cxn ang="0">
                  <a:pos x="19" y="19"/>
                </a:cxn>
              </a:cxnLst>
              <a:rect l="0" t="0" r="r" b="b"/>
              <a:pathLst>
                <a:path w="30" h="36">
                  <a:moveTo>
                    <a:pt x="19" y="19"/>
                  </a:moveTo>
                  <a:lnTo>
                    <a:pt x="30" y="27"/>
                  </a:lnTo>
                  <a:lnTo>
                    <a:pt x="29" y="17"/>
                  </a:lnTo>
                  <a:lnTo>
                    <a:pt x="23" y="8"/>
                  </a:lnTo>
                  <a:lnTo>
                    <a:pt x="12" y="3"/>
                  </a:lnTo>
                  <a:lnTo>
                    <a:pt x="0" y="0"/>
                  </a:lnTo>
                  <a:lnTo>
                    <a:pt x="0" y="19"/>
                  </a:lnTo>
                  <a:lnTo>
                    <a:pt x="4" y="20"/>
                  </a:lnTo>
                  <a:lnTo>
                    <a:pt x="6" y="22"/>
                  </a:lnTo>
                  <a:lnTo>
                    <a:pt x="8" y="23"/>
                  </a:lnTo>
                  <a:lnTo>
                    <a:pt x="10" y="27"/>
                  </a:lnTo>
                  <a:lnTo>
                    <a:pt x="19" y="36"/>
                  </a:lnTo>
                  <a:lnTo>
                    <a:pt x="10" y="27"/>
                  </a:lnTo>
                  <a:lnTo>
                    <a:pt x="10" y="36"/>
                  </a:lnTo>
                  <a:lnTo>
                    <a:pt x="19" y="36"/>
                  </a:lnTo>
                  <a:lnTo>
                    <a:pt x="19" y="19"/>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2" name="Freeform 44"/>
            <p:cNvSpPr>
              <a:spLocks/>
            </p:cNvSpPr>
            <p:nvPr/>
          </p:nvSpPr>
          <p:spPr bwMode="auto">
            <a:xfrm>
              <a:off x="3676" y="1729"/>
              <a:ext cx="45" cy="18"/>
            </a:xfrm>
            <a:custGeom>
              <a:avLst/>
              <a:gdLst/>
              <a:ahLst/>
              <a:cxnLst>
                <a:cxn ang="0">
                  <a:pos x="53" y="1"/>
                </a:cxn>
                <a:cxn ang="0">
                  <a:pos x="61" y="0"/>
                </a:cxn>
                <a:cxn ang="0">
                  <a:pos x="0" y="0"/>
                </a:cxn>
                <a:cxn ang="0">
                  <a:pos x="0" y="25"/>
                </a:cxn>
                <a:cxn ang="0">
                  <a:pos x="61" y="25"/>
                </a:cxn>
                <a:cxn ang="0">
                  <a:pos x="68" y="22"/>
                </a:cxn>
                <a:cxn ang="0">
                  <a:pos x="61" y="25"/>
                </a:cxn>
                <a:cxn ang="0">
                  <a:pos x="64" y="25"/>
                </a:cxn>
                <a:cxn ang="0">
                  <a:pos x="68" y="22"/>
                </a:cxn>
                <a:cxn ang="0">
                  <a:pos x="53" y="1"/>
                </a:cxn>
              </a:cxnLst>
              <a:rect l="0" t="0" r="r" b="b"/>
              <a:pathLst>
                <a:path w="68" h="25">
                  <a:moveTo>
                    <a:pt x="53" y="1"/>
                  </a:moveTo>
                  <a:lnTo>
                    <a:pt x="61" y="0"/>
                  </a:lnTo>
                  <a:lnTo>
                    <a:pt x="0" y="0"/>
                  </a:lnTo>
                  <a:lnTo>
                    <a:pt x="0" y="25"/>
                  </a:lnTo>
                  <a:lnTo>
                    <a:pt x="61" y="25"/>
                  </a:lnTo>
                  <a:lnTo>
                    <a:pt x="68" y="22"/>
                  </a:lnTo>
                  <a:lnTo>
                    <a:pt x="61" y="25"/>
                  </a:lnTo>
                  <a:lnTo>
                    <a:pt x="64" y="25"/>
                  </a:lnTo>
                  <a:lnTo>
                    <a:pt x="68" y="22"/>
                  </a:lnTo>
                  <a:lnTo>
                    <a:pt x="53" y="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3" name="Freeform 45"/>
            <p:cNvSpPr>
              <a:spLocks/>
            </p:cNvSpPr>
            <p:nvPr/>
          </p:nvSpPr>
          <p:spPr bwMode="auto">
            <a:xfrm>
              <a:off x="3711" y="1703"/>
              <a:ext cx="32" cy="36"/>
            </a:xfrm>
            <a:custGeom>
              <a:avLst/>
              <a:gdLst/>
              <a:ahLst/>
              <a:cxnLst>
                <a:cxn ang="0">
                  <a:pos x="38" y="0"/>
                </a:cxn>
                <a:cxn ang="0">
                  <a:pos x="28" y="11"/>
                </a:cxn>
                <a:cxn ang="0">
                  <a:pos x="27" y="14"/>
                </a:cxn>
                <a:cxn ang="0">
                  <a:pos x="17" y="22"/>
                </a:cxn>
                <a:cxn ang="0">
                  <a:pos x="8" y="33"/>
                </a:cxn>
                <a:cxn ang="0">
                  <a:pos x="0" y="37"/>
                </a:cxn>
                <a:cxn ang="0">
                  <a:pos x="15" y="51"/>
                </a:cxn>
                <a:cxn ang="0">
                  <a:pos x="23" y="42"/>
                </a:cxn>
                <a:cxn ang="0">
                  <a:pos x="34" y="33"/>
                </a:cxn>
                <a:cxn ang="0">
                  <a:pos x="42" y="23"/>
                </a:cxn>
                <a:cxn ang="0">
                  <a:pos x="47" y="11"/>
                </a:cxn>
                <a:cxn ang="0">
                  <a:pos x="38" y="19"/>
                </a:cxn>
                <a:cxn ang="0">
                  <a:pos x="38" y="0"/>
                </a:cxn>
                <a:cxn ang="0">
                  <a:pos x="28" y="0"/>
                </a:cxn>
                <a:cxn ang="0">
                  <a:pos x="28" y="11"/>
                </a:cxn>
                <a:cxn ang="0">
                  <a:pos x="38" y="0"/>
                </a:cxn>
              </a:cxnLst>
              <a:rect l="0" t="0" r="r" b="b"/>
              <a:pathLst>
                <a:path w="47" h="51">
                  <a:moveTo>
                    <a:pt x="38" y="0"/>
                  </a:moveTo>
                  <a:lnTo>
                    <a:pt x="28" y="11"/>
                  </a:lnTo>
                  <a:lnTo>
                    <a:pt x="27" y="14"/>
                  </a:lnTo>
                  <a:lnTo>
                    <a:pt x="17" y="22"/>
                  </a:lnTo>
                  <a:lnTo>
                    <a:pt x="8" y="33"/>
                  </a:lnTo>
                  <a:lnTo>
                    <a:pt x="0" y="37"/>
                  </a:lnTo>
                  <a:lnTo>
                    <a:pt x="15" y="51"/>
                  </a:lnTo>
                  <a:lnTo>
                    <a:pt x="23" y="42"/>
                  </a:lnTo>
                  <a:lnTo>
                    <a:pt x="34" y="33"/>
                  </a:lnTo>
                  <a:lnTo>
                    <a:pt x="42" y="23"/>
                  </a:lnTo>
                  <a:lnTo>
                    <a:pt x="47" y="11"/>
                  </a:lnTo>
                  <a:lnTo>
                    <a:pt x="38" y="19"/>
                  </a:lnTo>
                  <a:lnTo>
                    <a:pt x="38" y="0"/>
                  </a:lnTo>
                  <a:lnTo>
                    <a:pt x="28" y="0"/>
                  </a:lnTo>
                  <a:lnTo>
                    <a:pt x="28" y="11"/>
                  </a:lnTo>
                  <a:lnTo>
                    <a:pt x="38"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4" name="Freeform 46"/>
            <p:cNvSpPr>
              <a:spLocks/>
            </p:cNvSpPr>
            <p:nvPr/>
          </p:nvSpPr>
          <p:spPr bwMode="auto">
            <a:xfrm>
              <a:off x="3736" y="1706"/>
              <a:ext cx="74" cy="42"/>
            </a:xfrm>
            <a:custGeom>
              <a:avLst/>
              <a:gdLst/>
              <a:ahLst/>
              <a:cxnLst>
                <a:cxn ang="0">
                  <a:pos x="91" y="48"/>
                </a:cxn>
                <a:cxn ang="0">
                  <a:pos x="104" y="42"/>
                </a:cxn>
                <a:cxn ang="0">
                  <a:pos x="93" y="39"/>
                </a:cxn>
                <a:cxn ang="0">
                  <a:pos x="81" y="34"/>
                </a:cxn>
                <a:cxn ang="0">
                  <a:pos x="70" y="28"/>
                </a:cxn>
                <a:cxn ang="0">
                  <a:pos x="55" y="20"/>
                </a:cxn>
                <a:cxn ang="0">
                  <a:pos x="43" y="14"/>
                </a:cxn>
                <a:cxn ang="0">
                  <a:pos x="26" y="8"/>
                </a:cxn>
                <a:cxn ang="0">
                  <a:pos x="15" y="2"/>
                </a:cxn>
                <a:cxn ang="0">
                  <a:pos x="0" y="0"/>
                </a:cxn>
                <a:cxn ang="0">
                  <a:pos x="0" y="17"/>
                </a:cxn>
                <a:cxn ang="0">
                  <a:pos x="9" y="19"/>
                </a:cxn>
                <a:cxn ang="0">
                  <a:pos x="19" y="20"/>
                </a:cxn>
                <a:cxn ang="0">
                  <a:pos x="30" y="28"/>
                </a:cxn>
                <a:cxn ang="0">
                  <a:pos x="43" y="34"/>
                </a:cxn>
                <a:cxn ang="0">
                  <a:pos x="57" y="41"/>
                </a:cxn>
                <a:cxn ang="0">
                  <a:pos x="70" y="48"/>
                </a:cxn>
                <a:cxn ang="0">
                  <a:pos x="83" y="53"/>
                </a:cxn>
                <a:cxn ang="0">
                  <a:pos x="96" y="59"/>
                </a:cxn>
                <a:cxn ang="0">
                  <a:pos x="110" y="55"/>
                </a:cxn>
                <a:cxn ang="0">
                  <a:pos x="96" y="59"/>
                </a:cxn>
                <a:cxn ang="0">
                  <a:pos x="106" y="62"/>
                </a:cxn>
                <a:cxn ang="0">
                  <a:pos x="110" y="55"/>
                </a:cxn>
                <a:cxn ang="0">
                  <a:pos x="91" y="48"/>
                </a:cxn>
              </a:cxnLst>
              <a:rect l="0" t="0" r="r" b="b"/>
              <a:pathLst>
                <a:path w="110" h="62">
                  <a:moveTo>
                    <a:pt x="91" y="48"/>
                  </a:moveTo>
                  <a:lnTo>
                    <a:pt x="104" y="42"/>
                  </a:lnTo>
                  <a:lnTo>
                    <a:pt x="93" y="39"/>
                  </a:lnTo>
                  <a:lnTo>
                    <a:pt x="81" y="34"/>
                  </a:lnTo>
                  <a:lnTo>
                    <a:pt x="70" y="28"/>
                  </a:lnTo>
                  <a:lnTo>
                    <a:pt x="55" y="20"/>
                  </a:lnTo>
                  <a:lnTo>
                    <a:pt x="43" y="14"/>
                  </a:lnTo>
                  <a:lnTo>
                    <a:pt x="26" y="8"/>
                  </a:lnTo>
                  <a:lnTo>
                    <a:pt x="15" y="2"/>
                  </a:lnTo>
                  <a:lnTo>
                    <a:pt x="0" y="0"/>
                  </a:lnTo>
                  <a:lnTo>
                    <a:pt x="0" y="17"/>
                  </a:lnTo>
                  <a:lnTo>
                    <a:pt x="9" y="19"/>
                  </a:lnTo>
                  <a:lnTo>
                    <a:pt x="19" y="20"/>
                  </a:lnTo>
                  <a:lnTo>
                    <a:pt x="30" y="28"/>
                  </a:lnTo>
                  <a:lnTo>
                    <a:pt x="43" y="34"/>
                  </a:lnTo>
                  <a:lnTo>
                    <a:pt x="57" y="41"/>
                  </a:lnTo>
                  <a:lnTo>
                    <a:pt x="70" y="48"/>
                  </a:lnTo>
                  <a:lnTo>
                    <a:pt x="83" y="53"/>
                  </a:lnTo>
                  <a:lnTo>
                    <a:pt x="96" y="59"/>
                  </a:lnTo>
                  <a:lnTo>
                    <a:pt x="110" y="55"/>
                  </a:lnTo>
                  <a:lnTo>
                    <a:pt x="96" y="59"/>
                  </a:lnTo>
                  <a:lnTo>
                    <a:pt x="106" y="62"/>
                  </a:lnTo>
                  <a:lnTo>
                    <a:pt x="110" y="55"/>
                  </a:lnTo>
                  <a:lnTo>
                    <a:pt x="91" y="4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5" name="Freeform 47"/>
            <p:cNvSpPr>
              <a:spLocks/>
            </p:cNvSpPr>
            <p:nvPr/>
          </p:nvSpPr>
          <p:spPr bwMode="auto">
            <a:xfrm>
              <a:off x="3797" y="1691"/>
              <a:ext cx="33" cy="53"/>
            </a:xfrm>
            <a:custGeom>
              <a:avLst/>
              <a:gdLst/>
              <a:ahLst/>
              <a:cxnLst>
                <a:cxn ang="0">
                  <a:pos x="30" y="0"/>
                </a:cxn>
                <a:cxn ang="0">
                  <a:pos x="28" y="8"/>
                </a:cxn>
                <a:cxn ang="0">
                  <a:pos x="28" y="14"/>
                </a:cxn>
                <a:cxn ang="0">
                  <a:pos x="24" y="24"/>
                </a:cxn>
                <a:cxn ang="0">
                  <a:pos x="21" y="33"/>
                </a:cxn>
                <a:cxn ang="0">
                  <a:pos x="19" y="39"/>
                </a:cxn>
                <a:cxn ang="0">
                  <a:pos x="13" y="49"/>
                </a:cxn>
                <a:cxn ang="0">
                  <a:pos x="7" y="56"/>
                </a:cxn>
                <a:cxn ang="0">
                  <a:pos x="5" y="63"/>
                </a:cxn>
                <a:cxn ang="0">
                  <a:pos x="0" y="70"/>
                </a:cxn>
                <a:cxn ang="0">
                  <a:pos x="19" y="78"/>
                </a:cxn>
                <a:cxn ang="0">
                  <a:pos x="21" y="70"/>
                </a:cxn>
                <a:cxn ang="0">
                  <a:pos x="28" y="63"/>
                </a:cxn>
                <a:cxn ang="0">
                  <a:pos x="30" y="55"/>
                </a:cxn>
                <a:cxn ang="0">
                  <a:pos x="36" y="45"/>
                </a:cxn>
                <a:cxn ang="0">
                  <a:pos x="41" y="36"/>
                </a:cxn>
                <a:cxn ang="0">
                  <a:pos x="43" y="28"/>
                </a:cxn>
                <a:cxn ang="0">
                  <a:pos x="49" y="18"/>
                </a:cxn>
                <a:cxn ang="0">
                  <a:pos x="49" y="8"/>
                </a:cxn>
                <a:cxn ang="0">
                  <a:pos x="45" y="14"/>
                </a:cxn>
                <a:cxn ang="0">
                  <a:pos x="30" y="0"/>
                </a:cxn>
                <a:cxn ang="0">
                  <a:pos x="28" y="4"/>
                </a:cxn>
                <a:cxn ang="0">
                  <a:pos x="28" y="8"/>
                </a:cxn>
                <a:cxn ang="0">
                  <a:pos x="30" y="0"/>
                </a:cxn>
              </a:cxnLst>
              <a:rect l="0" t="0" r="r" b="b"/>
              <a:pathLst>
                <a:path w="49" h="78">
                  <a:moveTo>
                    <a:pt x="30" y="0"/>
                  </a:moveTo>
                  <a:lnTo>
                    <a:pt x="28" y="8"/>
                  </a:lnTo>
                  <a:lnTo>
                    <a:pt x="28" y="14"/>
                  </a:lnTo>
                  <a:lnTo>
                    <a:pt x="24" y="24"/>
                  </a:lnTo>
                  <a:lnTo>
                    <a:pt x="21" y="33"/>
                  </a:lnTo>
                  <a:lnTo>
                    <a:pt x="19" y="39"/>
                  </a:lnTo>
                  <a:lnTo>
                    <a:pt x="13" y="49"/>
                  </a:lnTo>
                  <a:lnTo>
                    <a:pt x="7" y="56"/>
                  </a:lnTo>
                  <a:lnTo>
                    <a:pt x="5" y="63"/>
                  </a:lnTo>
                  <a:lnTo>
                    <a:pt x="0" y="70"/>
                  </a:lnTo>
                  <a:lnTo>
                    <a:pt x="19" y="78"/>
                  </a:lnTo>
                  <a:lnTo>
                    <a:pt x="21" y="70"/>
                  </a:lnTo>
                  <a:lnTo>
                    <a:pt x="28" y="63"/>
                  </a:lnTo>
                  <a:lnTo>
                    <a:pt x="30" y="55"/>
                  </a:lnTo>
                  <a:lnTo>
                    <a:pt x="36" y="45"/>
                  </a:lnTo>
                  <a:lnTo>
                    <a:pt x="41" y="36"/>
                  </a:lnTo>
                  <a:lnTo>
                    <a:pt x="43" y="28"/>
                  </a:lnTo>
                  <a:lnTo>
                    <a:pt x="49" y="18"/>
                  </a:lnTo>
                  <a:lnTo>
                    <a:pt x="49" y="8"/>
                  </a:lnTo>
                  <a:lnTo>
                    <a:pt x="45" y="14"/>
                  </a:lnTo>
                  <a:lnTo>
                    <a:pt x="30" y="0"/>
                  </a:lnTo>
                  <a:lnTo>
                    <a:pt x="28" y="4"/>
                  </a:lnTo>
                  <a:lnTo>
                    <a:pt x="28" y="8"/>
                  </a:lnTo>
                  <a:lnTo>
                    <a:pt x="30"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6" name="Freeform 48"/>
            <p:cNvSpPr>
              <a:spLocks/>
            </p:cNvSpPr>
            <p:nvPr/>
          </p:nvSpPr>
          <p:spPr bwMode="auto">
            <a:xfrm>
              <a:off x="3818" y="1684"/>
              <a:ext cx="20" cy="16"/>
            </a:xfrm>
            <a:custGeom>
              <a:avLst/>
              <a:gdLst/>
              <a:ahLst/>
              <a:cxnLst>
                <a:cxn ang="0">
                  <a:pos x="21" y="0"/>
                </a:cxn>
                <a:cxn ang="0">
                  <a:pos x="11" y="2"/>
                </a:cxn>
                <a:cxn ang="0">
                  <a:pos x="0" y="9"/>
                </a:cxn>
                <a:cxn ang="0">
                  <a:pos x="17" y="25"/>
                </a:cxn>
                <a:cxn ang="0">
                  <a:pos x="30" y="16"/>
                </a:cxn>
                <a:cxn ang="0">
                  <a:pos x="21" y="17"/>
                </a:cxn>
                <a:cxn ang="0">
                  <a:pos x="21" y="0"/>
                </a:cxn>
                <a:cxn ang="0">
                  <a:pos x="15" y="0"/>
                </a:cxn>
                <a:cxn ang="0">
                  <a:pos x="11" y="2"/>
                </a:cxn>
                <a:cxn ang="0">
                  <a:pos x="21" y="0"/>
                </a:cxn>
              </a:cxnLst>
              <a:rect l="0" t="0" r="r" b="b"/>
              <a:pathLst>
                <a:path w="30" h="25">
                  <a:moveTo>
                    <a:pt x="21" y="0"/>
                  </a:moveTo>
                  <a:lnTo>
                    <a:pt x="11" y="2"/>
                  </a:lnTo>
                  <a:lnTo>
                    <a:pt x="0" y="9"/>
                  </a:lnTo>
                  <a:lnTo>
                    <a:pt x="17" y="25"/>
                  </a:lnTo>
                  <a:lnTo>
                    <a:pt x="30" y="16"/>
                  </a:lnTo>
                  <a:lnTo>
                    <a:pt x="21" y="17"/>
                  </a:lnTo>
                  <a:lnTo>
                    <a:pt x="21" y="0"/>
                  </a:lnTo>
                  <a:lnTo>
                    <a:pt x="15" y="0"/>
                  </a:lnTo>
                  <a:lnTo>
                    <a:pt x="11" y="2"/>
                  </a:lnTo>
                  <a:lnTo>
                    <a:pt x="21"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7" name="Freeform 49"/>
            <p:cNvSpPr>
              <a:spLocks/>
            </p:cNvSpPr>
            <p:nvPr/>
          </p:nvSpPr>
          <p:spPr bwMode="auto">
            <a:xfrm>
              <a:off x="3830" y="1665"/>
              <a:ext cx="59" cy="30"/>
            </a:xfrm>
            <a:custGeom>
              <a:avLst/>
              <a:gdLst/>
              <a:ahLst/>
              <a:cxnLst>
                <a:cxn ang="0">
                  <a:pos x="87" y="3"/>
                </a:cxn>
                <a:cxn ang="0">
                  <a:pos x="76" y="2"/>
                </a:cxn>
                <a:cxn ang="0">
                  <a:pos x="72" y="3"/>
                </a:cxn>
                <a:cxn ang="0">
                  <a:pos x="64" y="5"/>
                </a:cxn>
                <a:cxn ang="0">
                  <a:pos x="53" y="9"/>
                </a:cxn>
                <a:cxn ang="0">
                  <a:pos x="38" y="13"/>
                </a:cxn>
                <a:cxn ang="0">
                  <a:pos x="26" y="17"/>
                </a:cxn>
                <a:cxn ang="0">
                  <a:pos x="11" y="23"/>
                </a:cxn>
                <a:cxn ang="0">
                  <a:pos x="4" y="25"/>
                </a:cxn>
                <a:cxn ang="0">
                  <a:pos x="0" y="27"/>
                </a:cxn>
                <a:cxn ang="0">
                  <a:pos x="0" y="44"/>
                </a:cxn>
                <a:cxn ang="0">
                  <a:pos x="8" y="42"/>
                </a:cxn>
                <a:cxn ang="0">
                  <a:pos x="19" y="39"/>
                </a:cxn>
                <a:cxn ang="0">
                  <a:pos x="34" y="34"/>
                </a:cxn>
                <a:cxn ang="0">
                  <a:pos x="45" y="30"/>
                </a:cxn>
                <a:cxn ang="0">
                  <a:pos x="61" y="27"/>
                </a:cxn>
                <a:cxn ang="0">
                  <a:pos x="72" y="22"/>
                </a:cxn>
                <a:cxn ang="0">
                  <a:pos x="81" y="20"/>
                </a:cxn>
                <a:cxn ang="0">
                  <a:pos x="83" y="17"/>
                </a:cxn>
                <a:cxn ang="0">
                  <a:pos x="70" y="16"/>
                </a:cxn>
                <a:cxn ang="0">
                  <a:pos x="87" y="3"/>
                </a:cxn>
                <a:cxn ang="0">
                  <a:pos x="81" y="0"/>
                </a:cxn>
                <a:cxn ang="0">
                  <a:pos x="76" y="2"/>
                </a:cxn>
                <a:cxn ang="0">
                  <a:pos x="87" y="3"/>
                </a:cxn>
              </a:cxnLst>
              <a:rect l="0" t="0" r="r" b="b"/>
              <a:pathLst>
                <a:path w="87" h="44">
                  <a:moveTo>
                    <a:pt x="87" y="3"/>
                  </a:moveTo>
                  <a:lnTo>
                    <a:pt x="76" y="2"/>
                  </a:lnTo>
                  <a:lnTo>
                    <a:pt x="72" y="3"/>
                  </a:lnTo>
                  <a:lnTo>
                    <a:pt x="64" y="5"/>
                  </a:lnTo>
                  <a:lnTo>
                    <a:pt x="53" y="9"/>
                  </a:lnTo>
                  <a:lnTo>
                    <a:pt x="38" y="13"/>
                  </a:lnTo>
                  <a:lnTo>
                    <a:pt x="26" y="17"/>
                  </a:lnTo>
                  <a:lnTo>
                    <a:pt x="11" y="23"/>
                  </a:lnTo>
                  <a:lnTo>
                    <a:pt x="4" y="25"/>
                  </a:lnTo>
                  <a:lnTo>
                    <a:pt x="0" y="27"/>
                  </a:lnTo>
                  <a:lnTo>
                    <a:pt x="0" y="44"/>
                  </a:lnTo>
                  <a:lnTo>
                    <a:pt x="8" y="42"/>
                  </a:lnTo>
                  <a:lnTo>
                    <a:pt x="19" y="39"/>
                  </a:lnTo>
                  <a:lnTo>
                    <a:pt x="34" y="34"/>
                  </a:lnTo>
                  <a:lnTo>
                    <a:pt x="45" y="30"/>
                  </a:lnTo>
                  <a:lnTo>
                    <a:pt x="61" y="27"/>
                  </a:lnTo>
                  <a:lnTo>
                    <a:pt x="72" y="22"/>
                  </a:lnTo>
                  <a:lnTo>
                    <a:pt x="81" y="20"/>
                  </a:lnTo>
                  <a:lnTo>
                    <a:pt x="83" y="17"/>
                  </a:lnTo>
                  <a:lnTo>
                    <a:pt x="70" y="16"/>
                  </a:lnTo>
                  <a:lnTo>
                    <a:pt x="87" y="3"/>
                  </a:lnTo>
                  <a:lnTo>
                    <a:pt x="81" y="0"/>
                  </a:lnTo>
                  <a:lnTo>
                    <a:pt x="76" y="2"/>
                  </a:lnTo>
                  <a:lnTo>
                    <a:pt x="87" y="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8" name="Freeform 50"/>
            <p:cNvSpPr>
              <a:spLocks/>
            </p:cNvSpPr>
            <p:nvPr/>
          </p:nvSpPr>
          <p:spPr bwMode="auto">
            <a:xfrm>
              <a:off x="3877" y="1668"/>
              <a:ext cx="34" cy="27"/>
            </a:xfrm>
            <a:custGeom>
              <a:avLst/>
              <a:gdLst/>
              <a:ahLst/>
              <a:cxnLst>
                <a:cxn ang="0">
                  <a:pos x="49" y="31"/>
                </a:cxn>
                <a:cxn ang="0">
                  <a:pos x="40" y="24"/>
                </a:cxn>
                <a:cxn ang="0">
                  <a:pos x="38" y="22"/>
                </a:cxn>
                <a:cxn ang="0">
                  <a:pos x="34" y="17"/>
                </a:cxn>
                <a:cxn ang="0">
                  <a:pos x="25" y="8"/>
                </a:cxn>
                <a:cxn ang="0">
                  <a:pos x="17" y="0"/>
                </a:cxn>
                <a:cxn ang="0">
                  <a:pos x="0" y="13"/>
                </a:cxn>
                <a:cxn ang="0">
                  <a:pos x="9" y="19"/>
                </a:cxn>
                <a:cxn ang="0">
                  <a:pos x="17" y="27"/>
                </a:cxn>
                <a:cxn ang="0">
                  <a:pos x="25" y="34"/>
                </a:cxn>
                <a:cxn ang="0">
                  <a:pos x="40" y="41"/>
                </a:cxn>
                <a:cxn ang="0">
                  <a:pos x="28" y="31"/>
                </a:cxn>
                <a:cxn ang="0">
                  <a:pos x="49" y="31"/>
                </a:cxn>
                <a:cxn ang="0">
                  <a:pos x="49" y="24"/>
                </a:cxn>
                <a:cxn ang="0">
                  <a:pos x="40" y="24"/>
                </a:cxn>
                <a:cxn ang="0">
                  <a:pos x="49" y="31"/>
                </a:cxn>
              </a:cxnLst>
              <a:rect l="0" t="0" r="r" b="b"/>
              <a:pathLst>
                <a:path w="49" h="41">
                  <a:moveTo>
                    <a:pt x="49" y="31"/>
                  </a:moveTo>
                  <a:lnTo>
                    <a:pt x="40" y="24"/>
                  </a:lnTo>
                  <a:lnTo>
                    <a:pt x="38" y="22"/>
                  </a:lnTo>
                  <a:lnTo>
                    <a:pt x="34" y="17"/>
                  </a:lnTo>
                  <a:lnTo>
                    <a:pt x="25" y="8"/>
                  </a:lnTo>
                  <a:lnTo>
                    <a:pt x="17" y="0"/>
                  </a:lnTo>
                  <a:lnTo>
                    <a:pt x="0" y="13"/>
                  </a:lnTo>
                  <a:lnTo>
                    <a:pt x="9" y="19"/>
                  </a:lnTo>
                  <a:lnTo>
                    <a:pt x="17" y="27"/>
                  </a:lnTo>
                  <a:lnTo>
                    <a:pt x="25" y="34"/>
                  </a:lnTo>
                  <a:lnTo>
                    <a:pt x="40" y="41"/>
                  </a:lnTo>
                  <a:lnTo>
                    <a:pt x="28" y="31"/>
                  </a:lnTo>
                  <a:lnTo>
                    <a:pt x="49" y="31"/>
                  </a:lnTo>
                  <a:lnTo>
                    <a:pt x="49" y="24"/>
                  </a:lnTo>
                  <a:lnTo>
                    <a:pt x="40" y="24"/>
                  </a:lnTo>
                  <a:lnTo>
                    <a:pt x="49" y="3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79" name="Freeform 51"/>
            <p:cNvSpPr>
              <a:spLocks/>
            </p:cNvSpPr>
            <p:nvPr/>
          </p:nvSpPr>
          <p:spPr bwMode="auto">
            <a:xfrm>
              <a:off x="3896" y="1688"/>
              <a:ext cx="254" cy="120"/>
            </a:xfrm>
            <a:custGeom>
              <a:avLst/>
              <a:gdLst/>
              <a:ahLst/>
              <a:cxnLst>
                <a:cxn ang="0">
                  <a:pos x="379" y="168"/>
                </a:cxn>
                <a:cxn ang="0">
                  <a:pos x="370" y="160"/>
                </a:cxn>
                <a:cxn ang="0">
                  <a:pos x="343" y="160"/>
                </a:cxn>
                <a:cxn ang="0">
                  <a:pos x="317" y="159"/>
                </a:cxn>
                <a:cxn ang="0">
                  <a:pos x="288" y="154"/>
                </a:cxn>
                <a:cxn ang="0">
                  <a:pos x="258" y="151"/>
                </a:cxn>
                <a:cxn ang="0">
                  <a:pos x="226" y="146"/>
                </a:cxn>
                <a:cxn ang="0">
                  <a:pos x="197" y="140"/>
                </a:cxn>
                <a:cxn ang="0">
                  <a:pos x="171" y="132"/>
                </a:cxn>
                <a:cxn ang="0">
                  <a:pos x="142" y="121"/>
                </a:cxn>
                <a:cxn ang="0">
                  <a:pos x="116" y="112"/>
                </a:cxn>
                <a:cxn ang="0">
                  <a:pos x="93" y="101"/>
                </a:cxn>
                <a:cxn ang="0">
                  <a:pos x="72" y="87"/>
                </a:cxn>
                <a:cxn ang="0">
                  <a:pos x="57" y="75"/>
                </a:cxn>
                <a:cxn ang="0">
                  <a:pos x="40" y="58"/>
                </a:cxn>
                <a:cxn ang="0">
                  <a:pos x="33" y="39"/>
                </a:cxn>
                <a:cxn ang="0">
                  <a:pos x="23" y="21"/>
                </a:cxn>
                <a:cxn ang="0">
                  <a:pos x="21" y="0"/>
                </a:cxn>
                <a:cxn ang="0">
                  <a:pos x="0" y="0"/>
                </a:cxn>
                <a:cxn ang="0">
                  <a:pos x="4" y="24"/>
                </a:cxn>
                <a:cxn ang="0">
                  <a:pos x="12" y="47"/>
                </a:cxn>
                <a:cxn ang="0">
                  <a:pos x="23" y="67"/>
                </a:cxn>
                <a:cxn ang="0">
                  <a:pos x="40" y="84"/>
                </a:cxn>
                <a:cxn ang="0">
                  <a:pos x="61" y="101"/>
                </a:cxn>
                <a:cxn ang="0">
                  <a:pos x="82" y="115"/>
                </a:cxn>
                <a:cxn ang="0">
                  <a:pos x="108" y="126"/>
                </a:cxn>
                <a:cxn ang="0">
                  <a:pos x="135" y="140"/>
                </a:cxn>
                <a:cxn ang="0">
                  <a:pos x="163" y="149"/>
                </a:cxn>
                <a:cxn ang="0">
                  <a:pos x="193" y="156"/>
                </a:cxn>
                <a:cxn ang="0">
                  <a:pos x="222" y="163"/>
                </a:cxn>
                <a:cxn ang="0">
                  <a:pos x="252" y="168"/>
                </a:cxn>
                <a:cxn ang="0">
                  <a:pos x="284" y="171"/>
                </a:cxn>
                <a:cxn ang="0">
                  <a:pos x="313" y="174"/>
                </a:cxn>
                <a:cxn ang="0">
                  <a:pos x="343" y="176"/>
                </a:cxn>
                <a:cxn ang="0">
                  <a:pos x="370" y="176"/>
                </a:cxn>
                <a:cxn ang="0">
                  <a:pos x="360" y="168"/>
                </a:cxn>
                <a:cxn ang="0">
                  <a:pos x="379" y="168"/>
                </a:cxn>
                <a:cxn ang="0">
                  <a:pos x="379" y="160"/>
                </a:cxn>
                <a:cxn ang="0">
                  <a:pos x="370" y="160"/>
                </a:cxn>
                <a:cxn ang="0">
                  <a:pos x="379" y="168"/>
                </a:cxn>
              </a:cxnLst>
              <a:rect l="0" t="0" r="r" b="b"/>
              <a:pathLst>
                <a:path w="379" h="176">
                  <a:moveTo>
                    <a:pt x="379" y="168"/>
                  </a:moveTo>
                  <a:lnTo>
                    <a:pt x="370" y="160"/>
                  </a:lnTo>
                  <a:lnTo>
                    <a:pt x="343" y="160"/>
                  </a:lnTo>
                  <a:lnTo>
                    <a:pt x="317" y="159"/>
                  </a:lnTo>
                  <a:lnTo>
                    <a:pt x="288" y="154"/>
                  </a:lnTo>
                  <a:lnTo>
                    <a:pt x="258" y="151"/>
                  </a:lnTo>
                  <a:lnTo>
                    <a:pt x="226" y="146"/>
                  </a:lnTo>
                  <a:lnTo>
                    <a:pt x="197" y="140"/>
                  </a:lnTo>
                  <a:lnTo>
                    <a:pt x="171" y="132"/>
                  </a:lnTo>
                  <a:lnTo>
                    <a:pt x="142" y="121"/>
                  </a:lnTo>
                  <a:lnTo>
                    <a:pt x="116" y="112"/>
                  </a:lnTo>
                  <a:lnTo>
                    <a:pt x="93" y="101"/>
                  </a:lnTo>
                  <a:lnTo>
                    <a:pt x="72" y="87"/>
                  </a:lnTo>
                  <a:lnTo>
                    <a:pt x="57" y="75"/>
                  </a:lnTo>
                  <a:lnTo>
                    <a:pt x="40" y="58"/>
                  </a:lnTo>
                  <a:lnTo>
                    <a:pt x="33" y="39"/>
                  </a:lnTo>
                  <a:lnTo>
                    <a:pt x="23" y="21"/>
                  </a:lnTo>
                  <a:lnTo>
                    <a:pt x="21" y="0"/>
                  </a:lnTo>
                  <a:lnTo>
                    <a:pt x="0" y="0"/>
                  </a:lnTo>
                  <a:lnTo>
                    <a:pt x="4" y="24"/>
                  </a:lnTo>
                  <a:lnTo>
                    <a:pt x="12" y="47"/>
                  </a:lnTo>
                  <a:lnTo>
                    <a:pt x="23" y="67"/>
                  </a:lnTo>
                  <a:lnTo>
                    <a:pt x="40" y="84"/>
                  </a:lnTo>
                  <a:lnTo>
                    <a:pt x="61" y="101"/>
                  </a:lnTo>
                  <a:lnTo>
                    <a:pt x="82" y="115"/>
                  </a:lnTo>
                  <a:lnTo>
                    <a:pt x="108" y="126"/>
                  </a:lnTo>
                  <a:lnTo>
                    <a:pt x="135" y="140"/>
                  </a:lnTo>
                  <a:lnTo>
                    <a:pt x="163" y="149"/>
                  </a:lnTo>
                  <a:lnTo>
                    <a:pt x="193" y="156"/>
                  </a:lnTo>
                  <a:lnTo>
                    <a:pt x="222" y="163"/>
                  </a:lnTo>
                  <a:lnTo>
                    <a:pt x="252" y="168"/>
                  </a:lnTo>
                  <a:lnTo>
                    <a:pt x="284" y="171"/>
                  </a:lnTo>
                  <a:lnTo>
                    <a:pt x="313" y="174"/>
                  </a:lnTo>
                  <a:lnTo>
                    <a:pt x="343" y="176"/>
                  </a:lnTo>
                  <a:lnTo>
                    <a:pt x="370" y="176"/>
                  </a:lnTo>
                  <a:lnTo>
                    <a:pt x="360" y="168"/>
                  </a:lnTo>
                  <a:lnTo>
                    <a:pt x="379" y="168"/>
                  </a:lnTo>
                  <a:lnTo>
                    <a:pt x="379" y="160"/>
                  </a:lnTo>
                  <a:lnTo>
                    <a:pt x="370" y="160"/>
                  </a:lnTo>
                  <a:lnTo>
                    <a:pt x="379" y="16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0" name="Freeform 52"/>
            <p:cNvSpPr>
              <a:spLocks/>
            </p:cNvSpPr>
            <p:nvPr/>
          </p:nvSpPr>
          <p:spPr bwMode="auto">
            <a:xfrm>
              <a:off x="4138" y="1800"/>
              <a:ext cx="20" cy="34"/>
            </a:xfrm>
            <a:custGeom>
              <a:avLst/>
              <a:gdLst/>
              <a:ahLst/>
              <a:cxnLst>
                <a:cxn ang="0">
                  <a:pos x="25" y="36"/>
                </a:cxn>
                <a:cxn ang="0">
                  <a:pos x="30" y="42"/>
                </a:cxn>
                <a:cxn ang="0">
                  <a:pos x="30" y="0"/>
                </a:cxn>
                <a:cxn ang="0">
                  <a:pos x="0" y="0"/>
                </a:cxn>
                <a:cxn ang="0">
                  <a:pos x="0" y="42"/>
                </a:cxn>
                <a:cxn ang="0">
                  <a:pos x="6" y="48"/>
                </a:cxn>
                <a:cxn ang="0">
                  <a:pos x="0" y="42"/>
                </a:cxn>
                <a:cxn ang="0">
                  <a:pos x="0" y="45"/>
                </a:cxn>
                <a:cxn ang="0">
                  <a:pos x="6" y="48"/>
                </a:cxn>
                <a:cxn ang="0">
                  <a:pos x="25" y="36"/>
                </a:cxn>
              </a:cxnLst>
              <a:rect l="0" t="0" r="r" b="b"/>
              <a:pathLst>
                <a:path w="30" h="48">
                  <a:moveTo>
                    <a:pt x="25" y="36"/>
                  </a:moveTo>
                  <a:lnTo>
                    <a:pt x="30" y="42"/>
                  </a:lnTo>
                  <a:lnTo>
                    <a:pt x="30" y="0"/>
                  </a:lnTo>
                  <a:lnTo>
                    <a:pt x="0" y="0"/>
                  </a:lnTo>
                  <a:lnTo>
                    <a:pt x="0" y="42"/>
                  </a:lnTo>
                  <a:lnTo>
                    <a:pt x="6" y="48"/>
                  </a:lnTo>
                  <a:lnTo>
                    <a:pt x="0" y="42"/>
                  </a:lnTo>
                  <a:lnTo>
                    <a:pt x="0" y="45"/>
                  </a:lnTo>
                  <a:lnTo>
                    <a:pt x="6" y="48"/>
                  </a:lnTo>
                  <a:lnTo>
                    <a:pt x="25" y="36"/>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1" name="Freeform 53"/>
            <p:cNvSpPr>
              <a:spLocks/>
            </p:cNvSpPr>
            <p:nvPr/>
          </p:nvSpPr>
          <p:spPr bwMode="auto">
            <a:xfrm>
              <a:off x="4140" y="1826"/>
              <a:ext cx="33" cy="26"/>
            </a:xfrm>
            <a:custGeom>
              <a:avLst/>
              <a:gdLst/>
              <a:ahLst/>
              <a:cxnLst>
                <a:cxn ang="0">
                  <a:pos x="47" y="27"/>
                </a:cxn>
                <a:cxn ang="0">
                  <a:pos x="45" y="25"/>
                </a:cxn>
                <a:cxn ang="0">
                  <a:pos x="11" y="0"/>
                </a:cxn>
                <a:cxn ang="0">
                  <a:pos x="0" y="13"/>
                </a:cxn>
                <a:cxn ang="0">
                  <a:pos x="32" y="37"/>
                </a:cxn>
                <a:cxn ang="0">
                  <a:pos x="30" y="36"/>
                </a:cxn>
                <a:cxn ang="0">
                  <a:pos x="47" y="27"/>
                </a:cxn>
              </a:cxnLst>
              <a:rect l="0" t="0" r="r" b="b"/>
              <a:pathLst>
                <a:path w="47" h="37">
                  <a:moveTo>
                    <a:pt x="47" y="27"/>
                  </a:moveTo>
                  <a:lnTo>
                    <a:pt x="45" y="25"/>
                  </a:lnTo>
                  <a:lnTo>
                    <a:pt x="11" y="0"/>
                  </a:lnTo>
                  <a:lnTo>
                    <a:pt x="0" y="13"/>
                  </a:lnTo>
                  <a:lnTo>
                    <a:pt x="32" y="37"/>
                  </a:lnTo>
                  <a:lnTo>
                    <a:pt x="30" y="36"/>
                  </a:lnTo>
                  <a:lnTo>
                    <a:pt x="47" y="2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2" name="Freeform 54"/>
            <p:cNvSpPr>
              <a:spLocks/>
            </p:cNvSpPr>
            <p:nvPr/>
          </p:nvSpPr>
          <p:spPr bwMode="auto">
            <a:xfrm>
              <a:off x="4160" y="1844"/>
              <a:ext cx="70" cy="64"/>
            </a:xfrm>
            <a:custGeom>
              <a:avLst/>
              <a:gdLst/>
              <a:ahLst/>
              <a:cxnLst>
                <a:cxn ang="0">
                  <a:pos x="104" y="83"/>
                </a:cxn>
                <a:cxn ang="0">
                  <a:pos x="104" y="83"/>
                </a:cxn>
                <a:cxn ang="0">
                  <a:pos x="17" y="0"/>
                </a:cxn>
                <a:cxn ang="0">
                  <a:pos x="0" y="9"/>
                </a:cxn>
                <a:cxn ang="0">
                  <a:pos x="87" y="93"/>
                </a:cxn>
                <a:cxn ang="0">
                  <a:pos x="87" y="93"/>
                </a:cxn>
                <a:cxn ang="0">
                  <a:pos x="104" y="83"/>
                </a:cxn>
              </a:cxnLst>
              <a:rect l="0" t="0" r="r" b="b"/>
              <a:pathLst>
                <a:path w="104" h="93">
                  <a:moveTo>
                    <a:pt x="104" y="83"/>
                  </a:moveTo>
                  <a:lnTo>
                    <a:pt x="104" y="83"/>
                  </a:lnTo>
                  <a:lnTo>
                    <a:pt x="17" y="0"/>
                  </a:lnTo>
                  <a:lnTo>
                    <a:pt x="0" y="9"/>
                  </a:lnTo>
                  <a:lnTo>
                    <a:pt x="87" y="93"/>
                  </a:lnTo>
                  <a:lnTo>
                    <a:pt x="87" y="93"/>
                  </a:lnTo>
                  <a:lnTo>
                    <a:pt x="104" y="8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3" name="Freeform 55"/>
            <p:cNvSpPr>
              <a:spLocks/>
            </p:cNvSpPr>
            <p:nvPr/>
          </p:nvSpPr>
          <p:spPr bwMode="auto">
            <a:xfrm>
              <a:off x="4217" y="1900"/>
              <a:ext cx="41" cy="94"/>
            </a:xfrm>
            <a:custGeom>
              <a:avLst/>
              <a:gdLst/>
              <a:ahLst/>
              <a:cxnLst>
                <a:cxn ang="0">
                  <a:pos x="21" y="136"/>
                </a:cxn>
                <a:cxn ang="0">
                  <a:pos x="21" y="136"/>
                </a:cxn>
                <a:cxn ang="0">
                  <a:pos x="29" y="110"/>
                </a:cxn>
                <a:cxn ang="0">
                  <a:pos x="40" y="90"/>
                </a:cxn>
                <a:cxn ang="0">
                  <a:pos x="48" y="79"/>
                </a:cxn>
                <a:cxn ang="0">
                  <a:pos x="55" y="73"/>
                </a:cxn>
                <a:cxn ang="0">
                  <a:pos x="63" y="62"/>
                </a:cxn>
                <a:cxn ang="0">
                  <a:pos x="59" y="46"/>
                </a:cxn>
                <a:cxn ang="0">
                  <a:pos x="44" y="26"/>
                </a:cxn>
                <a:cxn ang="0">
                  <a:pos x="21" y="0"/>
                </a:cxn>
                <a:cxn ang="0">
                  <a:pos x="4" y="9"/>
                </a:cxn>
                <a:cxn ang="0">
                  <a:pos x="27" y="39"/>
                </a:cxn>
                <a:cxn ang="0">
                  <a:pos x="38" y="53"/>
                </a:cxn>
                <a:cxn ang="0">
                  <a:pos x="42" y="62"/>
                </a:cxn>
                <a:cxn ang="0">
                  <a:pos x="40" y="64"/>
                </a:cxn>
                <a:cxn ang="0">
                  <a:pos x="33" y="70"/>
                </a:cxn>
                <a:cxn ang="0">
                  <a:pos x="23" y="84"/>
                </a:cxn>
                <a:cxn ang="0">
                  <a:pos x="10" y="104"/>
                </a:cxn>
                <a:cxn ang="0">
                  <a:pos x="0" y="133"/>
                </a:cxn>
                <a:cxn ang="0">
                  <a:pos x="0" y="133"/>
                </a:cxn>
                <a:cxn ang="0">
                  <a:pos x="21" y="136"/>
                </a:cxn>
              </a:cxnLst>
              <a:rect l="0" t="0" r="r" b="b"/>
              <a:pathLst>
                <a:path w="63" h="136">
                  <a:moveTo>
                    <a:pt x="21" y="136"/>
                  </a:moveTo>
                  <a:lnTo>
                    <a:pt x="21" y="136"/>
                  </a:lnTo>
                  <a:lnTo>
                    <a:pt x="29" y="110"/>
                  </a:lnTo>
                  <a:lnTo>
                    <a:pt x="40" y="90"/>
                  </a:lnTo>
                  <a:lnTo>
                    <a:pt x="48" y="79"/>
                  </a:lnTo>
                  <a:lnTo>
                    <a:pt x="55" y="73"/>
                  </a:lnTo>
                  <a:lnTo>
                    <a:pt x="63" y="62"/>
                  </a:lnTo>
                  <a:lnTo>
                    <a:pt x="59" y="46"/>
                  </a:lnTo>
                  <a:lnTo>
                    <a:pt x="44" y="26"/>
                  </a:lnTo>
                  <a:lnTo>
                    <a:pt x="21" y="0"/>
                  </a:lnTo>
                  <a:lnTo>
                    <a:pt x="4" y="9"/>
                  </a:lnTo>
                  <a:lnTo>
                    <a:pt x="27" y="39"/>
                  </a:lnTo>
                  <a:lnTo>
                    <a:pt x="38" y="53"/>
                  </a:lnTo>
                  <a:lnTo>
                    <a:pt x="42" y="62"/>
                  </a:lnTo>
                  <a:lnTo>
                    <a:pt x="40" y="64"/>
                  </a:lnTo>
                  <a:lnTo>
                    <a:pt x="33" y="70"/>
                  </a:lnTo>
                  <a:lnTo>
                    <a:pt x="23" y="84"/>
                  </a:lnTo>
                  <a:lnTo>
                    <a:pt x="10" y="104"/>
                  </a:lnTo>
                  <a:lnTo>
                    <a:pt x="0" y="133"/>
                  </a:lnTo>
                  <a:lnTo>
                    <a:pt x="0" y="133"/>
                  </a:lnTo>
                  <a:lnTo>
                    <a:pt x="21" y="136"/>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4" name="Freeform 56"/>
            <p:cNvSpPr>
              <a:spLocks/>
            </p:cNvSpPr>
            <p:nvPr/>
          </p:nvSpPr>
          <p:spPr bwMode="auto">
            <a:xfrm>
              <a:off x="4197" y="1990"/>
              <a:ext cx="33" cy="147"/>
            </a:xfrm>
            <a:custGeom>
              <a:avLst/>
              <a:gdLst/>
              <a:ahLst/>
              <a:cxnLst>
                <a:cxn ang="0">
                  <a:pos x="51" y="205"/>
                </a:cxn>
                <a:cxn ang="0">
                  <a:pos x="42" y="195"/>
                </a:cxn>
                <a:cxn ang="0">
                  <a:pos x="29" y="192"/>
                </a:cxn>
                <a:cxn ang="0">
                  <a:pos x="23" y="185"/>
                </a:cxn>
                <a:cxn ang="0">
                  <a:pos x="21" y="167"/>
                </a:cxn>
                <a:cxn ang="0">
                  <a:pos x="21" y="143"/>
                </a:cxn>
                <a:cxn ang="0">
                  <a:pos x="27" y="113"/>
                </a:cxn>
                <a:cxn ang="0">
                  <a:pos x="34" y="79"/>
                </a:cxn>
                <a:cxn ang="0">
                  <a:pos x="44" y="43"/>
                </a:cxn>
                <a:cxn ang="0">
                  <a:pos x="51" y="4"/>
                </a:cxn>
                <a:cxn ang="0">
                  <a:pos x="30" y="0"/>
                </a:cxn>
                <a:cxn ang="0">
                  <a:pos x="23" y="40"/>
                </a:cxn>
                <a:cxn ang="0">
                  <a:pos x="15" y="74"/>
                </a:cxn>
                <a:cxn ang="0">
                  <a:pos x="6" y="110"/>
                </a:cxn>
                <a:cxn ang="0">
                  <a:pos x="0" y="143"/>
                </a:cxn>
                <a:cxn ang="0">
                  <a:pos x="0" y="167"/>
                </a:cxn>
                <a:cxn ang="0">
                  <a:pos x="2" y="191"/>
                </a:cxn>
                <a:cxn ang="0">
                  <a:pos x="17" y="206"/>
                </a:cxn>
                <a:cxn ang="0">
                  <a:pos x="42" y="214"/>
                </a:cxn>
                <a:cxn ang="0">
                  <a:pos x="30" y="205"/>
                </a:cxn>
                <a:cxn ang="0">
                  <a:pos x="51" y="205"/>
                </a:cxn>
                <a:cxn ang="0">
                  <a:pos x="51" y="195"/>
                </a:cxn>
                <a:cxn ang="0">
                  <a:pos x="42" y="195"/>
                </a:cxn>
                <a:cxn ang="0">
                  <a:pos x="51" y="205"/>
                </a:cxn>
              </a:cxnLst>
              <a:rect l="0" t="0" r="r" b="b"/>
              <a:pathLst>
                <a:path w="51" h="214">
                  <a:moveTo>
                    <a:pt x="51" y="205"/>
                  </a:moveTo>
                  <a:lnTo>
                    <a:pt x="42" y="195"/>
                  </a:lnTo>
                  <a:lnTo>
                    <a:pt x="29" y="192"/>
                  </a:lnTo>
                  <a:lnTo>
                    <a:pt x="23" y="185"/>
                  </a:lnTo>
                  <a:lnTo>
                    <a:pt x="21" y="167"/>
                  </a:lnTo>
                  <a:lnTo>
                    <a:pt x="21" y="143"/>
                  </a:lnTo>
                  <a:lnTo>
                    <a:pt x="27" y="113"/>
                  </a:lnTo>
                  <a:lnTo>
                    <a:pt x="34" y="79"/>
                  </a:lnTo>
                  <a:lnTo>
                    <a:pt x="44" y="43"/>
                  </a:lnTo>
                  <a:lnTo>
                    <a:pt x="51" y="4"/>
                  </a:lnTo>
                  <a:lnTo>
                    <a:pt x="30" y="0"/>
                  </a:lnTo>
                  <a:lnTo>
                    <a:pt x="23" y="40"/>
                  </a:lnTo>
                  <a:lnTo>
                    <a:pt x="15" y="74"/>
                  </a:lnTo>
                  <a:lnTo>
                    <a:pt x="6" y="110"/>
                  </a:lnTo>
                  <a:lnTo>
                    <a:pt x="0" y="143"/>
                  </a:lnTo>
                  <a:lnTo>
                    <a:pt x="0" y="167"/>
                  </a:lnTo>
                  <a:lnTo>
                    <a:pt x="2" y="191"/>
                  </a:lnTo>
                  <a:lnTo>
                    <a:pt x="17" y="206"/>
                  </a:lnTo>
                  <a:lnTo>
                    <a:pt x="42" y="214"/>
                  </a:lnTo>
                  <a:lnTo>
                    <a:pt x="30" y="205"/>
                  </a:lnTo>
                  <a:lnTo>
                    <a:pt x="51" y="205"/>
                  </a:lnTo>
                  <a:lnTo>
                    <a:pt x="51" y="195"/>
                  </a:lnTo>
                  <a:lnTo>
                    <a:pt x="42" y="195"/>
                  </a:lnTo>
                  <a:lnTo>
                    <a:pt x="51" y="20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5" name="Freeform 57"/>
            <p:cNvSpPr>
              <a:spLocks/>
            </p:cNvSpPr>
            <p:nvPr/>
          </p:nvSpPr>
          <p:spPr bwMode="auto">
            <a:xfrm>
              <a:off x="4218" y="2131"/>
              <a:ext cx="20" cy="85"/>
            </a:xfrm>
            <a:custGeom>
              <a:avLst/>
              <a:gdLst/>
              <a:ahLst/>
              <a:cxnLst>
                <a:cxn ang="0">
                  <a:pos x="25" y="125"/>
                </a:cxn>
                <a:cxn ang="0">
                  <a:pos x="31" y="118"/>
                </a:cxn>
                <a:cxn ang="0">
                  <a:pos x="31" y="0"/>
                </a:cxn>
                <a:cxn ang="0">
                  <a:pos x="0" y="0"/>
                </a:cxn>
                <a:cxn ang="0">
                  <a:pos x="0" y="118"/>
                </a:cxn>
                <a:cxn ang="0">
                  <a:pos x="6" y="112"/>
                </a:cxn>
                <a:cxn ang="0">
                  <a:pos x="25" y="125"/>
                </a:cxn>
                <a:cxn ang="0">
                  <a:pos x="31" y="121"/>
                </a:cxn>
                <a:cxn ang="0">
                  <a:pos x="31" y="118"/>
                </a:cxn>
                <a:cxn ang="0">
                  <a:pos x="25" y="125"/>
                </a:cxn>
              </a:cxnLst>
              <a:rect l="0" t="0" r="r" b="b"/>
              <a:pathLst>
                <a:path w="31" h="125">
                  <a:moveTo>
                    <a:pt x="25" y="125"/>
                  </a:moveTo>
                  <a:lnTo>
                    <a:pt x="31" y="118"/>
                  </a:lnTo>
                  <a:lnTo>
                    <a:pt x="31" y="0"/>
                  </a:lnTo>
                  <a:lnTo>
                    <a:pt x="0" y="0"/>
                  </a:lnTo>
                  <a:lnTo>
                    <a:pt x="0" y="118"/>
                  </a:lnTo>
                  <a:lnTo>
                    <a:pt x="6" y="112"/>
                  </a:lnTo>
                  <a:lnTo>
                    <a:pt x="25" y="125"/>
                  </a:lnTo>
                  <a:lnTo>
                    <a:pt x="31" y="121"/>
                  </a:lnTo>
                  <a:lnTo>
                    <a:pt x="31" y="118"/>
                  </a:lnTo>
                  <a:lnTo>
                    <a:pt x="25" y="12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6" name="Freeform 58"/>
            <p:cNvSpPr>
              <a:spLocks/>
            </p:cNvSpPr>
            <p:nvPr/>
          </p:nvSpPr>
          <p:spPr bwMode="auto">
            <a:xfrm>
              <a:off x="4213" y="2208"/>
              <a:ext cx="20" cy="16"/>
            </a:xfrm>
            <a:custGeom>
              <a:avLst/>
              <a:gdLst/>
              <a:ahLst/>
              <a:cxnLst>
                <a:cxn ang="0">
                  <a:pos x="7" y="25"/>
                </a:cxn>
                <a:cxn ang="0">
                  <a:pos x="17" y="23"/>
                </a:cxn>
                <a:cxn ang="0">
                  <a:pos x="30" y="14"/>
                </a:cxn>
                <a:cxn ang="0">
                  <a:pos x="13" y="0"/>
                </a:cxn>
                <a:cxn ang="0">
                  <a:pos x="0" y="8"/>
                </a:cxn>
                <a:cxn ang="0">
                  <a:pos x="7" y="5"/>
                </a:cxn>
                <a:cxn ang="0">
                  <a:pos x="7" y="25"/>
                </a:cxn>
                <a:cxn ang="0">
                  <a:pos x="13" y="25"/>
                </a:cxn>
                <a:cxn ang="0">
                  <a:pos x="17" y="23"/>
                </a:cxn>
                <a:cxn ang="0">
                  <a:pos x="7" y="25"/>
                </a:cxn>
              </a:cxnLst>
              <a:rect l="0" t="0" r="r" b="b"/>
              <a:pathLst>
                <a:path w="30" h="25">
                  <a:moveTo>
                    <a:pt x="7" y="25"/>
                  </a:moveTo>
                  <a:lnTo>
                    <a:pt x="17" y="23"/>
                  </a:lnTo>
                  <a:lnTo>
                    <a:pt x="30" y="14"/>
                  </a:lnTo>
                  <a:lnTo>
                    <a:pt x="13" y="0"/>
                  </a:lnTo>
                  <a:lnTo>
                    <a:pt x="0" y="8"/>
                  </a:lnTo>
                  <a:lnTo>
                    <a:pt x="7" y="5"/>
                  </a:lnTo>
                  <a:lnTo>
                    <a:pt x="7" y="25"/>
                  </a:lnTo>
                  <a:lnTo>
                    <a:pt x="13" y="25"/>
                  </a:lnTo>
                  <a:lnTo>
                    <a:pt x="17" y="23"/>
                  </a:lnTo>
                  <a:lnTo>
                    <a:pt x="7" y="2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7" name="Freeform 59"/>
            <p:cNvSpPr>
              <a:spLocks/>
            </p:cNvSpPr>
            <p:nvPr/>
          </p:nvSpPr>
          <p:spPr bwMode="auto">
            <a:xfrm>
              <a:off x="4194" y="2210"/>
              <a:ext cx="36" cy="52"/>
            </a:xfrm>
            <a:custGeom>
              <a:avLst/>
              <a:gdLst/>
              <a:ahLst/>
              <a:cxnLst>
                <a:cxn ang="0">
                  <a:pos x="55" y="65"/>
                </a:cxn>
                <a:cxn ang="0">
                  <a:pos x="46" y="57"/>
                </a:cxn>
                <a:cxn ang="0">
                  <a:pos x="36" y="56"/>
                </a:cxn>
                <a:cxn ang="0">
                  <a:pos x="31" y="53"/>
                </a:cxn>
                <a:cxn ang="0">
                  <a:pos x="23" y="43"/>
                </a:cxn>
                <a:cxn ang="0">
                  <a:pos x="21" y="35"/>
                </a:cxn>
                <a:cxn ang="0">
                  <a:pos x="21" y="28"/>
                </a:cxn>
                <a:cxn ang="0">
                  <a:pos x="23" y="21"/>
                </a:cxn>
                <a:cxn ang="0">
                  <a:pos x="27" y="17"/>
                </a:cxn>
                <a:cxn ang="0">
                  <a:pos x="34" y="17"/>
                </a:cxn>
                <a:cxn ang="0">
                  <a:pos x="34" y="0"/>
                </a:cxn>
                <a:cxn ang="0">
                  <a:pos x="19" y="3"/>
                </a:cxn>
                <a:cxn ang="0">
                  <a:pos x="6" y="12"/>
                </a:cxn>
                <a:cxn ang="0">
                  <a:pos x="0" y="25"/>
                </a:cxn>
                <a:cxn ang="0">
                  <a:pos x="0" y="39"/>
                </a:cxn>
                <a:cxn ang="0">
                  <a:pos x="6" y="49"/>
                </a:cxn>
                <a:cxn ang="0">
                  <a:pos x="15" y="62"/>
                </a:cxn>
                <a:cxn ang="0">
                  <a:pos x="29" y="71"/>
                </a:cxn>
                <a:cxn ang="0">
                  <a:pos x="46" y="76"/>
                </a:cxn>
                <a:cxn ang="0">
                  <a:pos x="34" y="65"/>
                </a:cxn>
                <a:cxn ang="0">
                  <a:pos x="55" y="65"/>
                </a:cxn>
                <a:cxn ang="0">
                  <a:pos x="55" y="57"/>
                </a:cxn>
                <a:cxn ang="0">
                  <a:pos x="46" y="57"/>
                </a:cxn>
                <a:cxn ang="0">
                  <a:pos x="55" y="65"/>
                </a:cxn>
              </a:cxnLst>
              <a:rect l="0" t="0" r="r" b="b"/>
              <a:pathLst>
                <a:path w="55" h="76">
                  <a:moveTo>
                    <a:pt x="55" y="65"/>
                  </a:moveTo>
                  <a:lnTo>
                    <a:pt x="46" y="57"/>
                  </a:lnTo>
                  <a:lnTo>
                    <a:pt x="36" y="56"/>
                  </a:lnTo>
                  <a:lnTo>
                    <a:pt x="31" y="53"/>
                  </a:lnTo>
                  <a:lnTo>
                    <a:pt x="23" y="43"/>
                  </a:lnTo>
                  <a:lnTo>
                    <a:pt x="21" y="35"/>
                  </a:lnTo>
                  <a:lnTo>
                    <a:pt x="21" y="28"/>
                  </a:lnTo>
                  <a:lnTo>
                    <a:pt x="23" y="21"/>
                  </a:lnTo>
                  <a:lnTo>
                    <a:pt x="27" y="17"/>
                  </a:lnTo>
                  <a:lnTo>
                    <a:pt x="34" y="17"/>
                  </a:lnTo>
                  <a:lnTo>
                    <a:pt x="34" y="0"/>
                  </a:lnTo>
                  <a:lnTo>
                    <a:pt x="19" y="3"/>
                  </a:lnTo>
                  <a:lnTo>
                    <a:pt x="6" y="12"/>
                  </a:lnTo>
                  <a:lnTo>
                    <a:pt x="0" y="25"/>
                  </a:lnTo>
                  <a:lnTo>
                    <a:pt x="0" y="39"/>
                  </a:lnTo>
                  <a:lnTo>
                    <a:pt x="6" y="49"/>
                  </a:lnTo>
                  <a:lnTo>
                    <a:pt x="15" y="62"/>
                  </a:lnTo>
                  <a:lnTo>
                    <a:pt x="29" y="71"/>
                  </a:lnTo>
                  <a:lnTo>
                    <a:pt x="46" y="76"/>
                  </a:lnTo>
                  <a:lnTo>
                    <a:pt x="34" y="65"/>
                  </a:lnTo>
                  <a:lnTo>
                    <a:pt x="55" y="65"/>
                  </a:lnTo>
                  <a:lnTo>
                    <a:pt x="55" y="57"/>
                  </a:lnTo>
                  <a:lnTo>
                    <a:pt x="46" y="57"/>
                  </a:lnTo>
                  <a:lnTo>
                    <a:pt x="55" y="6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8" name="Freeform 60"/>
            <p:cNvSpPr>
              <a:spLocks/>
            </p:cNvSpPr>
            <p:nvPr/>
          </p:nvSpPr>
          <p:spPr bwMode="auto">
            <a:xfrm>
              <a:off x="4217" y="2255"/>
              <a:ext cx="47" cy="59"/>
            </a:xfrm>
            <a:custGeom>
              <a:avLst/>
              <a:gdLst/>
              <a:ahLst/>
              <a:cxnLst>
                <a:cxn ang="0">
                  <a:pos x="70" y="82"/>
                </a:cxn>
                <a:cxn ang="0">
                  <a:pos x="69" y="79"/>
                </a:cxn>
                <a:cxn ang="0">
                  <a:pos x="67" y="76"/>
                </a:cxn>
                <a:cxn ang="0">
                  <a:pos x="61" y="65"/>
                </a:cxn>
                <a:cxn ang="0">
                  <a:pos x="52" y="55"/>
                </a:cxn>
                <a:cxn ang="0">
                  <a:pos x="46" y="40"/>
                </a:cxn>
                <a:cxn ang="0">
                  <a:pos x="36" y="26"/>
                </a:cxn>
                <a:cxn ang="0">
                  <a:pos x="27" y="13"/>
                </a:cxn>
                <a:cxn ang="0">
                  <a:pos x="23" y="3"/>
                </a:cxn>
                <a:cxn ang="0">
                  <a:pos x="21" y="0"/>
                </a:cxn>
                <a:cxn ang="0">
                  <a:pos x="0" y="0"/>
                </a:cxn>
                <a:cxn ang="0">
                  <a:pos x="2" y="10"/>
                </a:cxn>
                <a:cxn ang="0">
                  <a:pos x="12" y="20"/>
                </a:cxn>
                <a:cxn ang="0">
                  <a:pos x="19" y="34"/>
                </a:cxn>
                <a:cxn ang="0">
                  <a:pos x="25" y="46"/>
                </a:cxn>
                <a:cxn ang="0">
                  <a:pos x="36" y="62"/>
                </a:cxn>
                <a:cxn ang="0">
                  <a:pos x="44" y="76"/>
                </a:cxn>
                <a:cxn ang="0">
                  <a:pos x="50" y="82"/>
                </a:cxn>
                <a:cxn ang="0">
                  <a:pos x="52" y="85"/>
                </a:cxn>
                <a:cxn ang="0">
                  <a:pos x="50" y="82"/>
                </a:cxn>
                <a:cxn ang="0">
                  <a:pos x="70" y="82"/>
                </a:cxn>
                <a:cxn ang="0">
                  <a:pos x="70" y="80"/>
                </a:cxn>
                <a:cxn ang="0">
                  <a:pos x="69" y="79"/>
                </a:cxn>
                <a:cxn ang="0">
                  <a:pos x="70" y="82"/>
                </a:cxn>
              </a:cxnLst>
              <a:rect l="0" t="0" r="r" b="b"/>
              <a:pathLst>
                <a:path w="70" h="85">
                  <a:moveTo>
                    <a:pt x="70" y="82"/>
                  </a:moveTo>
                  <a:lnTo>
                    <a:pt x="69" y="79"/>
                  </a:lnTo>
                  <a:lnTo>
                    <a:pt x="67" y="76"/>
                  </a:lnTo>
                  <a:lnTo>
                    <a:pt x="61" y="65"/>
                  </a:lnTo>
                  <a:lnTo>
                    <a:pt x="52" y="55"/>
                  </a:lnTo>
                  <a:lnTo>
                    <a:pt x="46" y="40"/>
                  </a:lnTo>
                  <a:lnTo>
                    <a:pt x="36" y="26"/>
                  </a:lnTo>
                  <a:lnTo>
                    <a:pt x="27" y="13"/>
                  </a:lnTo>
                  <a:lnTo>
                    <a:pt x="23" y="3"/>
                  </a:lnTo>
                  <a:lnTo>
                    <a:pt x="21" y="0"/>
                  </a:lnTo>
                  <a:lnTo>
                    <a:pt x="0" y="0"/>
                  </a:lnTo>
                  <a:lnTo>
                    <a:pt x="2" y="10"/>
                  </a:lnTo>
                  <a:lnTo>
                    <a:pt x="12" y="20"/>
                  </a:lnTo>
                  <a:lnTo>
                    <a:pt x="19" y="34"/>
                  </a:lnTo>
                  <a:lnTo>
                    <a:pt x="25" y="46"/>
                  </a:lnTo>
                  <a:lnTo>
                    <a:pt x="36" y="62"/>
                  </a:lnTo>
                  <a:lnTo>
                    <a:pt x="44" y="76"/>
                  </a:lnTo>
                  <a:lnTo>
                    <a:pt x="50" y="82"/>
                  </a:lnTo>
                  <a:lnTo>
                    <a:pt x="52" y="85"/>
                  </a:lnTo>
                  <a:lnTo>
                    <a:pt x="50" y="82"/>
                  </a:lnTo>
                  <a:lnTo>
                    <a:pt x="70" y="82"/>
                  </a:lnTo>
                  <a:lnTo>
                    <a:pt x="70" y="80"/>
                  </a:lnTo>
                  <a:lnTo>
                    <a:pt x="69" y="79"/>
                  </a:lnTo>
                  <a:lnTo>
                    <a:pt x="70" y="8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89" name="Freeform 61"/>
            <p:cNvSpPr>
              <a:spLocks/>
            </p:cNvSpPr>
            <p:nvPr/>
          </p:nvSpPr>
          <p:spPr bwMode="auto">
            <a:xfrm>
              <a:off x="4249" y="2311"/>
              <a:ext cx="43" cy="52"/>
            </a:xfrm>
            <a:custGeom>
              <a:avLst/>
              <a:gdLst/>
              <a:ahLst/>
              <a:cxnLst>
                <a:cxn ang="0">
                  <a:pos x="62" y="65"/>
                </a:cxn>
                <a:cxn ang="0">
                  <a:pos x="51" y="57"/>
                </a:cxn>
                <a:cxn ang="0">
                  <a:pos x="55" y="57"/>
                </a:cxn>
                <a:cxn ang="0">
                  <a:pos x="49" y="53"/>
                </a:cxn>
                <a:cxn ang="0">
                  <a:pos x="41" y="43"/>
                </a:cxn>
                <a:cxn ang="0">
                  <a:pos x="37" y="32"/>
                </a:cxn>
                <a:cxn ang="0">
                  <a:pos x="30" y="22"/>
                </a:cxn>
                <a:cxn ang="0">
                  <a:pos x="24" y="11"/>
                </a:cxn>
                <a:cxn ang="0">
                  <a:pos x="22" y="3"/>
                </a:cxn>
                <a:cxn ang="0">
                  <a:pos x="20" y="0"/>
                </a:cxn>
                <a:cxn ang="0">
                  <a:pos x="0" y="0"/>
                </a:cxn>
                <a:cxn ang="0">
                  <a:pos x="2" y="6"/>
                </a:cxn>
                <a:cxn ang="0">
                  <a:pos x="3" y="17"/>
                </a:cxn>
                <a:cxn ang="0">
                  <a:pos x="11" y="28"/>
                </a:cxn>
                <a:cxn ang="0">
                  <a:pos x="17" y="39"/>
                </a:cxn>
                <a:cxn ang="0">
                  <a:pos x="24" y="49"/>
                </a:cxn>
                <a:cxn ang="0">
                  <a:pos x="34" y="62"/>
                </a:cxn>
                <a:cxn ang="0">
                  <a:pos x="39" y="70"/>
                </a:cxn>
                <a:cxn ang="0">
                  <a:pos x="51" y="76"/>
                </a:cxn>
                <a:cxn ang="0">
                  <a:pos x="41" y="65"/>
                </a:cxn>
                <a:cxn ang="0">
                  <a:pos x="62" y="65"/>
                </a:cxn>
                <a:cxn ang="0">
                  <a:pos x="62" y="57"/>
                </a:cxn>
                <a:cxn ang="0">
                  <a:pos x="51" y="57"/>
                </a:cxn>
                <a:cxn ang="0">
                  <a:pos x="62" y="65"/>
                </a:cxn>
              </a:cxnLst>
              <a:rect l="0" t="0" r="r" b="b"/>
              <a:pathLst>
                <a:path w="62" h="76">
                  <a:moveTo>
                    <a:pt x="62" y="65"/>
                  </a:moveTo>
                  <a:lnTo>
                    <a:pt x="51" y="57"/>
                  </a:lnTo>
                  <a:lnTo>
                    <a:pt x="55" y="57"/>
                  </a:lnTo>
                  <a:lnTo>
                    <a:pt x="49" y="53"/>
                  </a:lnTo>
                  <a:lnTo>
                    <a:pt x="41" y="43"/>
                  </a:lnTo>
                  <a:lnTo>
                    <a:pt x="37" y="32"/>
                  </a:lnTo>
                  <a:lnTo>
                    <a:pt x="30" y="22"/>
                  </a:lnTo>
                  <a:lnTo>
                    <a:pt x="24" y="11"/>
                  </a:lnTo>
                  <a:lnTo>
                    <a:pt x="22" y="3"/>
                  </a:lnTo>
                  <a:lnTo>
                    <a:pt x="20" y="0"/>
                  </a:lnTo>
                  <a:lnTo>
                    <a:pt x="0" y="0"/>
                  </a:lnTo>
                  <a:lnTo>
                    <a:pt x="2" y="6"/>
                  </a:lnTo>
                  <a:lnTo>
                    <a:pt x="3" y="17"/>
                  </a:lnTo>
                  <a:lnTo>
                    <a:pt x="11" y="28"/>
                  </a:lnTo>
                  <a:lnTo>
                    <a:pt x="17" y="39"/>
                  </a:lnTo>
                  <a:lnTo>
                    <a:pt x="24" y="49"/>
                  </a:lnTo>
                  <a:lnTo>
                    <a:pt x="34" y="62"/>
                  </a:lnTo>
                  <a:lnTo>
                    <a:pt x="39" y="70"/>
                  </a:lnTo>
                  <a:lnTo>
                    <a:pt x="51" y="76"/>
                  </a:lnTo>
                  <a:lnTo>
                    <a:pt x="41" y="65"/>
                  </a:lnTo>
                  <a:lnTo>
                    <a:pt x="62" y="65"/>
                  </a:lnTo>
                  <a:lnTo>
                    <a:pt x="62" y="57"/>
                  </a:lnTo>
                  <a:lnTo>
                    <a:pt x="51" y="57"/>
                  </a:lnTo>
                  <a:lnTo>
                    <a:pt x="62" y="6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0" name="Freeform 62"/>
            <p:cNvSpPr>
              <a:spLocks/>
            </p:cNvSpPr>
            <p:nvPr/>
          </p:nvSpPr>
          <p:spPr bwMode="auto">
            <a:xfrm>
              <a:off x="4277" y="2358"/>
              <a:ext cx="39" cy="105"/>
            </a:xfrm>
            <a:custGeom>
              <a:avLst/>
              <a:gdLst/>
              <a:ahLst/>
              <a:cxnLst>
                <a:cxn ang="0">
                  <a:pos x="40" y="135"/>
                </a:cxn>
                <a:cxn ang="0">
                  <a:pos x="57" y="135"/>
                </a:cxn>
                <a:cxn ang="0">
                  <a:pos x="40" y="122"/>
                </a:cxn>
                <a:cxn ang="0">
                  <a:pos x="32" y="107"/>
                </a:cxn>
                <a:cxn ang="0">
                  <a:pos x="25" y="91"/>
                </a:cxn>
                <a:cxn ang="0">
                  <a:pos x="23" y="77"/>
                </a:cxn>
                <a:cxn ang="0">
                  <a:pos x="21" y="60"/>
                </a:cxn>
                <a:cxn ang="0">
                  <a:pos x="21" y="41"/>
                </a:cxn>
                <a:cxn ang="0">
                  <a:pos x="21" y="20"/>
                </a:cxn>
                <a:cxn ang="0">
                  <a:pos x="21" y="0"/>
                </a:cxn>
                <a:cxn ang="0">
                  <a:pos x="0" y="0"/>
                </a:cxn>
                <a:cxn ang="0">
                  <a:pos x="0" y="20"/>
                </a:cxn>
                <a:cxn ang="0">
                  <a:pos x="0" y="41"/>
                </a:cxn>
                <a:cxn ang="0">
                  <a:pos x="0" y="60"/>
                </a:cxn>
                <a:cxn ang="0">
                  <a:pos x="2" y="77"/>
                </a:cxn>
                <a:cxn ang="0">
                  <a:pos x="4" y="96"/>
                </a:cxn>
                <a:cxn ang="0">
                  <a:pos x="12" y="116"/>
                </a:cxn>
                <a:cxn ang="0">
                  <a:pos x="25" y="132"/>
                </a:cxn>
                <a:cxn ang="0">
                  <a:pos x="40" y="149"/>
                </a:cxn>
                <a:cxn ang="0">
                  <a:pos x="57" y="149"/>
                </a:cxn>
                <a:cxn ang="0">
                  <a:pos x="40" y="149"/>
                </a:cxn>
                <a:cxn ang="0">
                  <a:pos x="49" y="153"/>
                </a:cxn>
                <a:cxn ang="0">
                  <a:pos x="57" y="149"/>
                </a:cxn>
                <a:cxn ang="0">
                  <a:pos x="40" y="135"/>
                </a:cxn>
              </a:cxnLst>
              <a:rect l="0" t="0" r="r" b="b"/>
              <a:pathLst>
                <a:path w="57" h="153">
                  <a:moveTo>
                    <a:pt x="40" y="135"/>
                  </a:moveTo>
                  <a:lnTo>
                    <a:pt x="57" y="135"/>
                  </a:lnTo>
                  <a:lnTo>
                    <a:pt x="40" y="122"/>
                  </a:lnTo>
                  <a:lnTo>
                    <a:pt x="32" y="107"/>
                  </a:lnTo>
                  <a:lnTo>
                    <a:pt x="25" y="91"/>
                  </a:lnTo>
                  <a:lnTo>
                    <a:pt x="23" y="77"/>
                  </a:lnTo>
                  <a:lnTo>
                    <a:pt x="21" y="60"/>
                  </a:lnTo>
                  <a:lnTo>
                    <a:pt x="21" y="41"/>
                  </a:lnTo>
                  <a:lnTo>
                    <a:pt x="21" y="20"/>
                  </a:lnTo>
                  <a:lnTo>
                    <a:pt x="21" y="0"/>
                  </a:lnTo>
                  <a:lnTo>
                    <a:pt x="0" y="0"/>
                  </a:lnTo>
                  <a:lnTo>
                    <a:pt x="0" y="20"/>
                  </a:lnTo>
                  <a:lnTo>
                    <a:pt x="0" y="41"/>
                  </a:lnTo>
                  <a:lnTo>
                    <a:pt x="0" y="60"/>
                  </a:lnTo>
                  <a:lnTo>
                    <a:pt x="2" y="77"/>
                  </a:lnTo>
                  <a:lnTo>
                    <a:pt x="4" y="96"/>
                  </a:lnTo>
                  <a:lnTo>
                    <a:pt x="12" y="116"/>
                  </a:lnTo>
                  <a:lnTo>
                    <a:pt x="25" y="132"/>
                  </a:lnTo>
                  <a:lnTo>
                    <a:pt x="40" y="149"/>
                  </a:lnTo>
                  <a:lnTo>
                    <a:pt x="57" y="149"/>
                  </a:lnTo>
                  <a:lnTo>
                    <a:pt x="40" y="149"/>
                  </a:lnTo>
                  <a:lnTo>
                    <a:pt x="49" y="153"/>
                  </a:lnTo>
                  <a:lnTo>
                    <a:pt x="57" y="149"/>
                  </a:lnTo>
                  <a:lnTo>
                    <a:pt x="40" y="13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1" name="Freeform 63"/>
            <p:cNvSpPr>
              <a:spLocks/>
            </p:cNvSpPr>
            <p:nvPr/>
          </p:nvSpPr>
          <p:spPr bwMode="auto">
            <a:xfrm>
              <a:off x="4304" y="2444"/>
              <a:ext cx="20" cy="17"/>
            </a:xfrm>
            <a:custGeom>
              <a:avLst/>
              <a:gdLst/>
              <a:ahLst/>
              <a:cxnLst>
                <a:cxn ang="0">
                  <a:pos x="9" y="8"/>
                </a:cxn>
                <a:cxn ang="0">
                  <a:pos x="11" y="0"/>
                </a:cxn>
                <a:cxn ang="0">
                  <a:pos x="0" y="9"/>
                </a:cxn>
                <a:cxn ang="0">
                  <a:pos x="17" y="25"/>
                </a:cxn>
                <a:cxn ang="0">
                  <a:pos x="28" y="15"/>
                </a:cxn>
                <a:cxn ang="0">
                  <a:pos x="30" y="8"/>
                </a:cxn>
                <a:cxn ang="0">
                  <a:pos x="28" y="15"/>
                </a:cxn>
                <a:cxn ang="0">
                  <a:pos x="30" y="12"/>
                </a:cxn>
                <a:cxn ang="0">
                  <a:pos x="30" y="8"/>
                </a:cxn>
                <a:cxn ang="0">
                  <a:pos x="9" y="8"/>
                </a:cxn>
              </a:cxnLst>
              <a:rect l="0" t="0" r="r" b="b"/>
              <a:pathLst>
                <a:path w="30" h="25">
                  <a:moveTo>
                    <a:pt x="9" y="8"/>
                  </a:moveTo>
                  <a:lnTo>
                    <a:pt x="11" y="0"/>
                  </a:lnTo>
                  <a:lnTo>
                    <a:pt x="0" y="9"/>
                  </a:lnTo>
                  <a:lnTo>
                    <a:pt x="17" y="25"/>
                  </a:lnTo>
                  <a:lnTo>
                    <a:pt x="28" y="15"/>
                  </a:lnTo>
                  <a:lnTo>
                    <a:pt x="30" y="8"/>
                  </a:lnTo>
                  <a:lnTo>
                    <a:pt x="28" y="15"/>
                  </a:lnTo>
                  <a:lnTo>
                    <a:pt x="30" y="12"/>
                  </a:lnTo>
                  <a:lnTo>
                    <a:pt x="30" y="8"/>
                  </a:lnTo>
                  <a:lnTo>
                    <a:pt x="9" y="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2" name="Freeform 64"/>
            <p:cNvSpPr>
              <a:spLocks/>
            </p:cNvSpPr>
            <p:nvPr/>
          </p:nvSpPr>
          <p:spPr bwMode="auto">
            <a:xfrm>
              <a:off x="4311" y="2434"/>
              <a:ext cx="59" cy="21"/>
            </a:xfrm>
            <a:custGeom>
              <a:avLst/>
              <a:gdLst/>
              <a:ahLst/>
              <a:cxnLst>
                <a:cxn ang="0">
                  <a:pos x="80" y="14"/>
                </a:cxn>
                <a:cxn ang="0">
                  <a:pos x="89" y="22"/>
                </a:cxn>
                <a:cxn ang="0">
                  <a:pos x="84" y="13"/>
                </a:cxn>
                <a:cxn ang="0">
                  <a:pos x="74" y="8"/>
                </a:cxn>
                <a:cxn ang="0">
                  <a:pos x="61" y="5"/>
                </a:cxn>
                <a:cxn ang="0">
                  <a:pos x="48" y="0"/>
                </a:cxn>
                <a:cxn ang="0">
                  <a:pos x="33" y="0"/>
                </a:cxn>
                <a:cxn ang="0">
                  <a:pos x="19" y="2"/>
                </a:cxn>
                <a:cxn ang="0">
                  <a:pos x="4" y="10"/>
                </a:cxn>
                <a:cxn ang="0">
                  <a:pos x="0" y="22"/>
                </a:cxn>
                <a:cxn ang="0">
                  <a:pos x="21" y="22"/>
                </a:cxn>
                <a:cxn ang="0">
                  <a:pos x="21" y="19"/>
                </a:cxn>
                <a:cxn ang="0">
                  <a:pos x="23" y="19"/>
                </a:cxn>
                <a:cxn ang="0">
                  <a:pos x="33" y="17"/>
                </a:cxn>
                <a:cxn ang="0">
                  <a:pos x="44" y="17"/>
                </a:cxn>
                <a:cxn ang="0">
                  <a:pos x="53" y="21"/>
                </a:cxn>
                <a:cxn ang="0">
                  <a:pos x="65" y="24"/>
                </a:cxn>
                <a:cxn ang="0">
                  <a:pos x="72" y="27"/>
                </a:cxn>
                <a:cxn ang="0">
                  <a:pos x="70" y="22"/>
                </a:cxn>
                <a:cxn ang="0">
                  <a:pos x="80" y="31"/>
                </a:cxn>
                <a:cxn ang="0">
                  <a:pos x="70" y="22"/>
                </a:cxn>
                <a:cxn ang="0">
                  <a:pos x="70" y="31"/>
                </a:cxn>
                <a:cxn ang="0">
                  <a:pos x="80" y="31"/>
                </a:cxn>
                <a:cxn ang="0">
                  <a:pos x="80" y="14"/>
                </a:cxn>
              </a:cxnLst>
              <a:rect l="0" t="0" r="r" b="b"/>
              <a:pathLst>
                <a:path w="89" h="31">
                  <a:moveTo>
                    <a:pt x="80" y="14"/>
                  </a:moveTo>
                  <a:lnTo>
                    <a:pt x="89" y="22"/>
                  </a:lnTo>
                  <a:lnTo>
                    <a:pt x="84" y="13"/>
                  </a:lnTo>
                  <a:lnTo>
                    <a:pt x="74" y="8"/>
                  </a:lnTo>
                  <a:lnTo>
                    <a:pt x="61" y="5"/>
                  </a:lnTo>
                  <a:lnTo>
                    <a:pt x="48" y="0"/>
                  </a:lnTo>
                  <a:lnTo>
                    <a:pt x="33" y="0"/>
                  </a:lnTo>
                  <a:lnTo>
                    <a:pt x="19" y="2"/>
                  </a:lnTo>
                  <a:lnTo>
                    <a:pt x="4" y="10"/>
                  </a:lnTo>
                  <a:lnTo>
                    <a:pt x="0" y="22"/>
                  </a:lnTo>
                  <a:lnTo>
                    <a:pt x="21" y="22"/>
                  </a:lnTo>
                  <a:lnTo>
                    <a:pt x="21" y="19"/>
                  </a:lnTo>
                  <a:lnTo>
                    <a:pt x="23" y="19"/>
                  </a:lnTo>
                  <a:lnTo>
                    <a:pt x="33" y="17"/>
                  </a:lnTo>
                  <a:lnTo>
                    <a:pt x="44" y="17"/>
                  </a:lnTo>
                  <a:lnTo>
                    <a:pt x="53" y="21"/>
                  </a:lnTo>
                  <a:lnTo>
                    <a:pt x="65" y="24"/>
                  </a:lnTo>
                  <a:lnTo>
                    <a:pt x="72" y="27"/>
                  </a:lnTo>
                  <a:lnTo>
                    <a:pt x="70" y="22"/>
                  </a:lnTo>
                  <a:lnTo>
                    <a:pt x="80" y="31"/>
                  </a:lnTo>
                  <a:lnTo>
                    <a:pt x="70" y="22"/>
                  </a:lnTo>
                  <a:lnTo>
                    <a:pt x="70" y="31"/>
                  </a:lnTo>
                  <a:lnTo>
                    <a:pt x="80" y="31"/>
                  </a:lnTo>
                  <a:lnTo>
                    <a:pt x="80" y="1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3" name="Freeform 65"/>
            <p:cNvSpPr>
              <a:spLocks/>
            </p:cNvSpPr>
            <p:nvPr/>
          </p:nvSpPr>
          <p:spPr bwMode="auto">
            <a:xfrm>
              <a:off x="4363" y="2401"/>
              <a:ext cx="212" cy="54"/>
            </a:xfrm>
            <a:custGeom>
              <a:avLst/>
              <a:gdLst/>
              <a:ahLst/>
              <a:cxnLst>
                <a:cxn ang="0">
                  <a:pos x="303" y="1"/>
                </a:cxn>
                <a:cxn ang="0">
                  <a:pos x="308" y="0"/>
                </a:cxn>
                <a:cxn ang="0">
                  <a:pos x="265" y="1"/>
                </a:cxn>
                <a:cxn ang="0">
                  <a:pos x="229" y="9"/>
                </a:cxn>
                <a:cxn ang="0">
                  <a:pos x="187" y="20"/>
                </a:cxn>
                <a:cxn ang="0">
                  <a:pos x="151" y="31"/>
                </a:cxn>
                <a:cxn ang="0">
                  <a:pos x="112" y="40"/>
                </a:cxn>
                <a:cxn ang="0">
                  <a:pos x="78" y="51"/>
                </a:cxn>
                <a:cxn ang="0">
                  <a:pos x="38" y="59"/>
                </a:cxn>
                <a:cxn ang="0">
                  <a:pos x="0" y="60"/>
                </a:cxn>
                <a:cxn ang="0">
                  <a:pos x="0" y="77"/>
                </a:cxn>
                <a:cxn ang="0">
                  <a:pos x="43" y="76"/>
                </a:cxn>
                <a:cxn ang="0">
                  <a:pos x="81" y="68"/>
                </a:cxn>
                <a:cxn ang="0">
                  <a:pos x="121" y="59"/>
                </a:cxn>
                <a:cxn ang="0">
                  <a:pos x="159" y="46"/>
                </a:cxn>
                <a:cxn ang="0">
                  <a:pos x="197" y="37"/>
                </a:cxn>
                <a:cxn ang="0">
                  <a:pos x="233" y="26"/>
                </a:cxn>
                <a:cxn ang="0">
                  <a:pos x="271" y="20"/>
                </a:cxn>
                <a:cxn ang="0">
                  <a:pos x="308" y="17"/>
                </a:cxn>
                <a:cxn ang="0">
                  <a:pos x="314" y="15"/>
                </a:cxn>
                <a:cxn ang="0">
                  <a:pos x="308" y="17"/>
                </a:cxn>
                <a:cxn ang="0">
                  <a:pos x="312" y="17"/>
                </a:cxn>
                <a:cxn ang="0">
                  <a:pos x="314" y="15"/>
                </a:cxn>
                <a:cxn ang="0">
                  <a:pos x="303" y="1"/>
                </a:cxn>
              </a:cxnLst>
              <a:rect l="0" t="0" r="r" b="b"/>
              <a:pathLst>
                <a:path w="314" h="77">
                  <a:moveTo>
                    <a:pt x="303" y="1"/>
                  </a:moveTo>
                  <a:lnTo>
                    <a:pt x="308" y="0"/>
                  </a:lnTo>
                  <a:lnTo>
                    <a:pt x="265" y="1"/>
                  </a:lnTo>
                  <a:lnTo>
                    <a:pt x="229" y="9"/>
                  </a:lnTo>
                  <a:lnTo>
                    <a:pt x="187" y="20"/>
                  </a:lnTo>
                  <a:lnTo>
                    <a:pt x="151" y="31"/>
                  </a:lnTo>
                  <a:lnTo>
                    <a:pt x="112" y="40"/>
                  </a:lnTo>
                  <a:lnTo>
                    <a:pt x="78" y="51"/>
                  </a:lnTo>
                  <a:lnTo>
                    <a:pt x="38" y="59"/>
                  </a:lnTo>
                  <a:lnTo>
                    <a:pt x="0" y="60"/>
                  </a:lnTo>
                  <a:lnTo>
                    <a:pt x="0" y="77"/>
                  </a:lnTo>
                  <a:lnTo>
                    <a:pt x="43" y="76"/>
                  </a:lnTo>
                  <a:lnTo>
                    <a:pt x="81" y="68"/>
                  </a:lnTo>
                  <a:lnTo>
                    <a:pt x="121" y="59"/>
                  </a:lnTo>
                  <a:lnTo>
                    <a:pt x="159" y="46"/>
                  </a:lnTo>
                  <a:lnTo>
                    <a:pt x="197" y="37"/>
                  </a:lnTo>
                  <a:lnTo>
                    <a:pt x="233" y="26"/>
                  </a:lnTo>
                  <a:lnTo>
                    <a:pt x="271" y="20"/>
                  </a:lnTo>
                  <a:lnTo>
                    <a:pt x="308" y="17"/>
                  </a:lnTo>
                  <a:lnTo>
                    <a:pt x="314" y="15"/>
                  </a:lnTo>
                  <a:lnTo>
                    <a:pt x="308" y="17"/>
                  </a:lnTo>
                  <a:lnTo>
                    <a:pt x="312" y="17"/>
                  </a:lnTo>
                  <a:lnTo>
                    <a:pt x="314" y="15"/>
                  </a:lnTo>
                  <a:lnTo>
                    <a:pt x="303" y="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4" name="Freeform 66"/>
            <p:cNvSpPr>
              <a:spLocks/>
            </p:cNvSpPr>
            <p:nvPr/>
          </p:nvSpPr>
          <p:spPr bwMode="auto">
            <a:xfrm>
              <a:off x="4567" y="2386"/>
              <a:ext cx="41" cy="26"/>
            </a:xfrm>
            <a:custGeom>
              <a:avLst/>
              <a:gdLst/>
              <a:ahLst/>
              <a:cxnLst>
                <a:cxn ang="0">
                  <a:pos x="60" y="2"/>
                </a:cxn>
                <a:cxn ang="0">
                  <a:pos x="55" y="0"/>
                </a:cxn>
                <a:cxn ang="0">
                  <a:pos x="38" y="5"/>
                </a:cxn>
                <a:cxn ang="0">
                  <a:pos x="21" y="14"/>
                </a:cxn>
                <a:cxn ang="0">
                  <a:pos x="5" y="22"/>
                </a:cxn>
                <a:cxn ang="0">
                  <a:pos x="0" y="25"/>
                </a:cxn>
                <a:cxn ang="0">
                  <a:pos x="11" y="39"/>
                </a:cxn>
                <a:cxn ang="0">
                  <a:pos x="19" y="36"/>
                </a:cxn>
                <a:cxn ang="0">
                  <a:pos x="32" y="27"/>
                </a:cxn>
                <a:cxn ang="0">
                  <a:pos x="47" y="19"/>
                </a:cxn>
                <a:cxn ang="0">
                  <a:pos x="55" y="18"/>
                </a:cxn>
                <a:cxn ang="0">
                  <a:pos x="49" y="16"/>
                </a:cxn>
                <a:cxn ang="0">
                  <a:pos x="60" y="2"/>
                </a:cxn>
                <a:cxn ang="0">
                  <a:pos x="58" y="0"/>
                </a:cxn>
                <a:cxn ang="0">
                  <a:pos x="55" y="0"/>
                </a:cxn>
                <a:cxn ang="0">
                  <a:pos x="60" y="2"/>
                </a:cxn>
              </a:cxnLst>
              <a:rect l="0" t="0" r="r" b="b"/>
              <a:pathLst>
                <a:path w="60" h="39">
                  <a:moveTo>
                    <a:pt x="60" y="2"/>
                  </a:moveTo>
                  <a:lnTo>
                    <a:pt x="55" y="0"/>
                  </a:lnTo>
                  <a:lnTo>
                    <a:pt x="38" y="5"/>
                  </a:lnTo>
                  <a:lnTo>
                    <a:pt x="21" y="14"/>
                  </a:lnTo>
                  <a:lnTo>
                    <a:pt x="5" y="22"/>
                  </a:lnTo>
                  <a:lnTo>
                    <a:pt x="0" y="25"/>
                  </a:lnTo>
                  <a:lnTo>
                    <a:pt x="11" y="39"/>
                  </a:lnTo>
                  <a:lnTo>
                    <a:pt x="19" y="36"/>
                  </a:lnTo>
                  <a:lnTo>
                    <a:pt x="32" y="27"/>
                  </a:lnTo>
                  <a:lnTo>
                    <a:pt x="47" y="19"/>
                  </a:lnTo>
                  <a:lnTo>
                    <a:pt x="55" y="18"/>
                  </a:lnTo>
                  <a:lnTo>
                    <a:pt x="49" y="16"/>
                  </a:lnTo>
                  <a:lnTo>
                    <a:pt x="60" y="2"/>
                  </a:lnTo>
                  <a:lnTo>
                    <a:pt x="58" y="0"/>
                  </a:lnTo>
                  <a:lnTo>
                    <a:pt x="55" y="0"/>
                  </a:lnTo>
                  <a:lnTo>
                    <a:pt x="60" y="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5" name="Freeform 67"/>
            <p:cNvSpPr>
              <a:spLocks/>
            </p:cNvSpPr>
            <p:nvPr/>
          </p:nvSpPr>
          <p:spPr bwMode="auto">
            <a:xfrm>
              <a:off x="4601" y="2388"/>
              <a:ext cx="91" cy="84"/>
            </a:xfrm>
            <a:custGeom>
              <a:avLst/>
              <a:gdLst/>
              <a:ahLst/>
              <a:cxnLst>
                <a:cxn ang="0">
                  <a:pos x="136" y="116"/>
                </a:cxn>
                <a:cxn ang="0">
                  <a:pos x="131" y="107"/>
                </a:cxn>
                <a:cxn ang="0">
                  <a:pos x="114" y="101"/>
                </a:cxn>
                <a:cxn ang="0">
                  <a:pos x="98" y="89"/>
                </a:cxn>
                <a:cxn ang="0">
                  <a:pos x="85" y="78"/>
                </a:cxn>
                <a:cxn ang="0">
                  <a:pos x="72" y="62"/>
                </a:cxn>
                <a:cxn ang="0">
                  <a:pos x="57" y="47"/>
                </a:cxn>
                <a:cxn ang="0">
                  <a:pos x="44" y="30"/>
                </a:cxn>
                <a:cxn ang="0">
                  <a:pos x="28" y="16"/>
                </a:cxn>
                <a:cxn ang="0">
                  <a:pos x="11" y="0"/>
                </a:cxn>
                <a:cxn ang="0">
                  <a:pos x="0" y="14"/>
                </a:cxn>
                <a:cxn ang="0">
                  <a:pos x="11" y="25"/>
                </a:cxn>
                <a:cxn ang="0">
                  <a:pos x="27" y="40"/>
                </a:cxn>
                <a:cxn ang="0">
                  <a:pos x="40" y="57"/>
                </a:cxn>
                <a:cxn ang="0">
                  <a:pos x="55" y="73"/>
                </a:cxn>
                <a:cxn ang="0">
                  <a:pos x="70" y="87"/>
                </a:cxn>
                <a:cxn ang="0">
                  <a:pos x="85" y="104"/>
                </a:cxn>
                <a:cxn ang="0">
                  <a:pos x="102" y="115"/>
                </a:cxn>
                <a:cxn ang="0">
                  <a:pos x="123" y="124"/>
                </a:cxn>
                <a:cxn ang="0">
                  <a:pos x="115" y="116"/>
                </a:cxn>
                <a:cxn ang="0">
                  <a:pos x="136" y="116"/>
                </a:cxn>
                <a:cxn ang="0">
                  <a:pos x="136" y="110"/>
                </a:cxn>
                <a:cxn ang="0">
                  <a:pos x="131" y="107"/>
                </a:cxn>
                <a:cxn ang="0">
                  <a:pos x="136" y="116"/>
                </a:cxn>
              </a:cxnLst>
              <a:rect l="0" t="0" r="r" b="b"/>
              <a:pathLst>
                <a:path w="136" h="124">
                  <a:moveTo>
                    <a:pt x="136" y="116"/>
                  </a:moveTo>
                  <a:lnTo>
                    <a:pt x="131" y="107"/>
                  </a:lnTo>
                  <a:lnTo>
                    <a:pt x="114" y="101"/>
                  </a:lnTo>
                  <a:lnTo>
                    <a:pt x="98" y="89"/>
                  </a:lnTo>
                  <a:lnTo>
                    <a:pt x="85" y="78"/>
                  </a:lnTo>
                  <a:lnTo>
                    <a:pt x="72" y="62"/>
                  </a:lnTo>
                  <a:lnTo>
                    <a:pt x="57" y="47"/>
                  </a:lnTo>
                  <a:lnTo>
                    <a:pt x="44" y="30"/>
                  </a:lnTo>
                  <a:lnTo>
                    <a:pt x="28" y="16"/>
                  </a:lnTo>
                  <a:lnTo>
                    <a:pt x="11" y="0"/>
                  </a:lnTo>
                  <a:lnTo>
                    <a:pt x="0" y="14"/>
                  </a:lnTo>
                  <a:lnTo>
                    <a:pt x="11" y="25"/>
                  </a:lnTo>
                  <a:lnTo>
                    <a:pt x="27" y="40"/>
                  </a:lnTo>
                  <a:lnTo>
                    <a:pt x="40" y="57"/>
                  </a:lnTo>
                  <a:lnTo>
                    <a:pt x="55" y="73"/>
                  </a:lnTo>
                  <a:lnTo>
                    <a:pt x="70" y="87"/>
                  </a:lnTo>
                  <a:lnTo>
                    <a:pt x="85" y="104"/>
                  </a:lnTo>
                  <a:lnTo>
                    <a:pt x="102" y="115"/>
                  </a:lnTo>
                  <a:lnTo>
                    <a:pt x="123" y="124"/>
                  </a:lnTo>
                  <a:lnTo>
                    <a:pt x="115" y="116"/>
                  </a:lnTo>
                  <a:lnTo>
                    <a:pt x="136" y="116"/>
                  </a:lnTo>
                  <a:lnTo>
                    <a:pt x="136" y="110"/>
                  </a:lnTo>
                  <a:lnTo>
                    <a:pt x="131" y="107"/>
                  </a:lnTo>
                  <a:lnTo>
                    <a:pt x="136" y="116"/>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6" name="Freeform 68"/>
            <p:cNvSpPr>
              <a:spLocks/>
            </p:cNvSpPr>
            <p:nvPr/>
          </p:nvSpPr>
          <p:spPr bwMode="auto">
            <a:xfrm>
              <a:off x="4667" y="2467"/>
              <a:ext cx="25" cy="121"/>
            </a:xfrm>
            <a:custGeom>
              <a:avLst/>
              <a:gdLst/>
              <a:ahLst/>
              <a:cxnLst>
                <a:cxn ang="0">
                  <a:pos x="38" y="171"/>
                </a:cxn>
                <a:cxn ang="0">
                  <a:pos x="35" y="163"/>
                </a:cxn>
                <a:cxn ang="0">
                  <a:pos x="27" y="153"/>
                </a:cxn>
                <a:cxn ang="0">
                  <a:pos x="23" y="136"/>
                </a:cxn>
                <a:cxn ang="0">
                  <a:pos x="21" y="115"/>
                </a:cxn>
                <a:cxn ang="0">
                  <a:pos x="25" y="94"/>
                </a:cxn>
                <a:cxn ang="0">
                  <a:pos x="29" y="69"/>
                </a:cxn>
                <a:cxn ang="0">
                  <a:pos x="33" y="44"/>
                </a:cxn>
                <a:cxn ang="0">
                  <a:pos x="36" y="22"/>
                </a:cxn>
                <a:cxn ang="0">
                  <a:pos x="38" y="0"/>
                </a:cxn>
                <a:cxn ang="0">
                  <a:pos x="17" y="0"/>
                </a:cxn>
                <a:cxn ang="0">
                  <a:pos x="16" y="18"/>
                </a:cxn>
                <a:cxn ang="0">
                  <a:pos x="12" y="39"/>
                </a:cxn>
                <a:cxn ang="0">
                  <a:pos x="8" y="66"/>
                </a:cxn>
                <a:cxn ang="0">
                  <a:pos x="4" y="91"/>
                </a:cxn>
                <a:cxn ang="0">
                  <a:pos x="0" y="115"/>
                </a:cxn>
                <a:cxn ang="0">
                  <a:pos x="2" y="139"/>
                </a:cxn>
                <a:cxn ang="0">
                  <a:pos x="6" y="159"/>
                </a:cxn>
                <a:cxn ang="0">
                  <a:pos x="23" y="179"/>
                </a:cxn>
                <a:cxn ang="0">
                  <a:pos x="17" y="171"/>
                </a:cxn>
                <a:cxn ang="0">
                  <a:pos x="38" y="171"/>
                </a:cxn>
                <a:cxn ang="0">
                  <a:pos x="38" y="168"/>
                </a:cxn>
                <a:cxn ang="0">
                  <a:pos x="35" y="163"/>
                </a:cxn>
                <a:cxn ang="0">
                  <a:pos x="38" y="171"/>
                </a:cxn>
              </a:cxnLst>
              <a:rect l="0" t="0" r="r" b="b"/>
              <a:pathLst>
                <a:path w="38" h="179">
                  <a:moveTo>
                    <a:pt x="38" y="171"/>
                  </a:moveTo>
                  <a:lnTo>
                    <a:pt x="35" y="163"/>
                  </a:lnTo>
                  <a:lnTo>
                    <a:pt x="27" y="153"/>
                  </a:lnTo>
                  <a:lnTo>
                    <a:pt x="23" y="136"/>
                  </a:lnTo>
                  <a:lnTo>
                    <a:pt x="21" y="115"/>
                  </a:lnTo>
                  <a:lnTo>
                    <a:pt x="25" y="94"/>
                  </a:lnTo>
                  <a:lnTo>
                    <a:pt x="29" y="69"/>
                  </a:lnTo>
                  <a:lnTo>
                    <a:pt x="33" y="44"/>
                  </a:lnTo>
                  <a:lnTo>
                    <a:pt x="36" y="22"/>
                  </a:lnTo>
                  <a:lnTo>
                    <a:pt x="38" y="0"/>
                  </a:lnTo>
                  <a:lnTo>
                    <a:pt x="17" y="0"/>
                  </a:lnTo>
                  <a:lnTo>
                    <a:pt x="16" y="18"/>
                  </a:lnTo>
                  <a:lnTo>
                    <a:pt x="12" y="39"/>
                  </a:lnTo>
                  <a:lnTo>
                    <a:pt x="8" y="66"/>
                  </a:lnTo>
                  <a:lnTo>
                    <a:pt x="4" y="91"/>
                  </a:lnTo>
                  <a:lnTo>
                    <a:pt x="0" y="115"/>
                  </a:lnTo>
                  <a:lnTo>
                    <a:pt x="2" y="139"/>
                  </a:lnTo>
                  <a:lnTo>
                    <a:pt x="6" y="159"/>
                  </a:lnTo>
                  <a:lnTo>
                    <a:pt x="23" y="179"/>
                  </a:lnTo>
                  <a:lnTo>
                    <a:pt x="17" y="171"/>
                  </a:lnTo>
                  <a:lnTo>
                    <a:pt x="38" y="171"/>
                  </a:lnTo>
                  <a:lnTo>
                    <a:pt x="38" y="168"/>
                  </a:lnTo>
                  <a:lnTo>
                    <a:pt x="35" y="163"/>
                  </a:lnTo>
                  <a:lnTo>
                    <a:pt x="38" y="17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7" name="Freeform 69"/>
            <p:cNvSpPr>
              <a:spLocks/>
            </p:cNvSpPr>
            <p:nvPr/>
          </p:nvSpPr>
          <p:spPr bwMode="auto">
            <a:xfrm>
              <a:off x="4651" y="2584"/>
              <a:ext cx="41" cy="128"/>
            </a:xfrm>
            <a:custGeom>
              <a:avLst/>
              <a:gdLst/>
              <a:ahLst/>
              <a:cxnLst>
                <a:cxn ang="0">
                  <a:pos x="21" y="183"/>
                </a:cxn>
                <a:cxn ang="0">
                  <a:pos x="19" y="188"/>
                </a:cxn>
                <a:cxn ang="0">
                  <a:pos x="34" y="163"/>
                </a:cxn>
                <a:cxn ang="0">
                  <a:pos x="45" y="143"/>
                </a:cxn>
                <a:cxn ang="0">
                  <a:pos x="51" y="119"/>
                </a:cxn>
                <a:cxn ang="0">
                  <a:pos x="57" y="99"/>
                </a:cxn>
                <a:cxn ang="0">
                  <a:pos x="58" y="76"/>
                </a:cxn>
                <a:cxn ang="0">
                  <a:pos x="60" y="53"/>
                </a:cxn>
                <a:cxn ang="0">
                  <a:pos x="60" y="28"/>
                </a:cxn>
                <a:cxn ang="0">
                  <a:pos x="60" y="0"/>
                </a:cxn>
                <a:cxn ang="0">
                  <a:pos x="39" y="0"/>
                </a:cxn>
                <a:cxn ang="0">
                  <a:pos x="39" y="28"/>
                </a:cxn>
                <a:cxn ang="0">
                  <a:pos x="39" y="53"/>
                </a:cxn>
                <a:cxn ang="0">
                  <a:pos x="38" y="76"/>
                </a:cxn>
                <a:cxn ang="0">
                  <a:pos x="36" y="96"/>
                </a:cxn>
                <a:cxn ang="0">
                  <a:pos x="30" y="116"/>
                </a:cxn>
                <a:cxn ang="0">
                  <a:pos x="24" y="136"/>
                </a:cxn>
                <a:cxn ang="0">
                  <a:pos x="13" y="157"/>
                </a:cxn>
                <a:cxn ang="0">
                  <a:pos x="2" y="180"/>
                </a:cxn>
                <a:cxn ang="0">
                  <a:pos x="0" y="183"/>
                </a:cxn>
                <a:cxn ang="0">
                  <a:pos x="2" y="180"/>
                </a:cxn>
                <a:cxn ang="0">
                  <a:pos x="0" y="181"/>
                </a:cxn>
                <a:cxn ang="0">
                  <a:pos x="0" y="183"/>
                </a:cxn>
                <a:cxn ang="0">
                  <a:pos x="21" y="183"/>
                </a:cxn>
              </a:cxnLst>
              <a:rect l="0" t="0" r="r" b="b"/>
              <a:pathLst>
                <a:path w="60" h="188">
                  <a:moveTo>
                    <a:pt x="21" y="183"/>
                  </a:moveTo>
                  <a:lnTo>
                    <a:pt x="19" y="188"/>
                  </a:lnTo>
                  <a:lnTo>
                    <a:pt x="34" y="163"/>
                  </a:lnTo>
                  <a:lnTo>
                    <a:pt x="45" y="143"/>
                  </a:lnTo>
                  <a:lnTo>
                    <a:pt x="51" y="119"/>
                  </a:lnTo>
                  <a:lnTo>
                    <a:pt x="57" y="99"/>
                  </a:lnTo>
                  <a:lnTo>
                    <a:pt x="58" y="76"/>
                  </a:lnTo>
                  <a:lnTo>
                    <a:pt x="60" y="53"/>
                  </a:lnTo>
                  <a:lnTo>
                    <a:pt x="60" y="28"/>
                  </a:lnTo>
                  <a:lnTo>
                    <a:pt x="60" y="0"/>
                  </a:lnTo>
                  <a:lnTo>
                    <a:pt x="39" y="0"/>
                  </a:lnTo>
                  <a:lnTo>
                    <a:pt x="39" y="28"/>
                  </a:lnTo>
                  <a:lnTo>
                    <a:pt x="39" y="53"/>
                  </a:lnTo>
                  <a:lnTo>
                    <a:pt x="38" y="76"/>
                  </a:lnTo>
                  <a:lnTo>
                    <a:pt x="36" y="96"/>
                  </a:lnTo>
                  <a:lnTo>
                    <a:pt x="30" y="116"/>
                  </a:lnTo>
                  <a:lnTo>
                    <a:pt x="24" y="136"/>
                  </a:lnTo>
                  <a:lnTo>
                    <a:pt x="13" y="157"/>
                  </a:lnTo>
                  <a:lnTo>
                    <a:pt x="2" y="180"/>
                  </a:lnTo>
                  <a:lnTo>
                    <a:pt x="0" y="183"/>
                  </a:lnTo>
                  <a:lnTo>
                    <a:pt x="2" y="180"/>
                  </a:lnTo>
                  <a:lnTo>
                    <a:pt x="0" y="181"/>
                  </a:lnTo>
                  <a:lnTo>
                    <a:pt x="0" y="183"/>
                  </a:lnTo>
                  <a:lnTo>
                    <a:pt x="21" y="18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8" name="Freeform 70"/>
            <p:cNvSpPr>
              <a:spLocks/>
            </p:cNvSpPr>
            <p:nvPr/>
          </p:nvSpPr>
          <p:spPr bwMode="auto">
            <a:xfrm>
              <a:off x="4652" y="2710"/>
              <a:ext cx="20" cy="17"/>
            </a:xfrm>
            <a:custGeom>
              <a:avLst/>
              <a:gdLst/>
              <a:ahLst/>
              <a:cxnLst>
                <a:cxn ang="0">
                  <a:pos x="19" y="24"/>
                </a:cxn>
                <a:cxn ang="0">
                  <a:pos x="30" y="17"/>
                </a:cxn>
                <a:cxn ang="0">
                  <a:pos x="30" y="0"/>
                </a:cxn>
                <a:cxn ang="0">
                  <a:pos x="0" y="0"/>
                </a:cxn>
                <a:cxn ang="0">
                  <a:pos x="0" y="17"/>
                </a:cxn>
                <a:cxn ang="0">
                  <a:pos x="7" y="10"/>
                </a:cxn>
                <a:cxn ang="0">
                  <a:pos x="19" y="24"/>
                </a:cxn>
                <a:cxn ang="0">
                  <a:pos x="30" y="23"/>
                </a:cxn>
                <a:cxn ang="0">
                  <a:pos x="30" y="17"/>
                </a:cxn>
                <a:cxn ang="0">
                  <a:pos x="19" y="24"/>
                </a:cxn>
              </a:cxnLst>
              <a:rect l="0" t="0" r="r" b="b"/>
              <a:pathLst>
                <a:path w="30" h="24">
                  <a:moveTo>
                    <a:pt x="19" y="24"/>
                  </a:moveTo>
                  <a:lnTo>
                    <a:pt x="30" y="17"/>
                  </a:lnTo>
                  <a:lnTo>
                    <a:pt x="30" y="0"/>
                  </a:lnTo>
                  <a:lnTo>
                    <a:pt x="0" y="0"/>
                  </a:lnTo>
                  <a:lnTo>
                    <a:pt x="0" y="17"/>
                  </a:lnTo>
                  <a:lnTo>
                    <a:pt x="7" y="10"/>
                  </a:lnTo>
                  <a:lnTo>
                    <a:pt x="19" y="24"/>
                  </a:lnTo>
                  <a:lnTo>
                    <a:pt x="30" y="23"/>
                  </a:lnTo>
                  <a:lnTo>
                    <a:pt x="30" y="17"/>
                  </a:lnTo>
                  <a:lnTo>
                    <a:pt x="19" y="2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199" name="Freeform 71"/>
            <p:cNvSpPr>
              <a:spLocks/>
            </p:cNvSpPr>
            <p:nvPr/>
          </p:nvSpPr>
          <p:spPr bwMode="auto">
            <a:xfrm>
              <a:off x="4637" y="2716"/>
              <a:ext cx="23" cy="17"/>
            </a:xfrm>
            <a:custGeom>
              <a:avLst/>
              <a:gdLst/>
              <a:ahLst/>
              <a:cxnLst>
                <a:cxn ang="0">
                  <a:pos x="21" y="15"/>
                </a:cxn>
                <a:cxn ang="0">
                  <a:pos x="15" y="25"/>
                </a:cxn>
                <a:cxn ang="0">
                  <a:pos x="34" y="14"/>
                </a:cxn>
                <a:cxn ang="0">
                  <a:pos x="26" y="0"/>
                </a:cxn>
                <a:cxn ang="0">
                  <a:pos x="6" y="9"/>
                </a:cxn>
                <a:cxn ang="0">
                  <a:pos x="0" y="15"/>
                </a:cxn>
                <a:cxn ang="0">
                  <a:pos x="6" y="9"/>
                </a:cxn>
                <a:cxn ang="0">
                  <a:pos x="0" y="11"/>
                </a:cxn>
                <a:cxn ang="0">
                  <a:pos x="0" y="15"/>
                </a:cxn>
                <a:cxn ang="0">
                  <a:pos x="21" y="15"/>
                </a:cxn>
              </a:cxnLst>
              <a:rect l="0" t="0" r="r" b="b"/>
              <a:pathLst>
                <a:path w="34" h="25">
                  <a:moveTo>
                    <a:pt x="21" y="15"/>
                  </a:moveTo>
                  <a:lnTo>
                    <a:pt x="15" y="25"/>
                  </a:lnTo>
                  <a:lnTo>
                    <a:pt x="34" y="14"/>
                  </a:lnTo>
                  <a:lnTo>
                    <a:pt x="26" y="0"/>
                  </a:lnTo>
                  <a:lnTo>
                    <a:pt x="6" y="9"/>
                  </a:lnTo>
                  <a:lnTo>
                    <a:pt x="0" y="15"/>
                  </a:lnTo>
                  <a:lnTo>
                    <a:pt x="6" y="9"/>
                  </a:lnTo>
                  <a:lnTo>
                    <a:pt x="0" y="11"/>
                  </a:lnTo>
                  <a:lnTo>
                    <a:pt x="0" y="15"/>
                  </a:lnTo>
                  <a:lnTo>
                    <a:pt x="21" y="1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0" name="Freeform 72"/>
            <p:cNvSpPr>
              <a:spLocks/>
            </p:cNvSpPr>
            <p:nvPr/>
          </p:nvSpPr>
          <p:spPr bwMode="auto">
            <a:xfrm>
              <a:off x="4630" y="2726"/>
              <a:ext cx="21" cy="29"/>
            </a:xfrm>
            <a:custGeom>
              <a:avLst/>
              <a:gdLst/>
              <a:ahLst/>
              <a:cxnLst>
                <a:cxn ang="0">
                  <a:pos x="10" y="42"/>
                </a:cxn>
                <a:cxn ang="0">
                  <a:pos x="19" y="34"/>
                </a:cxn>
                <a:cxn ang="0">
                  <a:pos x="23" y="31"/>
                </a:cxn>
                <a:cxn ang="0">
                  <a:pos x="27" y="25"/>
                </a:cxn>
                <a:cxn ang="0">
                  <a:pos x="29" y="14"/>
                </a:cxn>
                <a:cxn ang="0">
                  <a:pos x="31" y="0"/>
                </a:cxn>
                <a:cxn ang="0">
                  <a:pos x="10" y="0"/>
                </a:cxn>
                <a:cxn ang="0">
                  <a:pos x="8" y="11"/>
                </a:cxn>
                <a:cxn ang="0">
                  <a:pos x="6" y="17"/>
                </a:cxn>
                <a:cxn ang="0">
                  <a:pos x="2" y="25"/>
                </a:cxn>
                <a:cxn ang="0">
                  <a:pos x="0" y="34"/>
                </a:cxn>
                <a:cxn ang="0">
                  <a:pos x="10" y="26"/>
                </a:cxn>
                <a:cxn ang="0">
                  <a:pos x="10" y="42"/>
                </a:cxn>
                <a:cxn ang="0">
                  <a:pos x="19" y="42"/>
                </a:cxn>
                <a:cxn ang="0">
                  <a:pos x="19" y="34"/>
                </a:cxn>
                <a:cxn ang="0">
                  <a:pos x="10" y="42"/>
                </a:cxn>
              </a:cxnLst>
              <a:rect l="0" t="0" r="r" b="b"/>
              <a:pathLst>
                <a:path w="31" h="42">
                  <a:moveTo>
                    <a:pt x="10" y="42"/>
                  </a:moveTo>
                  <a:lnTo>
                    <a:pt x="19" y="34"/>
                  </a:lnTo>
                  <a:lnTo>
                    <a:pt x="23" y="31"/>
                  </a:lnTo>
                  <a:lnTo>
                    <a:pt x="27" y="25"/>
                  </a:lnTo>
                  <a:lnTo>
                    <a:pt x="29" y="14"/>
                  </a:lnTo>
                  <a:lnTo>
                    <a:pt x="31" y="0"/>
                  </a:lnTo>
                  <a:lnTo>
                    <a:pt x="10" y="0"/>
                  </a:lnTo>
                  <a:lnTo>
                    <a:pt x="8" y="11"/>
                  </a:lnTo>
                  <a:lnTo>
                    <a:pt x="6" y="17"/>
                  </a:lnTo>
                  <a:lnTo>
                    <a:pt x="2" y="25"/>
                  </a:lnTo>
                  <a:lnTo>
                    <a:pt x="0" y="34"/>
                  </a:lnTo>
                  <a:lnTo>
                    <a:pt x="10" y="26"/>
                  </a:lnTo>
                  <a:lnTo>
                    <a:pt x="10" y="42"/>
                  </a:lnTo>
                  <a:lnTo>
                    <a:pt x="19" y="42"/>
                  </a:lnTo>
                  <a:lnTo>
                    <a:pt x="19" y="34"/>
                  </a:lnTo>
                  <a:lnTo>
                    <a:pt x="10" y="4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1" name="Freeform 73"/>
            <p:cNvSpPr>
              <a:spLocks/>
            </p:cNvSpPr>
            <p:nvPr/>
          </p:nvSpPr>
          <p:spPr bwMode="auto">
            <a:xfrm>
              <a:off x="4598" y="2744"/>
              <a:ext cx="39" cy="58"/>
            </a:xfrm>
            <a:custGeom>
              <a:avLst/>
              <a:gdLst/>
              <a:ahLst/>
              <a:cxnLst>
                <a:cxn ang="0">
                  <a:pos x="2" y="51"/>
                </a:cxn>
                <a:cxn ang="0">
                  <a:pos x="19" y="56"/>
                </a:cxn>
                <a:cxn ang="0">
                  <a:pos x="25" y="48"/>
                </a:cxn>
                <a:cxn ang="0">
                  <a:pos x="40" y="31"/>
                </a:cxn>
                <a:cxn ang="0">
                  <a:pos x="55" y="20"/>
                </a:cxn>
                <a:cxn ang="0">
                  <a:pos x="59" y="16"/>
                </a:cxn>
                <a:cxn ang="0">
                  <a:pos x="59" y="0"/>
                </a:cxn>
                <a:cxn ang="0">
                  <a:pos x="42" y="6"/>
                </a:cxn>
                <a:cxn ang="0">
                  <a:pos x="25" y="22"/>
                </a:cxn>
                <a:cxn ang="0">
                  <a:pos x="8" y="37"/>
                </a:cxn>
                <a:cxn ang="0">
                  <a:pos x="0" y="56"/>
                </a:cxn>
                <a:cxn ang="0">
                  <a:pos x="17" y="62"/>
                </a:cxn>
                <a:cxn ang="0">
                  <a:pos x="0" y="56"/>
                </a:cxn>
                <a:cxn ang="0">
                  <a:pos x="0" y="86"/>
                </a:cxn>
                <a:cxn ang="0">
                  <a:pos x="17" y="62"/>
                </a:cxn>
                <a:cxn ang="0">
                  <a:pos x="2" y="51"/>
                </a:cxn>
              </a:cxnLst>
              <a:rect l="0" t="0" r="r" b="b"/>
              <a:pathLst>
                <a:path w="59" h="86">
                  <a:moveTo>
                    <a:pt x="2" y="51"/>
                  </a:moveTo>
                  <a:lnTo>
                    <a:pt x="19" y="56"/>
                  </a:lnTo>
                  <a:lnTo>
                    <a:pt x="25" y="48"/>
                  </a:lnTo>
                  <a:lnTo>
                    <a:pt x="40" y="31"/>
                  </a:lnTo>
                  <a:lnTo>
                    <a:pt x="55" y="20"/>
                  </a:lnTo>
                  <a:lnTo>
                    <a:pt x="59" y="16"/>
                  </a:lnTo>
                  <a:lnTo>
                    <a:pt x="59" y="0"/>
                  </a:lnTo>
                  <a:lnTo>
                    <a:pt x="42" y="6"/>
                  </a:lnTo>
                  <a:lnTo>
                    <a:pt x="25" y="22"/>
                  </a:lnTo>
                  <a:lnTo>
                    <a:pt x="8" y="37"/>
                  </a:lnTo>
                  <a:lnTo>
                    <a:pt x="0" y="56"/>
                  </a:lnTo>
                  <a:lnTo>
                    <a:pt x="17" y="62"/>
                  </a:lnTo>
                  <a:lnTo>
                    <a:pt x="0" y="56"/>
                  </a:lnTo>
                  <a:lnTo>
                    <a:pt x="0" y="86"/>
                  </a:lnTo>
                  <a:lnTo>
                    <a:pt x="17" y="62"/>
                  </a:lnTo>
                  <a:lnTo>
                    <a:pt x="2" y="5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2" name="Freeform 74"/>
            <p:cNvSpPr>
              <a:spLocks/>
            </p:cNvSpPr>
            <p:nvPr/>
          </p:nvSpPr>
          <p:spPr bwMode="auto">
            <a:xfrm>
              <a:off x="4586" y="2761"/>
              <a:ext cx="36" cy="28"/>
            </a:xfrm>
            <a:custGeom>
              <a:avLst/>
              <a:gdLst/>
              <a:ahLst/>
              <a:cxnLst>
                <a:cxn ang="0">
                  <a:pos x="0" y="23"/>
                </a:cxn>
                <a:cxn ang="0">
                  <a:pos x="17" y="38"/>
                </a:cxn>
                <a:cxn ang="0">
                  <a:pos x="30" y="23"/>
                </a:cxn>
                <a:cxn ang="0">
                  <a:pos x="46" y="14"/>
                </a:cxn>
                <a:cxn ang="0">
                  <a:pos x="32" y="3"/>
                </a:cxn>
                <a:cxn ang="0">
                  <a:pos x="19" y="24"/>
                </a:cxn>
                <a:cxn ang="0">
                  <a:pos x="34" y="35"/>
                </a:cxn>
                <a:cxn ang="0">
                  <a:pos x="53" y="9"/>
                </a:cxn>
                <a:cxn ang="0">
                  <a:pos x="32" y="0"/>
                </a:cxn>
                <a:cxn ang="0">
                  <a:pos x="19" y="9"/>
                </a:cxn>
                <a:cxn ang="0">
                  <a:pos x="0" y="23"/>
                </a:cxn>
                <a:cxn ang="0">
                  <a:pos x="17" y="38"/>
                </a:cxn>
                <a:cxn ang="0">
                  <a:pos x="0" y="23"/>
                </a:cxn>
              </a:cxnLst>
              <a:rect l="0" t="0" r="r" b="b"/>
              <a:pathLst>
                <a:path w="53" h="38">
                  <a:moveTo>
                    <a:pt x="0" y="23"/>
                  </a:moveTo>
                  <a:lnTo>
                    <a:pt x="17" y="38"/>
                  </a:lnTo>
                  <a:lnTo>
                    <a:pt x="30" y="23"/>
                  </a:lnTo>
                  <a:lnTo>
                    <a:pt x="46" y="14"/>
                  </a:lnTo>
                  <a:lnTo>
                    <a:pt x="32" y="3"/>
                  </a:lnTo>
                  <a:lnTo>
                    <a:pt x="19" y="24"/>
                  </a:lnTo>
                  <a:lnTo>
                    <a:pt x="34" y="35"/>
                  </a:lnTo>
                  <a:lnTo>
                    <a:pt x="53" y="9"/>
                  </a:lnTo>
                  <a:lnTo>
                    <a:pt x="32" y="0"/>
                  </a:lnTo>
                  <a:lnTo>
                    <a:pt x="19" y="9"/>
                  </a:lnTo>
                  <a:lnTo>
                    <a:pt x="0" y="23"/>
                  </a:lnTo>
                  <a:lnTo>
                    <a:pt x="17" y="38"/>
                  </a:lnTo>
                  <a:lnTo>
                    <a:pt x="0" y="2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3" name="Freeform 75"/>
            <p:cNvSpPr>
              <a:spLocks/>
            </p:cNvSpPr>
            <p:nvPr/>
          </p:nvSpPr>
          <p:spPr bwMode="auto">
            <a:xfrm>
              <a:off x="4585" y="2761"/>
              <a:ext cx="33" cy="39"/>
            </a:xfrm>
            <a:custGeom>
              <a:avLst/>
              <a:gdLst/>
              <a:ahLst/>
              <a:cxnLst>
                <a:cxn ang="0">
                  <a:pos x="19" y="56"/>
                </a:cxn>
                <a:cxn ang="0">
                  <a:pos x="21" y="51"/>
                </a:cxn>
                <a:cxn ang="0">
                  <a:pos x="27" y="40"/>
                </a:cxn>
                <a:cxn ang="0">
                  <a:pos x="34" y="29"/>
                </a:cxn>
                <a:cxn ang="0">
                  <a:pos x="44" y="21"/>
                </a:cxn>
                <a:cxn ang="0">
                  <a:pos x="48" y="12"/>
                </a:cxn>
                <a:cxn ang="0">
                  <a:pos x="32" y="0"/>
                </a:cxn>
                <a:cxn ang="0">
                  <a:pos x="31" y="3"/>
                </a:cxn>
                <a:cxn ang="0">
                  <a:pos x="23" y="9"/>
                </a:cxn>
                <a:cxn ang="0">
                  <a:pos x="2" y="24"/>
                </a:cxn>
                <a:cxn ang="0">
                  <a:pos x="19" y="38"/>
                </a:cxn>
                <a:cxn ang="0">
                  <a:pos x="34" y="23"/>
                </a:cxn>
                <a:cxn ang="0">
                  <a:pos x="48" y="17"/>
                </a:cxn>
                <a:cxn ang="0">
                  <a:pos x="50" y="12"/>
                </a:cxn>
                <a:cxn ang="0">
                  <a:pos x="31" y="6"/>
                </a:cxn>
                <a:cxn ang="0">
                  <a:pos x="27" y="10"/>
                </a:cxn>
                <a:cxn ang="0">
                  <a:pos x="19" y="20"/>
                </a:cxn>
                <a:cxn ang="0">
                  <a:pos x="10" y="32"/>
                </a:cxn>
                <a:cxn ang="0">
                  <a:pos x="0" y="45"/>
                </a:cxn>
                <a:cxn ang="0">
                  <a:pos x="2" y="42"/>
                </a:cxn>
                <a:cxn ang="0">
                  <a:pos x="19" y="56"/>
                </a:cxn>
                <a:cxn ang="0">
                  <a:pos x="19" y="52"/>
                </a:cxn>
                <a:cxn ang="0">
                  <a:pos x="21" y="51"/>
                </a:cxn>
                <a:cxn ang="0">
                  <a:pos x="19" y="56"/>
                </a:cxn>
              </a:cxnLst>
              <a:rect l="0" t="0" r="r" b="b"/>
              <a:pathLst>
                <a:path w="50" h="56">
                  <a:moveTo>
                    <a:pt x="19" y="56"/>
                  </a:moveTo>
                  <a:lnTo>
                    <a:pt x="21" y="51"/>
                  </a:lnTo>
                  <a:lnTo>
                    <a:pt x="27" y="40"/>
                  </a:lnTo>
                  <a:lnTo>
                    <a:pt x="34" y="29"/>
                  </a:lnTo>
                  <a:lnTo>
                    <a:pt x="44" y="21"/>
                  </a:lnTo>
                  <a:lnTo>
                    <a:pt x="48" y="12"/>
                  </a:lnTo>
                  <a:lnTo>
                    <a:pt x="32" y="0"/>
                  </a:lnTo>
                  <a:lnTo>
                    <a:pt x="31" y="3"/>
                  </a:lnTo>
                  <a:lnTo>
                    <a:pt x="23" y="9"/>
                  </a:lnTo>
                  <a:lnTo>
                    <a:pt x="2" y="24"/>
                  </a:lnTo>
                  <a:lnTo>
                    <a:pt x="19" y="38"/>
                  </a:lnTo>
                  <a:lnTo>
                    <a:pt x="34" y="23"/>
                  </a:lnTo>
                  <a:lnTo>
                    <a:pt x="48" y="17"/>
                  </a:lnTo>
                  <a:lnTo>
                    <a:pt x="50" y="12"/>
                  </a:lnTo>
                  <a:lnTo>
                    <a:pt x="31" y="6"/>
                  </a:lnTo>
                  <a:lnTo>
                    <a:pt x="27" y="10"/>
                  </a:lnTo>
                  <a:lnTo>
                    <a:pt x="19" y="20"/>
                  </a:lnTo>
                  <a:lnTo>
                    <a:pt x="10" y="32"/>
                  </a:lnTo>
                  <a:lnTo>
                    <a:pt x="0" y="45"/>
                  </a:lnTo>
                  <a:lnTo>
                    <a:pt x="2" y="42"/>
                  </a:lnTo>
                  <a:lnTo>
                    <a:pt x="19" y="56"/>
                  </a:lnTo>
                  <a:lnTo>
                    <a:pt x="19" y="52"/>
                  </a:lnTo>
                  <a:lnTo>
                    <a:pt x="21" y="51"/>
                  </a:lnTo>
                  <a:lnTo>
                    <a:pt x="19" y="56"/>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4" name="Freeform 76"/>
            <p:cNvSpPr>
              <a:spLocks/>
            </p:cNvSpPr>
            <p:nvPr/>
          </p:nvSpPr>
          <p:spPr bwMode="auto">
            <a:xfrm>
              <a:off x="4571" y="2790"/>
              <a:ext cx="27" cy="85"/>
            </a:xfrm>
            <a:custGeom>
              <a:avLst/>
              <a:gdLst/>
              <a:ahLst/>
              <a:cxnLst>
                <a:cxn ang="0">
                  <a:pos x="12" y="122"/>
                </a:cxn>
                <a:cxn ang="0">
                  <a:pos x="21" y="111"/>
                </a:cxn>
                <a:cxn ang="0">
                  <a:pos x="21" y="99"/>
                </a:cxn>
                <a:cxn ang="0">
                  <a:pos x="21" y="85"/>
                </a:cxn>
                <a:cxn ang="0">
                  <a:pos x="23" y="68"/>
                </a:cxn>
                <a:cxn ang="0">
                  <a:pos x="23" y="52"/>
                </a:cxn>
                <a:cxn ang="0">
                  <a:pos x="25" y="40"/>
                </a:cxn>
                <a:cxn ang="0">
                  <a:pos x="29" y="27"/>
                </a:cxn>
                <a:cxn ang="0">
                  <a:pos x="33" y="18"/>
                </a:cxn>
                <a:cxn ang="0">
                  <a:pos x="40" y="12"/>
                </a:cxn>
                <a:cxn ang="0">
                  <a:pos x="23" y="0"/>
                </a:cxn>
                <a:cxn ang="0">
                  <a:pos x="18" y="10"/>
                </a:cxn>
                <a:cxn ang="0">
                  <a:pos x="8" y="21"/>
                </a:cxn>
                <a:cxn ang="0">
                  <a:pos x="4" y="37"/>
                </a:cxn>
                <a:cxn ang="0">
                  <a:pos x="2" y="52"/>
                </a:cxn>
                <a:cxn ang="0">
                  <a:pos x="2" y="68"/>
                </a:cxn>
                <a:cxn ang="0">
                  <a:pos x="0" y="85"/>
                </a:cxn>
                <a:cxn ang="0">
                  <a:pos x="0" y="99"/>
                </a:cxn>
                <a:cxn ang="0">
                  <a:pos x="0" y="111"/>
                </a:cxn>
                <a:cxn ang="0">
                  <a:pos x="12" y="104"/>
                </a:cxn>
                <a:cxn ang="0">
                  <a:pos x="12" y="122"/>
                </a:cxn>
                <a:cxn ang="0">
                  <a:pos x="21" y="122"/>
                </a:cxn>
                <a:cxn ang="0">
                  <a:pos x="21" y="111"/>
                </a:cxn>
                <a:cxn ang="0">
                  <a:pos x="12" y="122"/>
                </a:cxn>
              </a:cxnLst>
              <a:rect l="0" t="0" r="r" b="b"/>
              <a:pathLst>
                <a:path w="40" h="122">
                  <a:moveTo>
                    <a:pt x="12" y="122"/>
                  </a:moveTo>
                  <a:lnTo>
                    <a:pt x="21" y="111"/>
                  </a:lnTo>
                  <a:lnTo>
                    <a:pt x="21" y="99"/>
                  </a:lnTo>
                  <a:lnTo>
                    <a:pt x="21" y="85"/>
                  </a:lnTo>
                  <a:lnTo>
                    <a:pt x="23" y="68"/>
                  </a:lnTo>
                  <a:lnTo>
                    <a:pt x="23" y="52"/>
                  </a:lnTo>
                  <a:lnTo>
                    <a:pt x="25" y="40"/>
                  </a:lnTo>
                  <a:lnTo>
                    <a:pt x="29" y="27"/>
                  </a:lnTo>
                  <a:lnTo>
                    <a:pt x="33" y="18"/>
                  </a:lnTo>
                  <a:lnTo>
                    <a:pt x="40" y="12"/>
                  </a:lnTo>
                  <a:lnTo>
                    <a:pt x="23" y="0"/>
                  </a:lnTo>
                  <a:lnTo>
                    <a:pt x="18" y="10"/>
                  </a:lnTo>
                  <a:lnTo>
                    <a:pt x="8" y="21"/>
                  </a:lnTo>
                  <a:lnTo>
                    <a:pt x="4" y="37"/>
                  </a:lnTo>
                  <a:lnTo>
                    <a:pt x="2" y="52"/>
                  </a:lnTo>
                  <a:lnTo>
                    <a:pt x="2" y="68"/>
                  </a:lnTo>
                  <a:lnTo>
                    <a:pt x="0" y="85"/>
                  </a:lnTo>
                  <a:lnTo>
                    <a:pt x="0" y="99"/>
                  </a:lnTo>
                  <a:lnTo>
                    <a:pt x="0" y="111"/>
                  </a:lnTo>
                  <a:lnTo>
                    <a:pt x="12" y="104"/>
                  </a:lnTo>
                  <a:lnTo>
                    <a:pt x="12" y="122"/>
                  </a:lnTo>
                  <a:lnTo>
                    <a:pt x="21" y="122"/>
                  </a:lnTo>
                  <a:lnTo>
                    <a:pt x="21" y="111"/>
                  </a:lnTo>
                  <a:lnTo>
                    <a:pt x="12" y="12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5" name="Freeform 77"/>
            <p:cNvSpPr>
              <a:spLocks/>
            </p:cNvSpPr>
            <p:nvPr/>
          </p:nvSpPr>
          <p:spPr bwMode="auto">
            <a:xfrm>
              <a:off x="4557" y="2862"/>
              <a:ext cx="21" cy="23"/>
            </a:xfrm>
            <a:custGeom>
              <a:avLst/>
              <a:gdLst/>
              <a:ahLst/>
              <a:cxnLst>
                <a:cxn ang="0">
                  <a:pos x="20" y="25"/>
                </a:cxn>
                <a:cxn ang="0">
                  <a:pos x="11" y="34"/>
                </a:cxn>
                <a:cxn ang="0">
                  <a:pos x="26" y="28"/>
                </a:cxn>
                <a:cxn ang="0">
                  <a:pos x="32" y="20"/>
                </a:cxn>
                <a:cxn ang="0">
                  <a:pos x="32" y="19"/>
                </a:cxn>
                <a:cxn ang="0">
                  <a:pos x="32" y="17"/>
                </a:cxn>
                <a:cxn ang="0">
                  <a:pos x="32" y="0"/>
                </a:cxn>
                <a:cxn ang="0">
                  <a:pos x="15" y="5"/>
                </a:cxn>
                <a:cxn ang="0">
                  <a:pos x="11" y="13"/>
                </a:cxn>
                <a:cxn ang="0">
                  <a:pos x="11" y="14"/>
                </a:cxn>
                <a:cxn ang="0">
                  <a:pos x="11" y="17"/>
                </a:cxn>
                <a:cxn ang="0">
                  <a:pos x="0" y="25"/>
                </a:cxn>
                <a:cxn ang="0">
                  <a:pos x="11" y="17"/>
                </a:cxn>
                <a:cxn ang="0">
                  <a:pos x="0" y="17"/>
                </a:cxn>
                <a:cxn ang="0">
                  <a:pos x="0" y="25"/>
                </a:cxn>
                <a:cxn ang="0">
                  <a:pos x="20" y="25"/>
                </a:cxn>
              </a:cxnLst>
              <a:rect l="0" t="0" r="r" b="b"/>
              <a:pathLst>
                <a:path w="32" h="34">
                  <a:moveTo>
                    <a:pt x="20" y="25"/>
                  </a:moveTo>
                  <a:lnTo>
                    <a:pt x="11" y="34"/>
                  </a:lnTo>
                  <a:lnTo>
                    <a:pt x="26" y="28"/>
                  </a:lnTo>
                  <a:lnTo>
                    <a:pt x="32" y="20"/>
                  </a:lnTo>
                  <a:lnTo>
                    <a:pt x="32" y="19"/>
                  </a:lnTo>
                  <a:lnTo>
                    <a:pt x="32" y="17"/>
                  </a:lnTo>
                  <a:lnTo>
                    <a:pt x="32" y="0"/>
                  </a:lnTo>
                  <a:lnTo>
                    <a:pt x="15" y="5"/>
                  </a:lnTo>
                  <a:lnTo>
                    <a:pt x="11" y="13"/>
                  </a:lnTo>
                  <a:lnTo>
                    <a:pt x="11" y="14"/>
                  </a:lnTo>
                  <a:lnTo>
                    <a:pt x="11" y="17"/>
                  </a:lnTo>
                  <a:lnTo>
                    <a:pt x="0" y="25"/>
                  </a:lnTo>
                  <a:lnTo>
                    <a:pt x="11" y="17"/>
                  </a:lnTo>
                  <a:lnTo>
                    <a:pt x="0" y="17"/>
                  </a:lnTo>
                  <a:lnTo>
                    <a:pt x="0" y="25"/>
                  </a:lnTo>
                  <a:lnTo>
                    <a:pt x="20" y="2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6" name="Freeform 78"/>
            <p:cNvSpPr>
              <a:spLocks/>
            </p:cNvSpPr>
            <p:nvPr/>
          </p:nvSpPr>
          <p:spPr bwMode="auto">
            <a:xfrm>
              <a:off x="4558" y="2879"/>
              <a:ext cx="20" cy="21"/>
            </a:xfrm>
            <a:custGeom>
              <a:avLst/>
              <a:gdLst/>
              <a:ahLst/>
              <a:cxnLst>
                <a:cxn ang="0">
                  <a:pos x="15" y="31"/>
                </a:cxn>
                <a:cxn ang="0">
                  <a:pos x="30" y="23"/>
                </a:cxn>
                <a:cxn ang="0">
                  <a:pos x="30" y="0"/>
                </a:cxn>
                <a:cxn ang="0">
                  <a:pos x="0" y="0"/>
                </a:cxn>
                <a:cxn ang="0">
                  <a:pos x="0" y="23"/>
                </a:cxn>
                <a:cxn ang="0">
                  <a:pos x="15" y="15"/>
                </a:cxn>
                <a:cxn ang="0">
                  <a:pos x="15" y="31"/>
                </a:cxn>
                <a:cxn ang="0">
                  <a:pos x="30" y="31"/>
                </a:cxn>
                <a:cxn ang="0">
                  <a:pos x="30" y="23"/>
                </a:cxn>
                <a:cxn ang="0">
                  <a:pos x="15" y="31"/>
                </a:cxn>
              </a:cxnLst>
              <a:rect l="0" t="0" r="r" b="b"/>
              <a:pathLst>
                <a:path w="30" h="31">
                  <a:moveTo>
                    <a:pt x="15" y="31"/>
                  </a:moveTo>
                  <a:lnTo>
                    <a:pt x="30" y="23"/>
                  </a:lnTo>
                  <a:lnTo>
                    <a:pt x="30" y="0"/>
                  </a:lnTo>
                  <a:lnTo>
                    <a:pt x="0" y="0"/>
                  </a:lnTo>
                  <a:lnTo>
                    <a:pt x="0" y="23"/>
                  </a:lnTo>
                  <a:lnTo>
                    <a:pt x="15" y="15"/>
                  </a:lnTo>
                  <a:lnTo>
                    <a:pt x="15" y="31"/>
                  </a:lnTo>
                  <a:lnTo>
                    <a:pt x="30" y="31"/>
                  </a:lnTo>
                  <a:lnTo>
                    <a:pt x="30" y="23"/>
                  </a:lnTo>
                  <a:lnTo>
                    <a:pt x="15" y="3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7" name="Freeform 79"/>
            <p:cNvSpPr>
              <a:spLocks/>
            </p:cNvSpPr>
            <p:nvPr/>
          </p:nvSpPr>
          <p:spPr bwMode="auto">
            <a:xfrm>
              <a:off x="4550" y="2890"/>
              <a:ext cx="20" cy="23"/>
            </a:xfrm>
            <a:custGeom>
              <a:avLst/>
              <a:gdLst/>
              <a:ahLst/>
              <a:cxnLst>
                <a:cxn ang="0">
                  <a:pos x="15" y="33"/>
                </a:cxn>
                <a:cxn ang="0">
                  <a:pos x="31" y="25"/>
                </a:cxn>
                <a:cxn ang="0">
                  <a:pos x="29" y="19"/>
                </a:cxn>
                <a:cxn ang="0">
                  <a:pos x="29" y="14"/>
                </a:cxn>
                <a:cxn ang="0">
                  <a:pos x="23" y="16"/>
                </a:cxn>
                <a:cxn ang="0">
                  <a:pos x="31" y="16"/>
                </a:cxn>
                <a:cxn ang="0">
                  <a:pos x="31" y="0"/>
                </a:cxn>
                <a:cxn ang="0">
                  <a:pos x="10" y="4"/>
                </a:cxn>
                <a:cxn ang="0">
                  <a:pos x="0" y="11"/>
                </a:cxn>
                <a:cxn ang="0">
                  <a:pos x="0" y="22"/>
                </a:cxn>
                <a:cxn ang="0">
                  <a:pos x="2" y="25"/>
                </a:cxn>
                <a:cxn ang="0">
                  <a:pos x="15" y="16"/>
                </a:cxn>
                <a:cxn ang="0">
                  <a:pos x="15" y="33"/>
                </a:cxn>
                <a:cxn ang="0">
                  <a:pos x="31" y="33"/>
                </a:cxn>
                <a:cxn ang="0">
                  <a:pos x="31" y="25"/>
                </a:cxn>
                <a:cxn ang="0">
                  <a:pos x="15" y="33"/>
                </a:cxn>
              </a:cxnLst>
              <a:rect l="0" t="0" r="r" b="b"/>
              <a:pathLst>
                <a:path w="31" h="33">
                  <a:moveTo>
                    <a:pt x="15" y="33"/>
                  </a:moveTo>
                  <a:lnTo>
                    <a:pt x="31" y="25"/>
                  </a:lnTo>
                  <a:lnTo>
                    <a:pt x="29" y="19"/>
                  </a:lnTo>
                  <a:lnTo>
                    <a:pt x="29" y="14"/>
                  </a:lnTo>
                  <a:lnTo>
                    <a:pt x="23" y="16"/>
                  </a:lnTo>
                  <a:lnTo>
                    <a:pt x="31" y="16"/>
                  </a:lnTo>
                  <a:lnTo>
                    <a:pt x="31" y="0"/>
                  </a:lnTo>
                  <a:lnTo>
                    <a:pt x="10" y="4"/>
                  </a:lnTo>
                  <a:lnTo>
                    <a:pt x="0" y="11"/>
                  </a:lnTo>
                  <a:lnTo>
                    <a:pt x="0" y="22"/>
                  </a:lnTo>
                  <a:lnTo>
                    <a:pt x="2" y="25"/>
                  </a:lnTo>
                  <a:lnTo>
                    <a:pt x="15" y="16"/>
                  </a:lnTo>
                  <a:lnTo>
                    <a:pt x="15" y="33"/>
                  </a:lnTo>
                  <a:lnTo>
                    <a:pt x="31" y="33"/>
                  </a:lnTo>
                  <a:lnTo>
                    <a:pt x="31" y="25"/>
                  </a:lnTo>
                  <a:lnTo>
                    <a:pt x="15" y="3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8" name="Freeform 80"/>
            <p:cNvSpPr>
              <a:spLocks/>
            </p:cNvSpPr>
            <p:nvPr/>
          </p:nvSpPr>
          <p:spPr bwMode="auto">
            <a:xfrm>
              <a:off x="4545" y="2902"/>
              <a:ext cx="20" cy="16"/>
            </a:xfrm>
            <a:custGeom>
              <a:avLst/>
              <a:gdLst/>
              <a:ahLst/>
              <a:cxnLst>
                <a:cxn ang="0">
                  <a:pos x="30" y="12"/>
                </a:cxn>
                <a:cxn ang="0">
                  <a:pos x="15" y="24"/>
                </a:cxn>
                <a:cxn ang="0">
                  <a:pos x="30" y="24"/>
                </a:cxn>
                <a:cxn ang="0">
                  <a:pos x="30" y="0"/>
                </a:cxn>
                <a:cxn ang="0">
                  <a:pos x="15" y="0"/>
                </a:cxn>
                <a:cxn ang="0">
                  <a:pos x="0" y="12"/>
                </a:cxn>
                <a:cxn ang="0">
                  <a:pos x="15" y="0"/>
                </a:cxn>
                <a:cxn ang="0">
                  <a:pos x="0" y="0"/>
                </a:cxn>
                <a:cxn ang="0">
                  <a:pos x="0" y="12"/>
                </a:cxn>
                <a:cxn ang="0">
                  <a:pos x="30" y="12"/>
                </a:cxn>
              </a:cxnLst>
              <a:rect l="0" t="0" r="r" b="b"/>
              <a:pathLst>
                <a:path w="30" h="24">
                  <a:moveTo>
                    <a:pt x="30" y="12"/>
                  </a:moveTo>
                  <a:lnTo>
                    <a:pt x="15" y="24"/>
                  </a:lnTo>
                  <a:lnTo>
                    <a:pt x="30" y="24"/>
                  </a:lnTo>
                  <a:lnTo>
                    <a:pt x="30" y="0"/>
                  </a:lnTo>
                  <a:lnTo>
                    <a:pt x="15" y="0"/>
                  </a:lnTo>
                  <a:lnTo>
                    <a:pt x="0" y="12"/>
                  </a:lnTo>
                  <a:lnTo>
                    <a:pt x="15" y="0"/>
                  </a:lnTo>
                  <a:lnTo>
                    <a:pt x="0" y="0"/>
                  </a:lnTo>
                  <a:lnTo>
                    <a:pt x="0" y="12"/>
                  </a:lnTo>
                  <a:lnTo>
                    <a:pt x="30" y="1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09" name="Freeform 81"/>
            <p:cNvSpPr>
              <a:spLocks/>
            </p:cNvSpPr>
            <p:nvPr/>
          </p:nvSpPr>
          <p:spPr bwMode="auto">
            <a:xfrm>
              <a:off x="4545" y="2907"/>
              <a:ext cx="20" cy="25"/>
            </a:xfrm>
            <a:custGeom>
              <a:avLst/>
              <a:gdLst/>
              <a:ahLst/>
              <a:cxnLst>
                <a:cxn ang="0">
                  <a:pos x="15" y="34"/>
                </a:cxn>
                <a:cxn ang="0">
                  <a:pos x="30" y="25"/>
                </a:cxn>
                <a:cxn ang="0">
                  <a:pos x="30" y="0"/>
                </a:cxn>
                <a:cxn ang="0">
                  <a:pos x="0" y="0"/>
                </a:cxn>
                <a:cxn ang="0">
                  <a:pos x="0" y="25"/>
                </a:cxn>
                <a:cxn ang="0">
                  <a:pos x="15" y="17"/>
                </a:cxn>
                <a:cxn ang="0">
                  <a:pos x="15" y="34"/>
                </a:cxn>
                <a:cxn ang="0">
                  <a:pos x="30" y="34"/>
                </a:cxn>
                <a:cxn ang="0">
                  <a:pos x="30" y="25"/>
                </a:cxn>
                <a:cxn ang="0">
                  <a:pos x="15" y="34"/>
                </a:cxn>
              </a:cxnLst>
              <a:rect l="0" t="0" r="r" b="b"/>
              <a:pathLst>
                <a:path w="30" h="34">
                  <a:moveTo>
                    <a:pt x="15" y="34"/>
                  </a:moveTo>
                  <a:lnTo>
                    <a:pt x="30" y="25"/>
                  </a:lnTo>
                  <a:lnTo>
                    <a:pt x="30" y="0"/>
                  </a:lnTo>
                  <a:lnTo>
                    <a:pt x="0" y="0"/>
                  </a:lnTo>
                  <a:lnTo>
                    <a:pt x="0" y="25"/>
                  </a:lnTo>
                  <a:lnTo>
                    <a:pt x="15" y="17"/>
                  </a:lnTo>
                  <a:lnTo>
                    <a:pt x="15" y="34"/>
                  </a:lnTo>
                  <a:lnTo>
                    <a:pt x="30" y="34"/>
                  </a:lnTo>
                  <a:lnTo>
                    <a:pt x="30" y="25"/>
                  </a:lnTo>
                  <a:lnTo>
                    <a:pt x="15" y="3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0" name="Freeform 82"/>
            <p:cNvSpPr>
              <a:spLocks/>
            </p:cNvSpPr>
            <p:nvPr/>
          </p:nvSpPr>
          <p:spPr bwMode="auto">
            <a:xfrm>
              <a:off x="4538" y="2918"/>
              <a:ext cx="20" cy="18"/>
            </a:xfrm>
            <a:custGeom>
              <a:avLst/>
              <a:gdLst/>
              <a:ahLst/>
              <a:cxnLst>
                <a:cxn ang="0">
                  <a:pos x="31" y="13"/>
                </a:cxn>
                <a:cxn ang="0">
                  <a:pos x="15" y="27"/>
                </a:cxn>
                <a:cxn ang="0">
                  <a:pos x="31" y="27"/>
                </a:cxn>
                <a:cxn ang="0">
                  <a:pos x="31" y="0"/>
                </a:cxn>
                <a:cxn ang="0">
                  <a:pos x="15" y="0"/>
                </a:cxn>
                <a:cxn ang="0">
                  <a:pos x="0" y="13"/>
                </a:cxn>
                <a:cxn ang="0">
                  <a:pos x="15" y="0"/>
                </a:cxn>
                <a:cxn ang="0">
                  <a:pos x="0" y="0"/>
                </a:cxn>
                <a:cxn ang="0">
                  <a:pos x="0" y="13"/>
                </a:cxn>
                <a:cxn ang="0">
                  <a:pos x="31" y="13"/>
                </a:cxn>
              </a:cxnLst>
              <a:rect l="0" t="0" r="r" b="b"/>
              <a:pathLst>
                <a:path w="31" h="27">
                  <a:moveTo>
                    <a:pt x="31" y="13"/>
                  </a:moveTo>
                  <a:lnTo>
                    <a:pt x="15" y="27"/>
                  </a:lnTo>
                  <a:lnTo>
                    <a:pt x="31" y="27"/>
                  </a:lnTo>
                  <a:lnTo>
                    <a:pt x="31" y="0"/>
                  </a:lnTo>
                  <a:lnTo>
                    <a:pt x="15" y="0"/>
                  </a:lnTo>
                  <a:lnTo>
                    <a:pt x="0" y="13"/>
                  </a:lnTo>
                  <a:lnTo>
                    <a:pt x="15" y="0"/>
                  </a:lnTo>
                  <a:lnTo>
                    <a:pt x="0" y="0"/>
                  </a:lnTo>
                  <a:lnTo>
                    <a:pt x="0" y="13"/>
                  </a:lnTo>
                  <a:lnTo>
                    <a:pt x="31" y="1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1" name="Freeform 83"/>
            <p:cNvSpPr>
              <a:spLocks/>
            </p:cNvSpPr>
            <p:nvPr/>
          </p:nvSpPr>
          <p:spPr bwMode="auto">
            <a:xfrm>
              <a:off x="4520" y="2926"/>
              <a:ext cx="33" cy="62"/>
            </a:xfrm>
            <a:custGeom>
              <a:avLst/>
              <a:gdLst/>
              <a:ahLst/>
              <a:cxnLst>
                <a:cxn ang="0">
                  <a:pos x="21" y="87"/>
                </a:cxn>
                <a:cxn ang="0">
                  <a:pos x="21" y="90"/>
                </a:cxn>
                <a:cxn ang="0">
                  <a:pos x="30" y="65"/>
                </a:cxn>
                <a:cxn ang="0">
                  <a:pos x="40" y="47"/>
                </a:cxn>
                <a:cxn ang="0">
                  <a:pos x="43" y="33"/>
                </a:cxn>
                <a:cxn ang="0">
                  <a:pos x="45" y="22"/>
                </a:cxn>
                <a:cxn ang="0">
                  <a:pos x="47" y="16"/>
                </a:cxn>
                <a:cxn ang="0">
                  <a:pos x="47" y="5"/>
                </a:cxn>
                <a:cxn ang="0">
                  <a:pos x="45" y="2"/>
                </a:cxn>
                <a:cxn ang="0">
                  <a:pos x="45" y="0"/>
                </a:cxn>
                <a:cxn ang="0">
                  <a:pos x="24" y="0"/>
                </a:cxn>
                <a:cxn ang="0">
                  <a:pos x="24" y="5"/>
                </a:cxn>
                <a:cxn ang="0">
                  <a:pos x="26" y="8"/>
                </a:cxn>
                <a:cxn ang="0">
                  <a:pos x="26" y="13"/>
                </a:cxn>
                <a:cxn ang="0">
                  <a:pos x="24" y="19"/>
                </a:cxn>
                <a:cxn ang="0">
                  <a:pos x="22" y="28"/>
                </a:cxn>
                <a:cxn ang="0">
                  <a:pos x="19" y="41"/>
                </a:cxn>
                <a:cxn ang="0">
                  <a:pos x="11" y="59"/>
                </a:cxn>
                <a:cxn ang="0">
                  <a:pos x="0" y="83"/>
                </a:cxn>
                <a:cxn ang="0">
                  <a:pos x="0" y="84"/>
                </a:cxn>
                <a:cxn ang="0">
                  <a:pos x="0" y="83"/>
                </a:cxn>
                <a:cxn ang="0">
                  <a:pos x="0" y="84"/>
                </a:cxn>
                <a:cxn ang="0">
                  <a:pos x="0" y="84"/>
                </a:cxn>
                <a:cxn ang="0">
                  <a:pos x="21" y="87"/>
                </a:cxn>
              </a:cxnLst>
              <a:rect l="0" t="0" r="r" b="b"/>
              <a:pathLst>
                <a:path w="47" h="90">
                  <a:moveTo>
                    <a:pt x="21" y="87"/>
                  </a:moveTo>
                  <a:lnTo>
                    <a:pt x="21" y="90"/>
                  </a:lnTo>
                  <a:lnTo>
                    <a:pt x="30" y="65"/>
                  </a:lnTo>
                  <a:lnTo>
                    <a:pt x="40" y="47"/>
                  </a:lnTo>
                  <a:lnTo>
                    <a:pt x="43" y="33"/>
                  </a:lnTo>
                  <a:lnTo>
                    <a:pt x="45" y="22"/>
                  </a:lnTo>
                  <a:lnTo>
                    <a:pt x="47" y="16"/>
                  </a:lnTo>
                  <a:lnTo>
                    <a:pt x="47" y="5"/>
                  </a:lnTo>
                  <a:lnTo>
                    <a:pt x="45" y="2"/>
                  </a:lnTo>
                  <a:lnTo>
                    <a:pt x="45" y="0"/>
                  </a:lnTo>
                  <a:lnTo>
                    <a:pt x="24" y="0"/>
                  </a:lnTo>
                  <a:lnTo>
                    <a:pt x="24" y="5"/>
                  </a:lnTo>
                  <a:lnTo>
                    <a:pt x="26" y="8"/>
                  </a:lnTo>
                  <a:lnTo>
                    <a:pt x="26" y="13"/>
                  </a:lnTo>
                  <a:lnTo>
                    <a:pt x="24" y="19"/>
                  </a:lnTo>
                  <a:lnTo>
                    <a:pt x="22" y="28"/>
                  </a:lnTo>
                  <a:lnTo>
                    <a:pt x="19" y="41"/>
                  </a:lnTo>
                  <a:lnTo>
                    <a:pt x="11" y="59"/>
                  </a:lnTo>
                  <a:lnTo>
                    <a:pt x="0" y="83"/>
                  </a:lnTo>
                  <a:lnTo>
                    <a:pt x="0" y="84"/>
                  </a:lnTo>
                  <a:lnTo>
                    <a:pt x="0" y="83"/>
                  </a:lnTo>
                  <a:lnTo>
                    <a:pt x="0" y="84"/>
                  </a:lnTo>
                  <a:lnTo>
                    <a:pt x="0" y="84"/>
                  </a:lnTo>
                  <a:lnTo>
                    <a:pt x="21" y="8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2" name="Freeform 84"/>
            <p:cNvSpPr>
              <a:spLocks/>
            </p:cNvSpPr>
            <p:nvPr/>
          </p:nvSpPr>
          <p:spPr bwMode="auto">
            <a:xfrm>
              <a:off x="4511" y="2984"/>
              <a:ext cx="25" cy="117"/>
            </a:xfrm>
            <a:custGeom>
              <a:avLst/>
              <a:gdLst/>
              <a:ahLst/>
              <a:cxnLst>
                <a:cxn ang="0">
                  <a:pos x="37" y="163"/>
                </a:cxn>
                <a:cxn ang="0">
                  <a:pos x="28" y="154"/>
                </a:cxn>
                <a:cxn ang="0">
                  <a:pos x="28" y="154"/>
                </a:cxn>
                <a:cxn ang="0">
                  <a:pos x="24" y="146"/>
                </a:cxn>
                <a:cxn ang="0">
                  <a:pos x="18" y="134"/>
                </a:cxn>
                <a:cxn ang="0">
                  <a:pos x="18" y="113"/>
                </a:cxn>
                <a:cxn ang="0">
                  <a:pos x="20" y="90"/>
                </a:cxn>
                <a:cxn ang="0">
                  <a:pos x="24" y="65"/>
                </a:cxn>
                <a:cxn ang="0">
                  <a:pos x="30" y="36"/>
                </a:cxn>
                <a:cxn ang="0">
                  <a:pos x="34" y="3"/>
                </a:cxn>
                <a:cxn ang="0">
                  <a:pos x="13" y="0"/>
                </a:cxn>
                <a:cxn ang="0">
                  <a:pos x="9" y="33"/>
                </a:cxn>
                <a:cxn ang="0">
                  <a:pos x="3" y="62"/>
                </a:cxn>
                <a:cxn ang="0">
                  <a:pos x="1" y="90"/>
                </a:cxn>
                <a:cxn ang="0">
                  <a:pos x="0" y="113"/>
                </a:cxn>
                <a:cxn ang="0">
                  <a:pos x="0" y="134"/>
                </a:cxn>
                <a:cxn ang="0">
                  <a:pos x="3" y="152"/>
                </a:cxn>
                <a:cxn ang="0">
                  <a:pos x="11" y="165"/>
                </a:cxn>
                <a:cxn ang="0">
                  <a:pos x="28" y="172"/>
                </a:cxn>
                <a:cxn ang="0">
                  <a:pos x="17" y="163"/>
                </a:cxn>
                <a:cxn ang="0">
                  <a:pos x="37" y="163"/>
                </a:cxn>
                <a:cxn ang="0">
                  <a:pos x="37" y="154"/>
                </a:cxn>
                <a:cxn ang="0">
                  <a:pos x="28" y="154"/>
                </a:cxn>
                <a:cxn ang="0">
                  <a:pos x="37" y="163"/>
                </a:cxn>
              </a:cxnLst>
              <a:rect l="0" t="0" r="r" b="b"/>
              <a:pathLst>
                <a:path w="37" h="172">
                  <a:moveTo>
                    <a:pt x="37" y="163"/>
                  </a:moveTo>
                  <a:lnTo>
                    <a:pt x="28" y="154"/>
                  </a:lnTo>
                  <a:lnTo>
                    <a:pt x="28" y="154"/>
                  </a:lnTo>
                  <a:lnTo>
                    <a:pt x="24" y="146"/>
                  </a:lnTo>
                  <a:lnTo>
                    <a:pt x="18" y="134"/>
                  </a:lnTo>
                  <a:lnTo>
                    <a:pt x="18" y="113"/>
                  </a:lnTo>
                  <a:lnTo>
                    <a:pt x="20" y="90"/>
                  </a:lnTo>
                  <a:lnTo>
                    <a:pt x="24" y="65"/>
                  </a:lnTo>
                  <a:lnTo>
                    <a:pt x="30" y="36"/>
                  </a:lnTo>
                  <a:lnTo>
                    <a:pt x="34" y="3"/>
                  </a:lnTo>
                  <a:lnTo>
                    <a:pt x="13" y="0"/>
                  </a:lnTo>
                  <a:lnTo>
                    <a:pt x="9" y="33"/>
                  </a:lnTo>
                  <a:lnTo>
                    <a:pt x="3" y="62"/>
                  </a:lnTo>
                  <a:lnTo>
                    <a:pt x="1" y="90"/>
                  </a:lnTo>
                  <a:lnTo>
                    <a:pt x="0" y="113"/>
                  </a:lnTo>
                  <a:lnTo>
                    <a:pt x="0" y="134"/>
                  </a:lnTo>
                  <a:lnTo>
                    <a:pt x="3" y="152"/>
                  </a:lnTo>
                  <a:lnTo>
                    <a:pt x="11" y="165"/>
                  </a:lnTo>
                  <a:lnTo>
                    <a:pt x="28" y="172"/>
                  </a:lnTo>
                  <a:lnTo>
                    <a:pt x="17" y="163"/>
                  </a:lnTo>
                  <a:lnTo>
                    <a:pt x="37" y="163"/>
                  </a:lnTo>
                  <a:lnTo>
                    <a:pt x="37" y="154"/>
                  </a:lnTo>
                  <a:lnTo>
                    <a:pt x="28" y="154"/>
                  </a:lnTo>
                  <a:lnTo>
                    <a:pt x="37" y="16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3" name="Freeform 85"/>
            <p:cNvSpPr>
              <a:spLocks/>
            </p:cNvSpPr>
            <p:nvPr/>
          </p:nvSpPr>
          <p:spPr bwMode="auto">
            <a:xfrm>
              <a:off x="4523" y="3097"/>
              <a:ext cx="28" cy="39"/>
            </a:xfrm>
            <a:custGeom>
              <a:avLst/>
              <a:gdLst/>
              <a:ahLst/>
              <a:cxnLst>
                <a:cxn ang="0">
                  <a:pos x="32" y="59"/>
                </a:cxn>
                <a:cxn ang="0">
                  <a:pos x="41" y="48"/>
                </a:cxn>
                <a:cxn ang="0">
                  <a:pos x="37" y="33"/>
                </a:cxn>
                <a:cxn ang="0">
                  <a:pos x="32" y="20"/>
                </a:cxn>
                <a:cxn ang="0">
                  <a:pos x="24" y="8"/>
                </a:cxn>
                <a:cxn ang="0">
                  <a:pos x="20" y="0"/>
                </a:cxn>
                <a:cxn ang="0">
                  <a:pos x="0" y="0"/>
                </a:cxn>
                <a:cxn ang="0">
                  <a:pos x="3" y="16"/>
                </a:cxn>
                <a:cxn ang="0">
                  <a:pos x="11" y="27"/>
                </a:cxn>
                <a:cxn ang="0">
                  <a:pos x="17" y="41"/>
                </a:cxn>
                <a:cxn ang="0">
                  <a:pos x="20" y="48"/>
                </a:cxn>
                <a:cxn ang="0">
                  <a:pos x="32" y="41"/>
                </a:cxn>
                <a:cxn ang="0">
                  <a:pos x="32" y="59"/>
                </a:cxn>
                <a:cxn ang="0">
                  <a:pos x="41" y="59"/>
                </a:cxn>
                <a:cxn ang="0">
                  <a:pos x="41" y="48"/>
                </a:cxn>
                <a:cxn ang="0">
                  <a:pos x="32" y="59"/>
                </a:cxn>
              </a:cxnLst>
              <a:rect l="0" t="0" r="r" b="b"/>
              <a:pathLst>
                <a:path w="41" h="59">
                  <a:moveTo>
                    <a:pt x="32" y="59"/>
                  </a:moveTo>
                  <a:lnTo>
                    <a:pt x="41" y="48"/>
                  </a:lnTo>
                  <a:lnTo>
                    <a:pt x="37" y="33"/>
                  </a:lnTo>
                  <a:lnTo>
                    <a:pt x="32" y="20"/>
                  </a:lnTo>
                  <a:lnTo>
                    <a:pt x="24" y="8"/>
                  </a:lnTo>
                  <a:lnTo>
                    <a:pt x="20" y="0"/>
                  </a:lnTo>
                  <a:lnTo>
                    <a:pt x="0" y="0"/>
                  </a:lnTo>
                  <a:lnTo>
                    <a:pt x="3" y="16"/>
                  </a:lnTo>
                  <a:lnTo>
                    <a:pt x="11" y="27"/>
                  </a:lnTo>
                  <a:lnTo>
                    <a:pt x="17" y="41"/>
                  </a:lnTo>
                  <a:lnTo>
                    <a:pt x="20" y="48"/>
                  </a:lnTo>
                  <a:lnTo>
                    <a:pt x="32" y="41"/>
                  </a:lnTo>
                  <a:lnTo>
                    <a:pt x="32" y="59"/>
                  </a:lnTo>
                  <a:lnTo>
                    <a:pt x="41" y="59"/>
                  </a:lnTo>
                  <a:lnTo>
                    <a:pt x="41" y="48"/>
                  </a:lnTo>
                  <a:lnTo>
                    <a:pt x="32" y="59"/>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4" name="Freeform 86"/>
            <p:cNvSpPr>
              <a:spLocks/>
            </p:cNvSpPr>
            <p:nvPr/>
          </p:nvSpPr>
          <p:spPr bwMode="auto">
            <a:xfrm>
              <a:off x="4516" y="3124"/>
              <a:ext cx="29" cy="120"/>
            </a:xfrm>
            <a:custGeom>
              <a:avLst/>
              <a:gdLst/>
              <a:ahLst/>
              <a:cxnLst>
                <a:cxn ang="0">
                  <a:pos x="11" y="177"/>
                </a:cxn>
                <a:cxn ang="0">
                  <a:pos x="23" y="167"/>
                </a:cxn>
                <a:cxn ang="0">
                  <a:pos x="23" y="155"/>
                </a:cxn>
                <a:cxn ang="0">
                  <a:pos x="23" y="135"/>
                </a:cxn>
                <a:cxn ang="0">
                  <a:pos x="21" y="108"/>
                </a:cxn>
                <a:cxn ang="0">
                  <a:pos x="23" y="82"/>
                </a:cxn>
                <a:cxn ang="0">
                  <a:pos x="25" y="54"/>
                </a:cxn>
                <a:cxn ang="0">
                  <a:pos x="30" y="31"/>
                </a:cxn>
                <a:cxn ang="0">
                  <a:pos x="36" y="20"/>
                </a:cxn>
                <a:cxn ang="0">
                  <a:pos x="42" y="17"/>
                </a:cxn>
                <a:cxn ang="0">
                  <a:pos x="42" y="0"/>
                </a:cxn>
                <a:cxn ang="0">
                  <a:pos x="21" y="9"/>
                </a:cxn>
                <a:cxn ang="0">
                  <a:pos x="10" y="28"/>
                </a:cxn>
                <a:cxn ang="0">
                  <a:pos x="4" y="51"/>
                </a:cxn>
                <a:cxn ang="0">
                  <a:pos x="2" y="82"/>
                </a:cxn>
                <a:cxn ang="0">
                  <a:pos x="0" y="108"/>
                </a:cxn>
                <a:cxn ang="0">
                  <a:pos x="2" y="135"/>
                </a:cxn>
                <a:cxn ang="0">
                  <a:pos x="2" y="155"/>
                </a:cxn>
                <a:cxn ang="0">
                  <a:pos x="2" y="167"/>
                </a:cxn>
                <a:cxn ang="0">
                  <a:pos x="11" y="158"/>
                </a:cxn>
                <a:cxn ang="0">
                  <a:pos x="11" y="177"/>
                </a:cxn>
                <a:cxn ang="0">
                  <a:pos x="23" y="177"/>
                </a:cxn>
                <a:cxn ang="0">
                  <a:pos x="23" y="167"/>
                </a:cxn>
                <a:cxn ang="0">
                  <a:pos x="11" y="177"/>
                </a:cxn>
              </a:cxnLst>
              <a:rect l="0" t="0" r="r" b="b"/>
              <a:pathLst>
                <a:path w="42" h="177">
                  <a:moveTo>
                    <a:pt x="11" y="177"/>
                  </a:moveTo>
                  <a:lnTo>
                    <a:pt x="23" y="167"/>
                  </a:lnTo>
                  <a:lnTo>
                    <a:pt x="23" y="155"/>
                  </a:lnTo>
                  <a:lnTo>
                    <a:pt x="23" y="135"/>
                  </a:lnTo>
                  <a:lnTo>
                    <a:pt x="21" y="108"/>
                  </a:lnTo>
                  <a:lnTo>
                    <a:pt x="23" y="82"/>
                  </a:lnTo>
                  <a:lnTo>
                    <a:pt x="25" y="54"/>
                  </a:lnTo>
                  <a:lnTo>
                    <a:pt x="30" y="31"/>
                  </a:lnTo>
                  <a:lnTo>
                    <a:pt x="36" y="20"/>
                  </a:lnTo>
                  <a:lnTo>
                    <a:pt x="42" y="17"/>
                  </a:lnTo>
                  <a:lnTo>
                    <a:pt x="42" y="0"/>
                  </a:lnTo>
                  <a:lnTo>
                    <a:pt x="21" y="9"/>
                  </a:lnTo>
                  <a:lnTo>
                    <a:pt x="10" y="28"/>
                  </a:lnTo>
                  <a:lnTo>
                    <a:pt x="4" y="51"/>
                  </a:lnTo>
                  <a:lnTo>
                    <a:pt x="2" y="82"/>
                  </a:lnTo>
                  <a:lnTo>
                    <a:pt x="0" y="108"/>
                  </a:lnTo>
                  <a:lnTo>
                    <a:pt x="2" y="135"/>
                  </a:lnTo>
                  <a:lnTo>
                    <a:pt x="2" y="155"/>
                  </a:lnTo>
                  <a:lnTo>
                    <a:pt x="2" y="167"/>
                  </a:lnTo>
                  <a:lnTo>
                    <a:pt x="11" y="158"/>
                  </a:lnTo>
                  <a:lnTo>
                    <a:pt x="11" y="177"/>
                  </a:lnTo>
                  <a:lnTo>
                    <a:pt x="23" y="177"/>
                  </a:lnTo>
                  <a:lnTo>
                    <a:pt x="23" y="167"/>
                  </a:lnTo>
                  <a:lnTo>
                    <a:pt x="11" y="17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5" name="Freeform 87"/>
            <p:cNvSpPr>
              <a:spLocks/>
            </p:cNvSpPr>
            <p:nvPr/>
          </p:nvSpPr>
          <p:spPr bwMode="auto">
            <a:xfrm>
              <a:off x="4479" y="3232"/>
              <a:ext cx="45" cy="155"/>
            </a:xfrm>
            <a:custGeom>
              <a:avLst/>
              <a:gdLst/>
              <a:ahLst/>
              <a:cxnLst>
                <a:cxn ang="0">
                  <a:pos x="14" y="228"/>
                </a:cxn>
                <a:cxn ang="0">
                  <a:pos x="19" y="220"/>
                </a:cxn>
                <a:cxn ang="0">
                  <a:pos x="19" y="205"/>
                </a:cxn>
                <a:cxn ang="0">
                  <a:pos x="25" y="179"/>
                </a:cxn>
                <a:cxn ang="0">
                  <a:pos x="29" y="144"/>
                </a:cxn>
                <a:cxn ang="0">
                  <a:pos x="34" y="107"/>
                </a:cxn>
                <a:cxn ang="0">
                  <a:pos x="42" y="70"/>
                </a:cxn>
                <a:cxn ang="0">
                  <a:pos x="53" y="42"/>
                </a:cxn>
                <a:cxn ang="0">
                  <a:pos x="63" y="22"/>
                </a:cxn>
                <a:cxn ang="0">
                  <a:pos x="68" y="17"/>
                </a:cxn>
                <a:cxn ang="0">
                  <a:pos x="68" y="0"/>
                </a:cxn>
                <a:cxn ang="0">
                  <a:pos x="48" y="12"/>
                </a:cxn>
                <a:cxn ang="0">
                  <a:pos x="32" y="36"/>
                </a:cxn>
                <a:cxn ang="0">
                  <a:pos x="23" y="67"/>
                </a:cxn>
                <a:cxn ang="0">
                  <a:pos x="14" y="104"/>
                </a:cxn>
                <a:cxn ang="0">
                  <a:pos x="8" y="141"/>
                </a:cxn>
                <a:cxn ang="0">
                  <a:pos x="4" y="174"/>
                </a:cxn>
                <a:cxn ang="0">
                  <a:pos x="0" y="205"/>
                </a:cxn>
                <a:cxn ang="0">
                  <a:pos x="0" y="220"/>
                </a:cxn>
                <a:cxn ang="0">
                  <a:pos x="6" y="213"/>
                </a:cxn>
                <a:cxn ang="0">
                  <a:pos x="14" y="228"/>
                </a:cxn>
                <a:cxn ang="0">
                  <a:pos x="19" y="225"/>
                </a:cxn>
                <a:cxn ang="0">
                  <a:pos x="19" y="220"/>
                </a:cxn>
                <a:cxn ang="0">
                  <a:pos x="14" y="228"/>
                </a:cxn>
              </a:cxnLst>
              <a:rect l="0" t="0" r="r" b="b"/>
              <a:pathLst>
                <a:path w="68" h="228">
                  <a:moveTo>
                    <a:pt x="14" y="228"/>
                  </a:moveTo>
                  <a:lnTo>
                    <a:pt x="19" y="220"/>
                  </a:lnTo>
                  <a:lnTo>
                    <a:pt x="19" y="205"/>
                  </a:lnTo>
                  <a:lnTo>
                    <a:pt x="25" y="179"/>
                  </a:lnTo>
                  <a:lnTo>
                    <a:pt x="29" y="144"/>
                  </a:lnTo>
                  <a:lnTo>
                    <a:pt x="34" y="107"/>
                  </a:lnTo>
                  <a:lnTo>
                    <a:pt x="42" y="70"/>
                  </a:lnTo>
                  <a:lnTo>
                    <a:pt x="53" y="42"/>
                  </a:lnTo>
                  <a:lnTo>
                    <a:pt x="63" y="22"/>
                  </a:lnTo>
                  <a:lnTo>
                    <a:pt x="68" y="17"/>
                  </a:lnTo>
                  <a:lnTo>
                    <a:pt x="68" y="0"/>
                  </a:lnTo>
                  <a:lnTo>
                    <a:pt x="48" y="12"/>
                  </a:lnTo>
                  <a:lnTo>
                    <a:pt x="32" y="36"/>
                  </a:lnTo>
                  <a:lnTo>
                    <a:pt x="23" y="67"/>
                  </a:lnTo>
                  <a:lnTo>
                    <a:pt x="14" y="104"/>
                  </a:lnTo>
                  <a:lnTo>
                    <a:pt x="8" y="141"/>
                  </a:lnTo>
                  <a:lnTo>
                    <a:pt x="4" y="174"/>
                  </a:lnTo>
                  <a:lnTo>
                    <a:pt x="0" y="205"/>
                  </a:lnTo>
                  <a:lnTo>
                    <a:pt x="0" y="220"/>
                  </a:lnTo>
                  <a:lnTo>
                    <a:pt x="6" y="213"/>
                  </a:lnTo>
                  <a:lnTo>
                    <a:pt x="14" y="228"/>
                  </a:lnTo>
                  <a:lnTo>
                    <a:pt x="19" y="225"/>
                  </a:lnTo>
                  <a:lnTo>
                    <a:pt x="19" y="220"/>
                  </a:lnTo>
                  <a:lnTo>
                    <a:pt x="14" y="22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6" name="Freeform 88"/>
            <p:cNvSpPr>
              <a:spLocks/>
            </p:cNvSpPr>
            <p:nvPr/>
          </p:nvSpPr>
          <p:spPr bwMode="auto">
            <a:xfrm>
              <a:off x="4464" y="3378"/>
              <a:ext cx="23" cy="17"/>
            </a:xfrm>
            <a:custGeom>
              <a:avLst/>
              <a:gdLst/>
              <a:ahLst/>
              <a:cxnLst>
                <a:cxn ang="0">
                  <a:pos x="21" y="19"/>
                </a:cxn>
                <a:cxn ang="0">
                  <a:pos x="14" y="27"/>
                </a:cxn>
                <a:cxn ang="0">
                  <a:pos x="35" y="16"/>
                </a:cxn>
                <a:cxn ang="0">
                  <a:pos x="27" y="0"/>
                </a:cxn>
                <a:cxn ang="0">
                  <a:pos x="6" y="11"/>
                </a:cxn>
                <a:cxn ang="0">
                  <a:pos x="0" y="19"/>
                </a:cxn>
                <a:cxn ang="0">
                  <a:pos x="6" y="11"/>
                </a:cxn>
                <a:cxn ang="0">
                  <a:pos x="0" y="13"/>
                </a:cxn>
                <a:cxn ang="0">
                  <a:pos x="0" y="19"/>
                </a:cxn>
                <a:cxn ang="0">
                  <a:pos x="21" y="19"/>
                </a:cxn>
              </a:cxnLst>
              <a:rect l="0" t="0" r="r" b="b"/>
              <a:pathLst>
                <a:path w="35" h="27">
                  <a:moveTo>
                    <a:pt x="21" y="19"/>
                  </a:moveTo>
                  <a:lnTo>
                    <a:pt x="14" y="27"/>
                  </a:lnTo>
                  <a:lnTo>
                    <a:pt x="35" y="16"/>
                  </a:lnTo>
                  <a:lnTo>
                    <a:pt x="27" y="0"/>
                  </a:lnTo>
                  <a:lnTo>
                    <a:pt x="6" y="11"/>
                  </a:lnTo>
                  <a:lnTo>
                    <a:pt x="0" y="19"/>
                  </a:lnTo>
                  <a:lnTo>
                    <a:pt x="6" y="11"/>
                  </a:lnTo>
                  <a:lnTo>
                    <a:pt x="0" y="13"/>
                  </a:lnTo>
                  <a:lnTo>
                    <a:pt x="0" y="19"/>
                  </a:lnTo>
                  <a:lnTo>
                    <a:pt x="21" y="19"/>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7" name="Freeform 89"/>
            <p:cNvSpPr>
              <a:spLocks/>
            </p:cNvSpPr>
            <p:nvPr/>
          </p:nvSpPr>
          <p:spPr bwMode="auto">
            <a:xfrm>
              <a:off x="4444" y="3390"/>
              <a:ext cx="35" cy="29"/>
            </a:xfrm>
            <a:custGeom>
              <a:avLst/>
              <a:gdLst/>
              <a:ahLst/>
              <a:cxnLst>
                <a:cxn ang="0">
                  <a:pos x="19" y="34"/>
                </a:cxn>
                <a:cxn ang="0">
                  <a:pos x="10" y="44"/>
                </a:cxn>
                <a:cxn ang="0">
                  <a:pos x="30" y="38"/>
                </a:cxn>
                <a:cxn ang="0">
                  <a:pos x="40" y="24"/>
                </a:cxn>
                <a:cxn ang="0">
                  <a:pos x="49" y="13"/>
                </a:cxn>
                <a:cxn ang="0">
                  <a:pos x="51" y="0"/>
                </a:cxn>
                <a:cxn ang="0">
                  <a:pos x="30" y="0"/>
                </a:cxn>
                <a:cxn ang="0">
                  <a:pos x="29" y="5"/>
                </a:cxn>
                <a:cxn ang="0">
                  <a:pos x="25" y="17"/>
                </a:cxn>
                <a:cxn ang="0">
                  <a:pos x="17" y="24"/>
                </a:cxn>
                <a:cxn ang="0">
                  <a:pos x="10" y="25"/>
                </a:cxn>
                <a:cxn ang="0">
                  <a:pos x="0" y="34"/>
                </a:cxn>
                <a:cxn ang="0">
                  <a:pos x="10" y="25"/>
                </a:cxn>
                <a:cxn ang="0">
                  <a:pos x="0" y="25"/>
                </a:cxn>
                <a:cxn ang="0">
                  <a:pos x="0" y="34"/>
                </a:cxn>
                <a:cxn ang="0">
                  <a:pos x="19" y="34"/>
                </a:cxn>
              </a:cxnLst>
              <a:rect l="0" t="0" r="r" b="b"/>
              <a:pathLst>
                <a:path w="51" h="44">
                  <a:moveTo>
                    <a:pt x="19" y="34"/>
                  </a:moveTo>
                  <a:lnTo>
                    <a:pt x="10" y="44"/>
                  </a:lnTo>
                  <a:lnTo>
                    <a:pt x="30" y="38"/>
                  </a:lnTo>
                  <a:lnTo>
                    <a:pt x="40" y="24"/>
                  </a:lnTo>
                  <a:lnTo>
                    <a:pt x="49" y="13"/>
                  </a:lnTo>
                  <a:lnTo>
                    <a:pt x="51" y="0"/>
                  </a:lnTo>
                  <a:lnTo>
                    <a:pt x="30" y="0"/>
                  </a:lnTo>
                  <a:lnTo>
                    <a:pt x="29" y="5"/>
                  </a:lnTo>
                  <a:lnTo>
                    <a:pt x="25" y="17"/>
                  </a:lnTo>
                  <a:lnTo>
                    <a:pt x="17" y="24"/>
                  </a:lnTo>
                  <a:lnTo>
                    <a:pt x="10" y="25"/>
                  </a:lnTo>
                  <a:lnTo>
                    <a:pt x="0" y="34"/>
                  </a:lnTo>
                  <a:lnTo>
                    <a:pt x="10" y="25"/>
                  </a:lnTo>
                  <a:lnTo>
                    <a:pt x="0" y="25"/>
                  </a:lnTo>
                  <a:lnTo>
                    <a:pt x="0" y="34"/>
                  </a:lnTo>
                  <a:lnTo>
                    <a:pt x="19" y="3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8" name="Freeform 90"/>
            <p:cNvSpPr>
              <a:spLocks/>
            </p:cNvSpPr>
            <p:nvPr/>
          </p:nvSpPr>
          <p:spPr bwMode="auto">
            <a:xfrm>
              <a:off x="4438" y="3415"/>
              <a:ext cx="21" cy="43"/>
            </a:xfrm>
            <a:custGeom>
              <a:avLst/>
              <a:gdLst/>
              <a:ahLst/>
              <a:cxnLst>
                <a:cxn ang="0">
                  <a:pos x="17" y="65"/>
                </a:cxn>
                <a:cxn ang="0">
                  <a:pos x="20" y="56"/>
                </a:cxn>
                <a:cxn ang="0">
                  <a:pos x="20" y="51"/>
                </a:cxn>
                <a:cxn ang="0">
                  <a:pos x="22" y="45"/>
                </a:cxn>
                <a:cxn ang="0">
                  <a:pos x="22" y="36"/>
                </a:cxn>
                <a:cxn ang="0">
                  <a:pos x="24" y="30"/>
                </a:cxn>
                <a:cxn ang="0">
                  <a:pos x="26" y="22"/>
                </a:cxn>
                <a:cxn ang="0">
                  <a:pos x="26" y="14"/>
                </a:cxn>
                <a:cxn ang="0">
                  <a:pos x="30" y="8"/>
                </a:cxn>
                <a:cxn ang="0">
                  <a:pos x="30" y="0"/>
                </a:cxn>
                <a:cxn ang="0">
                  <a:pos x="9" y="0"/>
                </a:cxn>
                <a:cxn ang="0">
                  <a:pos x="9" y="5"/>
                </a:cxn>
                <a:cxn ang="0">
                  <a:pos x="7" y="11"/>
                </a:cxn>
                <a:cxn ang="0">
                  <a:pos x="7" y="17"/>
                </a:cxn>
                <a:cxn ang="0">
                  <a:pos x="3" y="26"/>
                </a:cxn>
                <a:cxn ang="0">
                  <a:pos x="2" y="33"/>
                </a:cxn>
                <a:cxn ang="0">
                  <a:pos x="2" y="42"/>
                </a:cxn>
                <a:cxn ang="0">
                  <a:pos x="0" y="48"/>
                </a:cxn>
                <a:cxn ang="0">
                  <a:pos x="0" y="56"/>
                </a:cxn>
                <a:cxn ang="0">
                  <a:pos x="3" y="50"/>
                </a:cxn>
                <a:cxn ang="0">
                  <a:pos x="17" y="65"/>
                </a:cxn>
                <a:cxn ang="0">
                  <a:pos x="20" y="59"/>
                </a:cxn>
                <a:cxn ang="0">
                  <a:pos x="20" y="56"/>
                </a:cxn>
                <a:cxn ang="0">
                  <a:pos x="17" y="65"/>
                </a:cxn>
              </a:cxnLst>
              <a:rect l="0" t="0" r="r" b="b"/>
              <a:pathLst>
                <a:path w="30" h="65">
                  <a:moveTo>
                    <a:pt x="17" y="65"/>
                  </a:moveTo>
                  <a:lnTo>
                    <a:pt x="20" y="56"/>
                  </a:lnTo>
                  <a:lnTo>
                    <a:pt x="20" y="51"/>
                  </a:lnTo>
                  <a:lnTo>
                    <a:pt x="22" y="45"/>
                  </a:lnTo>
                  <a:lnTo>
                    <a:pt x="22" y="36"/>
                  </a:lnTo>
                  <a:lnTo>
                    <a:pt x="24" y="30"/>
                  </a:lnTo>
                  <a:lnTo>
                    <a:pt x="26" y="22"/>
                  </a:lnTo>
                  <a:lnTo>
                    <a:pt x="26" y="14"/>
                  </a:lnTo>
                  <a:lnTo>
                    <a:pt x="30" y="8"/>
                  </a:lnTo>
                  <a:lnTo>
                    <a:pt x="30" y="0"/>
                  </a:lnTo>
                  <a:lnTo>
                    <a:pt x="9" y="0"/>
                  </a:lnTo>
                  <a:lnTo>
                    <a:pt x="9" y="5"/>
                  </a:lnTo>
                  <a:lnTo>
                    <a:pt x="7" y="11"/>
                  </a:lnTo>
                  <a:lnTo>
                    <a:pt x="7" y="17"/>
                  </a:lnTo>
                  <a:lnTo>
                    <a:pt x="3" y="26"/>
                  </a:lnTo>
                  <a:lnTo>
                    <a:pt x="2" y="33"/>
                  </a:lnTo>
                  <a:lnTo>
                    <a:pt x="2" y="42"/>
                  </a:lnTo>
                  <a:lnTo>
                    <a:pt x="0" y="48"/>
                  </a:lnTo>
                  <a:lnTo>
                    <a:pt x="0" y="56"/>
                  </a:lnTo>
                  <a:lnTo>
                    <a:pt x="3" y="50"/>
                  </a:lnTo>
                  <a:lnTo>
                    <a:pt x="17" y="65"/>
                  </a:lnTo>
                  <a:lnTo>
                    <a:pt x="20" y="59"/>
                  </a:lnTo>
                  <a:lnTo>
                    <a:pt x="20" y="56"/>
                  </a:lnTo>
                  <a:lnTo>
                    <a:pt x="17" y="6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19" name="Freeform 91"/>
            <p:cNvSpPr>
              <a:spLocks/>
            </p:cNvSpPr>
            <p:nvPr/>
          </p:nvSpPr>
          <p:spPr bwMode="auto">
            <a:xfrm>
              <a:off x="4397" y="3449"/>
              <a:ext cx="52" cy="38"/>
            </a:xfrm>
            <a:custGeom>
              <a:avLst/>
              <a:gdLst/>
              <a:ahLst/>
              <a:cxnLst>
                <a:cxn ang="0">
                  <a:pos x="21" y="47"/>
                </a:cxn>
                <a:cxn ang="0">
                  <a:pos x="17" y="56"/>
                </a:cxn>
                <a:cxn ang="0">
                  <a:pos x="78" y="14"/>
                </a:cxn>
                <a:cxn ang="0">
                  <a:pos x="65" y="0"/>
                </a:cxn>
                <a:cxn ang="0">
                  <a:pos x="4" y="41"/>
                </a:cxn>
                <a:cxn ang="0">
                  <a:pos x="0" y="47"/>
                </a:cxn>
                <a:cxn ang="0">
                  <a:pos x="4" y="41"/>
                </a:cxn>
                <a:cxn ang="0">
                  <a:pos x="0" y="44"/>
                </a:cxn>
                <a:cxn ang="0">
                  <a:pos x="0" y="47"/>
                </a:cxn>
                <a:cxn ang="0">
                  <a:pos x="21" y="47"/>
                </a:cxn>
              </a:cxnLst>
              <a:rect l="0" t="0" r="r" b="b"/>
              <a:pathLst>
                <a:path w="78" h="56">
                  <a:moveTo>
                    <a:pt x="21" y="47"/>
                  </a:moveTo>
                  <a:lnTo>
                    <a:pt x="17" y="56"/>
                  </a:lnTo>
                  <a:lnTo>
                    <a:pt x="78" y="14"/>
                  </a:lnTo>
                  <a:lnTo>
                    <a:pt x="65" y="0"/>
                  </a:lnTo>
                  <a:lnTo>
                    <a:pt x="4" y="41"/>
                  </a:lnTo>
                  <a:lnTo>
                    <a:pt x="0" y="47"/>
                  </a:lnTo>
                  <a:lnTo>
                    <a:pt x="4" y="41"/>
                  </a:lnTo>
                  <a:lnTo>
                    <a:pt x="0" y="44"/>
                  </a:lnTo>
                  <a:lnTo>
                    <a:pt x="0" y="47"/>
                  </a:lnTo>
                  <a:lnTo>
                    <a:pt x="21" y="4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0" name="Freeform 92"/>
            <p:cNvSpPr>
              <a:spLocks/>
            </p:cNvSpPr>
            <p:nvPr/>
          </p:nvSpPr>
          <p:spPr bwMode="auto">
            <a:xfrm>
              <a:off x="4398" y="3480"/>
              <a:ext cx="20" cy="18"/>
            </a:xfrm>
            <a:custGeom>
              <a:avLst/>
              <a:gdLst/>
              <a:ahLst/>
              <a:cxnLst>
                <a:cxn ang="0">
                  <a:pos x="27" y="27"/>
                </a:cxn>
                <a:cxn ang="0">
                  <a:pos x="30" y="16"/>
                </a:cxn>
                <a:cxn ang="0">
                  <a:pos x="30" y="0"/>
                </a:cxn>
                <a:cxn ang="0">
                  <a:pos x="0" y="0"/>
                </a:cxn>
                <a:cxn ang="0">
                  <a:pos x="0" y="16"/>
                </a:cxn>
                <a:cxn ang="0">
                  <a:pos x="2" y="2"/>
                </a:cxn>
                <a:cxn ang="0">
                  <a:pos x="27" y="27"/>
                </a:cxn>
                <a:cxn ang="0">
                  <a:pos x="30" y="20"/>
                </a:cxn>
                <a:cxn ang="0">
                  <a:pos x="30" y="16"/>
                </a:cxn>
                <a:cxn ang="0">
                  <a:pos x="27" y="27"/>
                </a:cxn>
              </a:cxnLst>
              <a:rect l="0" t="0" r="r" b="b"/>
              <a:pathLst>
                <a:path w="30" h="27">
                  <a:moveTo>
                    <a:pt x="27" y="27"/>
                  </a:moveTo>
                  <a:lnTo>
                    <a:pt x="30" y="16"/>
                  </a:lnTo>
                  <a:lnTo>
                    <a:pt x="30" y="0"/>
                  </a:lnTo>
                  <a:lnTo>
                    <a:pt x="0" y="0"/>
                  </a:lnTo>
                  <a:lnTo>
                    <a:pt x="0" y="16"/>
                  </a:lnTo>
                  <a:lnTo>
                    <a:pt x="2" y="2"/>
                  </a:lnTo>
                  <a:lnTo>
                    <a:pt x="27" y="27"/>
                  </a:lnTo>
                  <a:lnTo>
                    <a:pt x="30" y="20"/>
                  </a:lnTo>
                  <a:lnTo>
                    <a:pt x="30" y="16"/>
                  </a:lnTo>
                  <a:lnTo>
                    <a:pt x="27" y="2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1" name="Freeform 93"/>
            <p:cNvSpPr>
              <a:spLocks/>
            </p:cNvSpPr>
            <p:nvPr/>
          </p:nvSpPr>
          <p:spPr bwMode="auto">
            <a:xfrm>
              <a:off x="4385" y="3480"/>
              <a:ext cx="25" cy="35"/>
            </a:xfrm>
            <a:custGeom>
              <a:avLst/>
              <a:gdLst/>
              <a:ahLst/>
              <a:cxnLst>
                <a:cxn ang="0">
                  <a:pos x="12" y="51"/>
                </a:cxn>
                <a:cxn ang="0">
                  <a:pos x="21" y="40"/>
                </a:cxn>
                <a:cxn ang="0">
                  <a:pos x="23" y="31"/>
                </a:cxn>
                <a:cxn ang="0">
                  <a:pos x="27" y="23"/>
                </a:cxn>
                <a:cxn ang="0">
                  <a:pos x="29" y="18"/>
                </a:cxn>
                <a:cxn ang="0">
                  <a:pos x="38" y="14"/>
                </a:cxn>
                <a:cxn ang="0">
                  <a:pos x="21" y="0"/>
                </a:cxn>
                <a:cxn ang="0">
                  <a:pos x="13" y="9"/>
                </a:cxn>
                <a:cxn ang="0">
                  <a:pos x="6" y="17"/>
                </a:cxn>
                <a:cxn ang="0">
                  <a:pos x="2" y="28"/>
                </a:cxn>
                <a:cxn ang="0">
                  <a:pos x="0" y="40"/>
                </a:cxn>
                <a:cxn ang="0">
                  <a:pos x="12" y="32"/>
                </a:cxn>
                <a:cxn ang="0">
                  <a:pos x="12" y="51"/>
                </a:cxn>
                <a:cxn ang="0">
                  <a:pos x="21" y="51"/>
                </a:cxn>
                <a:cxn ang="0">
                  <a:pos x="21" y="40"/>
                </a:cxn>
                <a:cxn ang="0">
                  <a:pos x="12" y="51"/>
                </a:cxn>
              </a:cxnLst>
              <a:rect l="0" t="0" r="r" b="b"/>
              <a:pathLst>
                <a:path w="38" h="51">
                  <a:moveTo>
                    <a:pt x="12" y="51"/>
                  </a:moveTo>
                  <a:lnTo>
                    <a:pt x="21" y="40"/>
                  </a:lnTo>
                  <a:lnTo>
                    <a:pt x="23" y="31"/>
                  </a:lnTo>
                  <a:lnTo>
                    <a:pt x="27" y="23"/>
                  </a:lnTo>
                  <a:lnTo>
                    <a:pt x="29" y="18"/>
                  </a:lnTo>
                  <a:lnTo>
                    <a:pt x="38" y="14"/>
                  </a:lnTo>
                  <a:lnTo>
                    <a:pt x="21" y="0"/>
                  </a:lnTo>
                  <a:lnTo>
                    <a:pt x="13" y="9"/>
                  </a:lnTo>
                  <a:lnTo>
                    <a:pt x="6" y="17"/>
                  </a:lnTo>
                  <a:lnTo>
                    <a:pt x="2" y="28"/>
                  </a:lnTo>
                  <a:lnTo>
                    <a:pt x="0" y="40"/>
                  </a:lnTo>
                  <a:lnTo>
                    <a:pt x="12" y="32"/>
                  </a:lnTo>
                  <a:lnTo>
                    <a:pt x="12" y="51"/>
                  </a:lnTo>
                  <a:lnTo>
                    <a:pt x="21" y="51"/>
                  </a:lnTo>
                  <a:lnTo>
                    <a:pt x="21" y="40"/>
                  </a:lnTo>
                  <a:lnTo>
                    <a:pt x="12" y="5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2" name="Freeform 94"/>
            <p:cNvSpPr>
              <a:spLocks/>
            </p:cNvSpPr>
            <p:nvPr/>
          </p:nvSpPr>
          <p:spPr bwMode="auto">
            <a:xfrm>
              <a:off x="4269" y="3503"/>
              <a:ext cx="122" cy="40"/>
            </a:xfrm>
            <a:custGeom>
              <a:avLst/>
              <a:gdLst/>
              <a:ahLst/>
              <a:cxnLst>
                <a:cxn ang="0">
                  <a:pos x="11" y="57"/>
                </a:cxn>
                <a:cxn ang="0">
                  <a:pos x="21" y="48"/>
                </a:cxn>
                <a:cxn ang="0">
                  <a:pos x="25" y="42"/>
                </a:cxn>
                <a:cxn ang="0">
                  <a:pos x="38" y="37"/>
                </a:cxn>
                <a:cxn ang="0">
                  <a:pos x="60" y="29"/>
                </a:cxn>
                <a:cxn ang="0">
                  <a:pos x="87" y="23"/>
                </a:cxn>
                <a:cxn ang="0">
                  <a:pos x="115" y="20"/>
                </a:cxn>
                <a:cxn ang="0">
                  <a:pos x="142" y="19"/>
                </a:cxn>
                <a:cxn ang="0">
                  <a:pos x="165" y="17"/>
                </a:cxn>
                <a:cxn ang="0">
                  <a:pos x="182" y="17"/>
                </a:cxn>
                <a:cxn ang="0">
                  <a:pos x="182" y="0"/>
                </a:cxn>
                <a:cxn ang="0">
                  <a:pos x="165" y="0"/>
                </a:cxn>
                <a:cxn ang="0">
                  <a:pos x="142" y="2"/>
                </a:cxn>
                <a:cxn ang="0">
                  <a:pos x="112" y="3"/>
                </a:cxn>
                <a:cxn ang="0">
                  <a:pos x="83" y="6"/>
                </a:cxn>
                <a:cxn ang="0">
                  <a:pos x="51" y="12"/>
                </a:cxn>
                <a:cxn ang="0">
                  <a:pos x="30" y="20"/>
                </a:cxn>
                <a:cxn ang="0">
                  <a:pos x="9" y="31"/>
                </a:cxn>
                <a:cxn ang="0">
                  <a:pos x="0" y="48"/>
                </a:cxn>
                <a:cxn ang="0">
                  <a:pos x="11" y="40"/>
                </a:cxn>
                <a:cxn ang="0">
                  <a:pos x="11" y="57"/>
                </a:cxn>
                <a:cxn ang="0">
                  <a:pos x="21" y="57"/>
                </a:cxn>
                <a:cxn ang="0">
                  <a:pos x="21" y="48"/>
                </a:cxn>
                <a:cxn ang="0">
                  <a:pos x="11" y="57"/>
                </a:cxn>
              </a:cxnLst>
              <a:rect l="0" t="0" r="r" b="b"/>
              <a:pathLst>
                <a:path w="182" h="57">
                  <a:moveTo>
                    <a:pt x="11" y="57"/>
                  </a:moveTo>
                  <a:lnTo>
                    <a:pt x="21" y="48"/>
                  </a:lnTo>
                  <a:lnTo>
                    <a:pt x="25" y="42"/>
                  </a:lnTo>
                  <a:lnTo>
                    <a:pt x="38" y="37"/>
                  </a:lnTo>
                  <a:lnTo>
                    <a:pt x="60" y="29"/>
                  </a:lnTo>
                  <a:lnTo>
                    <a:pt x="87" y="23"/>
                  </a:lnTo>
                  <a:lnTo>
                    <a:pt x="115" y="20"/>
                  </a:lnTo>
                  <a:lnTo>
                    <a:pt x="142" y="19"/>
                  </a:lnTo>
                  <a:lnTo>
                    <a:pt x="165" y="17"/>
                  </a:lnTo>
                  <a:lnTo>
                    <a:pt x="182" y="17"/>
                  </a:lnTo>
                  <a:lnTo>
                    <a:pt x="182" y="0"/>
                  </a:lnTo>
                  <a:lnTo>
                    <a:pt x="165" y="0"/>
                  </a:lnTo>
                  <a:lnTo>
                    <a:pt x="142" y="2"/>
                  </a:lnTo>
                  <a:lnTo>
                    <a:pt x="112" y="3"/>
                  </a:lnTo>
                  <a:lnTo>
                    <a:pt x="83" y="6"/>
                  </a:lnTo>
                  <a:lnTo>
                    <a:pt x="51" y="12"/>
                  </a:lnTo>
                  <a:lnTo>
                    <a:pt x="30" y="20"/>
                  </a:lnTo>
                  <a:lnTo>
                    <a:pt x="9" y="31"/>
                  </a:lnTo>
                  <a:lnTo>
                    <a:pt x="0" y="48"/>
                  </a:lnTo>
                  <a:lnTo>
                    <a:pt x="11" y="40"/>
                  </a:lnTo>
                  <a:lnTo>
                    <a:pt x="11" y="57"/>
                  </a:lnTo>
                  <a:lnTo>
                    <a:pt x="21" y="57"/>
                  </a:lnTo>
                  <a:lnTo>
                    <a:pt x="21" y="48"/>
                  </a:lnTo>
                  <a:lnTo>
                    <a:pt x="11" y="5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3" name="Freeform 95"/>
            <p:cNvSpPr>
              <a:spLocks/>
            </p:cNvSpPr>
            <p:nvPr/>
          </p:nvSpPr>
          <p:spPr bwMode="auto">
            <a:xfrm>
              <a:off x="4171" y="3532"/>
              <a:ext cx="106" cy="38"/>
            </a:xfrm>
            <a:custGeom>
              <a:avLst/>
              <a:gdLst/>
              <a:ahLst/>
              <a:cxnLst>
                <a:cxn ang="0">
                  <a:pos x="19" y="48"/>
                </a:cxn>
                <a:cxn ang="0">
                  <a:pos x="10" y="58"/>
                </a:cxn>
                <a:cxn ang="0">
                  <a:pos x="29" y="55"/>
                </a:cxn>
                <a:cxn ang="0">
                  <a:pos x="51" y="50"/>
                </a:cxn>
                <a:cxn ang="0">
                  <a:pos x="72" y="44"/>
                </a:cxn>
                <a:cxn ang="0">
                  <a:pos x="95" y="36"/>
                </a:cxn>
                <a:cxn ang="0">
                  <a:pos x="118" y="30"/>
                </a:cxn>
                <a:cxn ang="0">
                  <a:pos x="137" y="24"/>
                </a:cxn>
                <a:cxn ang="0">
                  <a:pos x="152" y="19"/>
                </a:cxn>
                <a:cxn ang="0">
                  <a:pos x="159" y="17"/>
                </a:cxn>
                <a:cxn ang="0">
                  <a:pos x="159" y="0"/>
                </a:cxn>
                <a:cxn ang="0">
                  <a:pos x="146" y="2"/>
                </a:cxn>
                <a:cxn ang="0">
                  <a:pos x="129" y="7"/>
                </a:cxn>
                <a:cxn ang="0">
                  <a:pos x="110" y="13"/>
                </a:cxn>
                <a:cxn ang="0">
                  <a:pos x="87" y="21"/>
                </a:cxn>
                <a:cxn ang="0">
                  <a:pos x="65" y="27"/>
                </a:cxn>
                <a:cxn ang="0">
                  <a:pos x="42" y="33"/>
                </a:cxn>
                <a:cxn ang="0">
                  <a:pos x="25" y="39"/>
                </a:cxn>
                <a:cxn ang="0">
                  <a:pos x="10" y="41"/>
                </a:cxn>
                <a:cxn ang="0">
                  <a:pos x="0" y="48"/>
                </a:cxn>
                <a:cxn ang="0">
                  <a:pos x="10" y="41"/>
                </a:cxn>
                <a:cxn ang="0">
                  <a:pos x="0" y="41"/>
                </a:cxn>
                <a:cxn ang="0">
                  <a:pos x="0" y="48"/>
                </a:cxn>
                <a:cxn ang="0">
                  <a:pos x="19" y="48"/>
                </a:cxn>
              </a:cxnLst>
              <a:rect l="0" t="0" r="r" b="b"/>
              <a:pathLst>
                <a:path w="159" h="58">
                  <a:moveTo>
                    <a:pt x="19" y="48"/>
                  </a:moveTo>
                  <a:lnTo>
                    <a:pt x="10" y="58"/>
                  </a:lnTo>
                  <a:lnTo>
                    <a:pt x="29" y="55"/>
                  </a:lnTo>
                  <a:lnTo>
                    <a:pt x="51" y="50"/>
                  </a:lnTo>
                  <a:lnTo>
                    <a:pt x="72" y="44"/>
                  </a:lnTo>
                  <a:lnTo>
                    <a:pt x="95" y="36"/>
                  </a:lnTo>
                  <a:lnTo>
                    <a:pt x="118" y="30"/>
                  </a:lnTo>
                  <a:lnTo>
                    <a:pt x="137" y="24"/>
                  </a:lnTo>
                  <a:lnTo>
                    <a:pt x="152" y="19"/>
                  </a:lnTo>
                  <a:lnTo>
                    <a:pt x="159" y="17"/>
                  </a:lnTo>
                  <a:lnTo>
                    <a:pt x="159" y="0"/>
                  </a:lnTo>
                  <a:lnTo>
                    <a:pt x="146" y="2"/>
                  </a:lnTo>
                  <a:lnTo>
                    <a:pt x="129" y="7"/>
                  </a:lnTo>
                  <a:lnTo>
                    <a:pt x="110" y="13"/>
                  </a:lnTo>
                  <a:lnTo>
                    <a:pt x="87" y="21"/>
                  </a:lnTo>
                  <a:lnTo>
                    <a:pt x="65" y="27"/>
                  </a:lnTo>
                  <a:lnTo>
                    <a:pt x="42" y="33"/>
                  </a:lnTo>
                  <a:lnTo>
                    <a:pt x="25" y="39"/>
                  </a:lnTo>
                  <a:lnTo>
                    <a:pt x="10" y="41"/>
                  </a:lnTo>
                  <a:lnTo>
                    <a:pt x="0" y="48"/>
                  </a:lnTo>
                  <a:lnTo>
                    <a:pt x="10" y="41"/>
                  </a:lnTo>
                  <a:lnTo>
                    <a:pt x="0" y="41"/>
                  </a:lnTo>
                  <a:lnTo>
                    <a:pt x="0" y="48"/>
                  </a:lnTo>
                  <a:lnTo>
                    <a:pt x="19" y="4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4" name="Freeform 96"/>
            <p:cNvSpPr>
              <a:spLocks/>
            </p:cNvSpPr>
            <p:nvPr/>
          </p:nvSpPr>
          <p:spPr bwMode="auto">
            <a:xfrm>
              <a:off x="4156" y="3565"/>
              <a:ext cx="27" cy="17"/>
            </a:xfrm>
            <a:custGeom>
              <a:avLst/>
              <a:gdLst/>
              <a:ahLst/>
              <a:cxnLst>
                <a:cxn ang="0">
                  <a:pos x="21" y="18"/>
                </a:cxn>
                <a:cxn ang="0">
                  <a:pos x="10" y="27"/>
                </a:cxn>
                <a:cxn ang="0">
                  <a:pos x="23" y="24"/>
                </a:cxn>
                <a:cxn ang="0">
                  <a:pos x="33" y="19"/>
                </a:cxn>
                <a:cxn ang="0">
                  <a:pos x="38" y="11"/>
                </a:cxn>
                <a:cxn ang="0">
                  <a:pos x="40" y="0"/>
                </a:cxn>
                <a:cxn ang="0">
                  <a:pos x="21" y="0"/>
                </a:cxn>
                <a:cxn ang="0">
                  <a:pos x="17" y="4"/>
                </a:cxn>
                <a:cxn ang="0">
                  <a:pos x="16" y="5"/>
                </a:cxn>
                <a:cxn ang="0">
                  <a:pos x="14" y="7"/>
                </a:cxn>
                <a:cxn ang="0">
                  <a:pos x="10" y="8"/>
                </a:cxn>
                <a:cxn ang="0">
                  <a:pos x="0" y="18"/>
                </a:cxn>
                <a:cxn ang="0">
                  <a:pos x="10" y="8"/>
                </a:cxn>
                <a:cxn ang="0">
                  <a:pos x="0" y="8"/>
                </a:cxn>
                <a:cxn ang="0">
                  <a:pos x="0" y="18"/>
                </a:cxn>
                <a:cxn ang="0">
                  <a:pos x="21" y="18"/>
                </a:cxn>
              </a:cxnLst>
              <a:rect l="0" t="0" r="r" b="b"/>
              <a:pathLst>
                <a:path w="40" h="27">
                  <a:moveTo>
                    <a:pt x="21" y="18"/>
                  </a:moveTo>
                  <a:lnTo>
                    <a:pt x="10" y="27"/>
                  </a:lnTo>
                  <a:lnTo>
                    <a:pt x="23" y="24"/>
                  </a:lnTo>
                  <a:lnTo>
                    <a:pt x="33" y="19"/>
                  </a:lnTo>
                  <a:lnTo>
                    <a:pt x="38" y="11"/>
                  </a:lnTo>
                  <a:lnTo>
                    <a:pt x="40" y="0"/>
                  </a:lnTo>
                  <a:lnTo>
                    <a:pt x="21" y="0"/>
                  </a:lnTo>
                  <a:lnTo>
                    <a:pt x="17" y="4"/>
                  </a:lnTo>
                  <a:lnTo>
                    <a:pt x="16" y="5"/>
                  </a:lnTo>
                  <a:lnTo>
                    <a:pt x="14" y="7"/>
                  </a:lnTo>
                  <a:lnTo>
                    <a:pt x="10" y="8"/>
                  </a:lnTo>
                  <a:lnTo>
                    <a:pt x="0" y="18"/>
                  </a:lnTo>
                  <a:lnTo>
                    <a:pt x="10" y="8"/>
                  </a:lnTo>
                  <a:lnTo>
                    <a:pt x="0" y="8"/>
                  </a:lnTo>
                  <a:lnTo>
                    <a:pt x="0" y="18"/>
                  </a:lnTo>
                  <a:lnTo>
                    <a:pt x="21" y="1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5" name="Freeform 97"/>
            <p:cNvSpPr>
              <a:spLocks/>
            </p:cNvSpPr>
            <p:nvPr/>
          </p:nvSpPr>
          <p:spPr bwMode="auto">
            <a:xfrm>
              <a:off x="4158" y="3577"/>
              <a:ext cx="20" cy="16"/>
            </a:xfrm>
            <a:custGeom>
              <a:avLst/>
              <a:gdLst/>
              <a:ahLst/>
              <a:cxnLst>
                <a:cxn ang="0">
                  <a:pos x="0" y="25"/>
                </a:cxn>
                <a:cxn ang="0">
                  <a:pos x="31" y="25"/>
                </a:cxn>
                <a:cxn ang="0">
                  <a:pos x="31" y="0"/>
                </a:cxn>
                <a:cxn ang="0">
                  <a:pos x="0" y="0"/>
                </a:cxn>
                <a:cxn ang="0">
                  <a:pos x="0" y="25"/>
                </a:cxn>
                <a:cxn ang="0">
                  <a:pos x="31" y="25"/>
                </a:cxn>
                <a:cxn ang="0">
                  <a:pos x="0" y="25"/>
                </a:cxn>
              </a:cxnLst>
              <a:rect l="0" t="0" r="r" b="b"/>
              <a:pathLst>
                <a:path w="31" h="25">
                  <a:moveTo>
                    <a:pt x="0" y="25"/>
                  </a:moveTo>
                  <a:lnTo>
                    <a:pt x="31" y="25"/>
                  </a:lnTo>
                  <a:lnTo>
                    <a:pt x="31" y="0"/>
                  </a:lnTo>
                  <a:lnTo>
                    <a:pt x="0" y="0"/>
                  </a:lnTo>
                  <a:lnTo>
                    <a:pt x="0" y="25"/>
                  </a:lnTo>
                  <a:lnTo>
                    <a:pt x="31" y="25"/>
                  </a:lnTo>
                  <a:lnTo>
                    <a:pt x="0" y="2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6" name="Freeform 98"/>
            <p:cNvSpPr>
              <a:spLocks/>
            </p:cNvSpPr>
            <p:nvPr/>
          </p:nvSpPr>
          <p:spPr bwMode="auto">
            <a:xfrm>
              <a:off x="4111" y="3582"/>
              <a:ext cx="60" cy="49"/>
            </a:xfrm>
            <a:custGeom>
              <a:avLst/>
              <a:gdLst/>
              <a:ahLst/>
              <a:cxnLst>
                <a:cxn ang="0">
                  <a:pos x="17" y="68"/>
                </a:cxn>
                <a:cxn ang="0">
                  <a:pos x="15" y="73"/>
                </a:cxn>
                <a:cxn ang="0">
                  <a:pos x="38" y="56"/>
                </a:cxn>
                <a:cxn ang="0">
                  <a:pos x="57" y="39"/>
                </a:cxn>
                <a:cxn ang="0">
                  <a:pos x="70" y="28"/>
                </a:cxn>
                <a:cxn ang="0">
                  <a:pos x="78" y="18"/>
                </a:cxn>
                <a:cxn ang="0">
                  <a:pos x="82" y="14"/>
                </a:cxn>
                <a:cxn ang="0">
                  <a:pos x="72" y="14"/>
                </a:cxn>
                <a:cxn ang="0">
                  <a:pos x="68" y="12"/>
                </a:cxn>
                <a:cxn ang="0">
                  <a:pos x="68" y="17"/>
                </a:cxn>
                <a:cxn ang="0">
                  <a:pos x="89" y="17"/>
                </a:cxn>
                <a:cxn ang="0">
                  <a:pos x="89" y="9"/>
                </a:cxn>
                <a:cxn ang="0">
                  <a:pos x="80" y="0"/>
                </a:cxn>
                <a:cxn ang="0">
                  <a:pos x="67" y="3"/>
                </a:cxn>
                <a:cxn ang="0">
                  <a:pos x="63" y="9"/>
                </a:cxn>
                <a:cxn ang="0">
                  <a:pos x="53" y="17"/>
                </a:cxn>
                <a:cxn ang="0">
                  <a:pos x="42" y="29"/>
                </a:cxn>
                <a:cxn ang="0">
                  <a:pos x="25" y="42"/>
                </a:cxn>
                <a:cxn ang="0">
                  <a:pos x="2" y="59"/>
                </a:cxn>
                <a:cxn ang="0">
                  <a:pos x="0" y="62"/>
                </a:cxn>
                <a:cxn ang="0">
                  <a:pos x="2" y="59"/>
                </a:cxn>
                <a:cxn ang="0">
                  <a:pos x="0" y="60"/>
                </a:cxn>
                <a:cxn ang="0">
                  <a:pos x="0" y="62"/>
                </a:cxn>
                <a:cxn ang="0">
                  <a:pos x="17" y="68"/>
                </a:cxn>
              </a:cxnLst>
              <a:rect l="0" t="0" r="r" b="b"/>
              <a:pathLst>
                <a:path w="89" h="73">
                  <a:moveTo>
                    <a:pt x="17" y="68"/>
                  </a:moveTo>
                  <a:lnTo>
                    <a:pt x="15" y="73"/>
                  </a:lnTo>
                  <a:lnTo>
                    <a:pt x="38" y="56"/>
                  </a:lnTo>
                  <a:lnTo>
                    <a:pt x="57" y="39"/>
                  </a:lnTo>
                  <a:lnTo>
                    <a:pt x="70" y="28"/>
                  </a:lnTo>
                  <a:lnTo>
                    <a:pt x="78" y="18"/>
                  </a:lnTo>
                  <a:lnTo>
                    <a:pt x="82" y="14"/>
                  </a:lnTo>
                  <a:lnTo>
                    <a:pt x="72" y="14"/>
                  </a:lnTo>
                  <a:lnTo>
                    <a:pt x="68" y="12"/>
                  </a:lnTo>
                  <a:lnTo>
                    <a:pt x="68" y="17"/>
                  </a:lnTo>
                  <a:lnTo>
                    <a:pt x="89" y="17"/>
                  </a:lnTo>
                  <a:lnTo>
                    <a:pt x="89" y="9"/>
                  </a:lnTo>
                  <a:lnTo>
                    <a:pt x="80" y="0"/>
                  </a:lnTo>
                  <a:lnTo>
                    <a:pt x="67" y="3"/>
                  </a:lnTo>
                  <a:lnTo>
                    <a:pt x="63" y="9"/>
                  </a:lnTo>
                  <a:lnTo>
                    <a:pt x="53" y="17"/>
                  </a:lnTo>
                  <a:lnTo>
                    <a:pt x="42" y="29"/>
                  </a:lnTo>
                  <a:lnTo>
                    <a:pt x="25" y="42"/>
                  </a:lnTo>
                  <a:lnTo>
                    <a:pt x="2" y="59"/>
                  </a:lnTo>
                  <a:lnTo>
                    <a:pt x="0" y="62"/>
                  </a:lnTo>
                  <a:lnTo>
                    <a:pt x="2" y="59"/>
                  </a:lnTo>
                  <a:lnTo>
                    <a:pt x="0" y="60"/>
                  </a:lnTo>
                  <a:lnTo>
                    <a:pt x="0" y="62"/>
                  </a:lnTo>
                  <a:lnTo>
                    <a:pt x="17" y="6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7" name="Freeform 99"/>
            <p:cNvSpPr>
              <a:spLocks/>
            </p:cNvSpPr>
            <p:nvPr/>
          </p:nvSpPr>
          <p:spPr bwMode="auto">
            <a:xfrm>
              <a:off x="4070" y="3625"/>
              <a:ext cx="53" cy="115"/>
            </a:xfrm>
            <a:custGeom>
              <a:avLst/>
              <a:gdLst/>
              <a:ahLst/>
              <a:cxnLst>
                <a:cxn ang="0">
                  <a:pos x="9" y="171"/>
                </a:cxn>
                <a:cxn ang="0">
                  <a:pos x="19" y="165"/>
                </a:cxn>
                <a:cxn ang="0">
                  <a:pos x="24" y="151"/>
                </a:cxn>
                <a:cxn ang="0">
                  <a:pos x="26" y="138"/>
                </a:cxn>
                <a:cxn ang="0">
                  <a:pos x="30" y="121"/>
                </a:cxn>
                <a:cxn ang="0">
                  <a:pos x="34" y="102"/>
                </a:cxn>
                <a:cxn ang="0">
                  <a:pos x="41" y="85"/>
                </a:cxn>
                <a:cxn ang="0">
                  <a:pos x="51" y="62"/>
                </a:cxn>
                <a:cxn ang="0">
                  <a:pos x="62" y="36"/>
                </a:cxn>
                <a:cxn ang="0">
                  <a:pos x="77" y="6"/>
                </a:cxn>
                <a:cxn ang="0">
                  <a:pos x="60" y="0"/>
                </a:cxn>
                <a:cxn ang="0">
                  <a:pos x="41" y="29"/>
                </a:cxn>
                <a:cxn ang="0">
                  <a:pos x="30" y="56"/>
                </a:cxn>
                <a:cxn ang="0">
                  <a:pos x="22" y="79"/>
                </a:cxn>
                <a:cxn ang="0">
                  <a:pos x="13" y="99"/>
                </a:cxn>
                <a:cxn ang="0">
                  <a:pos x="9" y="118"/>
                </a:cxn>
                <a:cxn ang="0">
                  <a:pos x="5" y="133"/>
                </a:cxn>
                <a:cxn ang="0">
                  <a:pos x="4" y="147"/>
                </a:cxn>
                <a:cxn ang="0">
                  <a:pos x="0" y="161"/>
                </a:cxn>
                <a:cxn ang="0">
                  <a:pos x="9" y="154"/>
                </a:cxn>
                <a:cxn ang="0">
                  <a:pos x="9" y="171"/>
                </a:cxn>
                <a:cxn ang="0">
                  <a:pos x="17" y="171"/>
                </a:cxn>
                <a:cxn ang="0">
                  <a:pos x="19" y="165"/>
                </a:cxn>
                <a:cxn ang="0">
                  <a:pos x="9" y="171"/>
                </a:cxn>
              </a:cxnLst>
              <a:rect l="0" t="0" r="r" b="b"/>
              <a:pathLst>
                <a:path w="77" h="171">
                  <a:moveTo>
                    <a:pt x="9" y="171"/>
                  </a:moveTo>
                  <a:lnTo>
                    <a:pt x="19" y="165"/>
                  </a:lnTo>
                  <a:lnTo>
                    <a:pt x="24" y="151"/>
                  </a:lnTo>
                  <a:lnTo>
                    <a:pt x="26" y="138"/>
                  </a:lnTo>
                  <a:lnTo>
                    <a:pt x="30" y="121"/>
                  </a:lnTo>
                  <a:lnTo>
                    <a:pt x="34" y="102"/>
                  </a:lnTo>
                  <a:lnTo>
                    <a:pt x="41" y="85"/>
                  </a:lnTo>
                  <a:lnTo>
                    <a:pt x="51" y="62"/>
                  </a:lnTo>
                  <a:lnTo>
                    <a:pt x="62" y="36"/>
                  </a:lnTo>
                  <a:lnTo>
                    <a:pt x="77" y="6"/>
                  </a:lnTo>
                  <a:lnTo>
                    <a:pt x="60" y="0"/>
                  </a:lnTo>
                  <a:lnTo>
                    <a:pt x="41" y="29"/>
                  </a:lnTo>
                  <a:lnTo>
                    <a:pt x="30" y="56"/>
                  </a:lnTo>
                  <a:lnTo>
                    <a:pt x="22" y="79"/>
                  </a:lnTo>
                  <a:lnTo>
                    <a:pt x="13" y="99"/>
                  </a:lnTo>
                  <a:lnTo>
                    <a:pt x="9" y="118"/>
                  </a:lnTo>
                  <a:lnTo>
                    <a:pt x="5" y="133"/>
                  </a:lnTo>
                  <a:lnTo>
                    <a:pt x="4" y="147"/>
                  </a:lnTo>
                  <a:lnTo>
                    <a:pt x="0" y="161"/>
                  </a:lnTo>
                  <a:lnTo>
                    <a:pt x="9" y="154"/>
                  </a:lnTo>
                  <a:lnTo>
                    <a:pt x="9" y="171"/>
                  </a:lnTo>
                  <a:lnTo>
                    <a:pt x="17" y="171"/>
                  </a:lnTo>
                  <a:lnTo>
                    <a:pt x="19" y="165"/>
                  </a:lnTo>
                  <a:lnTo>
                    <a:pt x="9" y="17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8" name="Freeform 100"/>
            <p:cNvSpPr>
              <a:spLocks/>
            </p:cNvSpPr>
            <p:nvPr/>
          </p:nvSpPr>
          <p:spPr bwMode="auto">
            <a:xfrm>
              <a:off x="3962" y="3697"/>
              <a:ext cx="115" cy="45"/>
            </a:xfrm>
            <a:custGeom>
              <a:avLst/>
              <a:gdLst/>
              <a:ahLst/>
              <a:cxnLst>
                <a:cxn ang="0">
                  <a:pos x="11" y="17"/>
                </a:cxn>
                <a:cxn ang="0">
                  <a:pos x="0" y="7"/>
                </a:cxn>
                <a:cxn ang="0">
                  <a:pos x="7" y="32"/>
                </a:cxn>
                <a:cxn ang="0">
                  <a:pos x="24" y="49"/>
                </a:cxn>
                <a:cxn ang="0">
                  <a:pos x="47" y="60"/>
                </a:cxn>
                <a:cxn ang="0">
                  <a:pos x="74" y="65"/>
                </a:cxn>
                <a:cxn ang="0">
                  <a:pos x="102" y="66"/>
                </a:cxn>
                <a:cxn ang="0">
                  <a:pos x="129" y="66"/>
                </a:cxn>
                <a:cxn ang="0">
                  <a:pos x="151" y="65"/>
                </a:cxn>
                <a:cxn ang="0">
                  <a:pos x="170" y="65"/>
                </a:cxn>
                <a:cxn ang="0">
                  <a:pos x="170" y="48"/>
                </a:cxn>
                <a:cxn ang="0">
                  <a:pos x="151" y="48"/>
                </a:cxn>
                <a:cxn ang="0">
                  <a:pos x="129" y="49"/>
                </a:cxn>
                <a:cxn ang="0">
                  <a:pos x="102" y="49"/>
                </a:cxn>
                <a:cxn ang="0">
                  <a:pos x="77" y="48"/>
                </a:cxn>
                <a:cxn ang="0">
                  <a:pos x="57" y="43"/>
                </a:cxn>
                <a:cxn ang="0">
                  <a:pos x="38" y="37"/>
                </a:cxn>
                <a:cxn ang="0">
                  <a:pos x="26" y="24"/>
                </a:cxn>
                <a:cxn ang="0">
                  <a:pos x="21" y="7"/>
                </a:cxn>
                <a:cxn ang="0">
                  <a:pos x="11" y="0"/>
                </a:cxn>
                <a:cxn ang="0">
                  <a:pos x="21" y="7"/>
                </a:cxn>
                <a:cxn ang="0">
                  <a:pos x="21" y="0"/>
                </a:cxn>
                <a:cxn ang="0">
                  <a:pos x="11" y="0"/>
                </a:cxn>
                <a:cxn ang="0">
                  <a:pos x="11" y="17"/>
                </a:cxn>
              </a:cxnLst>
              <a:rect l="0" t="0" r="r" b="b"/>
              <a:pathLst>
                <a:path w="170" h="66">
                  <a:moveTo>
                    <a:pt x="11" y="17"/>
                  </a:moveTo>
                  <a:lnTo>
                    <a:pt x="0" y="7"/>
                  </a:lnTo>
                  <a:lnTo>
                    <a:pt x="7" y="32"/>
                  </a:lnTo>
                  <a:lnTo>
                    <a:pt x="24" y="49"/>
                  </a:lnTo>
                  <a:lnTo>
                    <a:pt x="47" y="60"/>
                  </a:lnTo>
                  <a:lnTo>
                    <a:pt x="74" y="65"/>
                  </a:lnTo>
                  <a:lnTo>
                    <a:pt x="102" y="66"/>
                  </a:lnTo>
                  <a:lnTo>
                    <a:pt x="129" y="66"/>
                  </a:lnTo>
                  <a:lnTo>
                    <a:pt x="151" y="65"/>
                  </a:lnTo>
                  <a:lnTo>
                    <a:pt x="170" y="65"/>
                  </a:lnTo>
                  <a:lnTo>
                    <a:pt x="170" y="48"/>
                  </a:lnTo>
                  <a:lnTo>
                    <a:pt x="151" y="48"/>
                  </a:lnTo>
                  <a:lnTo>
                    <a:pt x="129" y="49"/>
                  </a:lnTo>
                  <a:lnTo>
                    <a:pt x="102" y="49"/>
                  </a:lnTo>
                  <a:lnTo>
                    <a:pt x="77" y="48"/>
                  </a:lnTo>
                  <a:lnTo>
                    <a:pt x="57" y="43"/>
                  </a:lnTo>
                  <a:lnTo>
                    <a:pt x="38" y="37"/>
                  </a:lnTo>
                  <a:lnTo>
                    <a:pt x="26" y="24"/>
                  </a:lnTo>
                  <a:lnTo>
                    <a:pt x="21" y="7"/>
                  </a:lnTo>
                  <a:lnTo>
                    <a:pt x="11" y="0"/>
                  </a:lnTo>
                  <a:lnTo>
                    <a:pt x="21" y="7"/>
                  </a:lnTo>
                  <a:lnTo>
                    <a:pt x="21" y="0"/>
                  </a:lnTo>
                  <a:lnTo>
                    <a:pt x="11" y="0"/>
                  </a:lnTo>
                  <a:lnTo>
                    <a:pt x="11" y="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29" name="Freeform 101"/>
            <p:cNvSpPr>
              <a:spLocks/>
            </p:cNvSpPr>
            <p:nvPr/>
          </p:nvSpPr>
          <p:spPr bwMode="auto">
            <a:xfrm>
              <a:off x="3911" y="3698"/>
              <a:ext cx="59" cy="17"/>
            </a:xfrm>
            <a:custGeom>
              <a:avLst/>
              <a:gdLst/>
              <a:ahLst/>
              <a:cxnLst>
                <a:cxn ang="0">
                  <a:pos x="17" y="20"/>
                </a:cxn>
                <a:cxn ang="0">
                  <a:pos x="10" y="25"/>
                </a:cxn>
                <a:cxn ang="0">
                  <a:pos x="89" y="25"/>
                </a:cxn>
                <a:cxn ang="0">
                  <a:pos x="89" y="0"/>
                </a:cxn>
                <a:cxn ang="0">
                  <a:pos x="10" y="0"/>
                </a:cxn>
                <a:cxn ang="0">
                  <a:pos x="0" y="5"/>
                </a:cxn>
                <a:cxn ang="0">
                  <a:pos x="10" y="0"/>
                </a:cxn>
                <a:cxn ang="0">
                  <a:pos x="2" y="0"/>
                </a:cxn>
                <a:cxn ang="0">
                  <a:pos x="0" y="5"/>
                </a:cxn>
                <a:cxn ang="0">
                  <a:pos x="17" y="20"/>
                </a:cxn>
              </a:cxnLst>
              <a:rect l="0" t="0" r="r" b="b"/>
              <a:pathLst>
                <a:path w="89" h="25">
                  <a:moveTo>
                    <a:pt x="17" y="20"/>
                  </a:moveTo>
                  <a:lnTo>
                    <a:pt x="10" y="25"/>
                  </a:lnTo>
                  <a:lnTo>
                    <a:pt x="89" y="25"/>
                  </a:lnTo>
                  <a:lnTo>
                    <a:pt x="89" y="0"/>
                  </a:lnTo>
                  <a:lnTo>
                    <a:pt x="10" y="0"/>
                  </a:lnTo>
                  <a:lnTo>
                    <a:pt x="0" y="5"/>
                  </a:lnTo>
                  <a:lnTo>
                    <a:pt x="10" y="0"/>
                  </a:lnTo>
                  <a:lnTo>
                    <a:pt x="2" y="0"/>
                  </a:lnTo>
                  <a:lnTo>
                    <a:pt x="0" y="5"/>
                  </a:lnTo>
                  <a:lnTo>
                    <a:pt x="17" y="2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0" name="Freeform 102"/>
            <p:cNvSpPr>
              <a:spLocks/>
            </p:cNvSpPr>
            <p:nvPr/>
          </p:nvSpPr>
          <p:spPr bwMode="auto">
            <a:xfrm>
              <a:off x="3869" y="3698"/>
              <a:ext cx="52" cy="51"/>
            </a:xfrm>
            <a:custGeom>
              <a:avLst/>
              <a:gdLst/>
              <a:ahLst/>
              <a:cxnLst>
                <a:cxn ang="0">
                  <a:pos x="20" y="62"/>
                </a:cxn>
                <a:cxn ang="0">
                  <a:pos x="9" y="73"/>
                </a:cxn>
                <a:cxn ang="0">
                  <a:pos x="22" y="66"/>
                </a:cxn>
                <a:cxn ang="0">
                  <a:pos x="32" y="59"/>
                </a:cxn>
                <a:cxn ang="0">
                  <a:pos x="39" y="49"/>
                </a:cxn>
                <a:cxn ang="0">
                  <a:pos x="51" y="38"/>
                </a:cxn>
                <a:cxn ang="0">
                  <a:pos x="60" y="29"/>
                </a:cxn>
                <a:cxn ang="0">
                  <a:pos x="70" y="18"/>
                </a:cxn>
                <a:cxn ang="0">
                  <a:pos x="75" y="12"/>
                </a:cxn>
                <a:cxn ang="0">
                  <a:pos x="77" y="11"/>
                </a:cxn>
                <a:cxn ang="0">
                  <a:pos x="60" y="0"/>
                </a:cxn>
                <a:cxn ang="0">
                  <a:pos x="58" y="1"/>
                </a:cxn>
                <a:cxn ang="0">
                  <a:pos x="53" y="9"/>
                </a:cxn>
                <a:cxn ang="0">
                  <a:pos x="45" y="18"/>
                </a:cxn>
                <a:cxn ang="0">
                  <a:pos x="34" y="29"/>
                </a:cxn>
                <a:cxn ang="0">
                  <a:pos x="24" y="38"/>
                </a:cxn>
                <a:cxn ang="0">
                  <a:pos x="17" y="49"/>
                </a:cxn>
                <a:cxn ang="0">
                  <a:pos x="9" y="54"/>
                </a:cxn>
                <a:cxn ang="0">
                  <a:pos x="9" y="54"/>
                </a:cxn>
                <a:cxn ang="0">
                  <a:pos x="0" y="62"/>
                </a:cxn>
                <a:cxn ang="0">
                  <a:pos x="9" y="54"/>
                </a:cxn>
                <a:cxn ang="0">
                  <a:pos x="0" y="54"/>
                </a:cxn>
                <a:cxn ang="0">
                  <a:pos x="0" y="62"/>
                </a:cxn>
                <a:cxn ang="0">
                  <a:pos x="20" y="62"/>
                </a:cxn>
              </a:cxnLst>
              <a:rect l="0" t="0" r="r" b="b"/>
              <a:pathLst>
                <a:path w="77" h="73">
                  <a:moveTo>
                    <a:pt x="20" y="62"/>
                  </a:moveTo>
                  <a:lnTo>
                    <a:pt x="9" y="73"/>
                  </a:lnTo>
                  <a:lnTo>
                    <a:pt x="22" y="66"/>
                  </a:lnTo>
                  <a:lnTo>
                    <a:pt x="32" y="59"/>
                  </a:lnTo>
                  <a:lnTo>
                    <a:pt x="39" y="49"/>
                  </a:lnTo>
                  <a:lnTo>
                    <a:pt x="51" y="38"/>
                  </a:lnTo>
                  <a:lnTo>
                    <a:pt x="60" y="29"/>
                  </a:lnTo>
                  <a:lnTo>
                    <a:pt x="70" y="18"/>
                  </a:lnTo>
                  <a:lnTo>
                    <a:pt x="75" y="12"/>
                  </a:lnTo>
                  <a:lnTo>
                    <a:pt x="77" y="11"/>
                  </a:lnTo>
                  <a:lnTo>
                    <a:pt x="60" y="0"/>
                  </a:lnTo>
                  <a:lnTo>
                    <a:pt x="58" y="1"/>
                  </a:lnTo>
                  <a:lnTo>
                    <a:pt x="53" y="9"/>
                  </a:lnTo>
                  <a:lnTo>
                    <a:pt x="45" y="18"/>
                  </a:lnTo>
                  <a:lnTo>
                    <a:pt x="34" y="29"/>
                  </a:lnTo>
                  <a:lnTo>
                    <a:pt x="24" y="38"/>
                  </a:lnTo>
                  <a:lnTo>
                    <a:pt x="17" y="49"/>
                  </a:lnTo>
                  <a:lnTo>
                    <a:pt x="9" y="54"/>
                  </a:lnTo>
                  <a:lnTo>
                    <a:pt x="9" y="54"/>
                  </a:lnTo>
                  <a:lnTo>
                    <a:pt x="0" y="62"/>
                  </a:lnTo>
                  <a:lnTo>
                    <a:pt x="9" y="54"/>
                  </a:lnTo>
                  <a:lnTo>
                    <a:pt x="0" y="54"/>
                  </a:lnTo>
                  <a:lnTo>
                    <a:pt x="0" y="62"/>
                  </a:lnTo>
                  <a:lnTo>
                    <a:pt x="20" y="6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1" name="Freeform 103"/>
            <p:cNvSpPr>
              <a:spLocks/>
            </p:cNvSpPr>
            <p:nvPr/>
          </p:nvSpPr>
          <p:spPr bwMode="auto">
            <a:xfrm>
              <a:off x="3842" y="3742"/>
              <a:ext cx="42" cy="41"/>
            </a:xfrm>
            <a:custGeom>
              <a:avLst/>
              <a:gdLst/>
              <a:ahLst/>
              <a:cxnLst>
                <a:cxn ang="0">
                  <a:pos x="6" y="34"/>
                </a:cxn>
                <a:cxn ang="0">
                  <a:pos x="21" y="41"/>
                </a:cxn>
                <a:cxn ang="0">
                  <a:pos x="25" y="34"/>
                </a:cxn>
                <a:cxn ang="0">
                  <a:pos x="38" y="27"/>
                </a:cxn>
                <a:cxn ang="0">
                  <a:pos x="51" y="16"/>
                </a:cxn>
                <a:cxn ang="0">
                  <a:pos x="60" y="0"/>
                </a:cxn>
                <a:cxn ang="0">
                  <a:pos x="40" y="0"/>
                </a:cxn>
                <a:cxn ang="0">
                  <a:pos x="36" y="5"/>
                </a:cxn>
                <a:cxn ang="0">
                  <a:pos x="25" y="14"/>
                </a:cxn>
                <a:cxn ang="0">
                  <a:pos x="9" y="24"/>
                </a:cxn>
                <a:cxn ang="0">
                  <a:pos x="0" y="41"/>
                </a:cxn>
                <a:cxn ang="0">
                  <a:pos x="17" y="47"/>
                </a:cxn>
                <a:cxn ang="0">
                  <a:pos x="0" y="41"/>
                </a:cxn>
                <a:cxn ang="0">
                  <a:pos x="0" y="59"/>
                </a:cxn>
                <a:cxn ang="0">
                  <a:pos x="17" y="47"/>
                </a:cxn>
                <a:cxn ang="0">
                  <a:pos x="6" y="34"/>
                </a:cxn>
              </a:cxnLst>
              <a:rect l="0" t="0" r="r" b="b"/>
              <a:pathLst>
                <a:path w="60" h="59">
                  <a:moveTo>
                    <a:pt x="6" y="34"/>
                  </a:moveTo>
                  <a:lnTo>
                    <a:pt x="21" y="41"/>
                  </a:lnTo>
                  <a:lnTo>
                    <a:pt x="25" y="34"/>
                  </a:lnTo>
                  <a:lnTo>
                    <a:pt x="38" y="27"/>
                  </a:lnTo>
                  <a:lnTo>
                    <a:pt x="51" y="16"/>
                  </a:lnTo>
                  <a:lnTo>
                    <a:pt x="60" y="0"/>
                  </a:lnTo>
                  <a:lnTo>
                    <a:pt x="40" y="0"/>
                  </a:lnTo>
                  <a:lnTo>
                    <a:pt x="36" y="5"/>
                  </a:lnTo>
                  <a:lnTo>
                    <a:pt x="25" y="14"/>
                  </a:lnTo>
                  <a:lnTo>
                    <a:pt x="9" y="24"/>
                  </a:lnTo>
                  <a:lnTo>
                    <a:pt x="0" y="41"/>
                  </a:lnTo>
                  <a:lnTo>
                    <a:pt x="17" y="47"/>
                  </a:lnTo>
                  <a:lnTo>
                    <a:pt x="0" y="41"/>
                  </a:lnTo>
                  <a:lnTo>
                    <a:pt x="0" y="59"/>
                  </a:lnTo>
                  <a:lnTo>
                    <a:pt x="17" y="47"/>
                  </a:lnTo>
                  <a:lnTo>
                    <a:pt x="6" y="3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2" name="Freeform 104"/>
            <p:cNvSpPr>
              <a:spLocks/>
            </p:cNvSpPr>
            <p:nvPr/>
          </p:nvSpPr>
          <p:spPr bwMode="auto">
            <a:xfrm>
              <a:off x="3830" y="3754"/>
              <a:ext cx="36" cy="19"/>
            </a:xfrm>
            <a:custGeom>
              <a:avLst/>
              <a:gdLst/>
              <a:ahLst/>
              <a:cxnLst>
                <a:cxn ang="0">
                  <a:pos x="19" y="24"/>
                </a:cxn>
                <a:cxn ang="0">
                  <a:pos x="17" y="30"/>
                </a:cxn>
                <a:cxn ang="0">
                  <a:pos x="30" y="21"/>
                </a:cxn>
                <a:cxn ang="0">
                  <a:pos x="44" y="17"/>
                </a:cxn>
                <a:cxn ang="0">
                  <a:pos x="38" y="5"/>
                </a:cxn>
                <a:cxn ang="0">
                  <a:pos x="25" y="17"/>
                </a:cxn>
                <a:cxn ang="0">
                  <a:pos x="36" y="30"/>
                </a:cxn>
                <a:cxn ang="0">
                  <a:pos x="55" y="16"/>
                </a:cxn>
                <a:cxn ang="0">
                  <a:pos x="40" y="0"/>
                </a:cxn>
                <a:cxn ang="0">
                  <a:pos x="21" y="7"/>
                </a:cxn>
                <a:cxn ang="0">
                  <a:pos x="2" y="17"/>
                </a:cxn>
                <a:cxn ang="0">
                  <a:pos x="0" y="24"/>
                </a:cxn>
                <a:cxn ang="0">
                  <a:pos x="2" y="17"/>
                </a:cxn>
                <a:cxn ang="0">
                  <a:pos x="0" y="21"/>
                </a:cxn>
                <a:cxn ang="0">
                  <a:pos x="0" y="24"/>
                </a:cxn>
                <a:cxn ang="0">
                  <a:pos x="19" y="24"/>
                </a:cxn>
              </a:cxnLst>
              <a:rect l="0" t="0" r="r" b="b"/>
              <a:pathLst>
                <a:path w="55" h="30">
                  <a:moveTo>
                    <a:pt x="19" y="24"/>
                  </a:moveTo>
                  <a:lnTo>
                    <a:pt x="17" y="30"/>
                  </a:lnTo>
                  <a:lnTo>
                    <a:pt x="30" y="21"/>
                  </a:lnTo>
                  <a:lnTo>
                    <a:pt x="44" y="17"/>
                  </a:lnTo>
                  <a:lnTo>
                    <a:pt x="38" y="5"/>
                  </a:lnTo>
                  <a:lnTo>
                    <a:pt x="25" y="17"/>
                  </a:lnTo>
                  <a:lnTo>
                    <a:pt x="36" y="30"/>
                  </a:lnTo>
                  <a:lnTo>
                    <a:pt x="55" y="16"/>
                  </a:lnTo>
                  <a:lnTo>
                    <a:pt x="40" y="0"/>
                  </a:lnTo>
                  <a:lnTo>
                    <a:pt x="21" y="7"/>
                  </a:lnTo>
                  <a:lnTo>
                    <a:pt x="2" y="17"/>
                  </a:lnTo>
                  <a:lnTo>
                    <a:pt x="0" y="24"/>
                  </a:lnTo>
                  <a:lnTo>
                    <a:pt x="2" y="17"/>
                  </a:lnTo>
                  <a:lnTo>
                    <a:pt x="0" y="21"/>
                  </a:lnTo>
                  <a:lnTo>
                    <a:pt x="0" y="24"/>
                  </a:lnTo>
                  <a:lnTo>
                    <a:pt x="19" y="2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3" name="Freeform 105"/>
            <p:cNvSpPr>
              <a:spLocks/>
            </p:cNvSpPr>
            <p:nvPr/>
          </p:nvSpPr>
          <p:spPr bwMode="auto">
            <a:xfrm>
              <a:off x="3818" y="3769"/>
              <a:ext cx="24" cy="18"/>
            </a:xfrm>
            <a:custGeom>
              <a:avLst/>
              <a:gdLst/>
              <a:ahLst/>
              <a:cxnLst>
                <a:cxn ang="0">
                  <a:pos x="15" y="20"/>
                </a:cxn>
                <a:cxn ang="0">
                  <a:pos x="8" y="25"/>
                </a:cxn>
                <a:cxn ang="0">
                  <a:pos x="21" y="23"/>
                </a:cxn>
                <a:cxn ang="0">
                  <a:pos x="30" y="18"/>
                </a:cxn>
                <a:cxn ang="0">
                  <a:pos x="36" y="11"/>
                </a:cxn>
                <a:cxn ang="0">
                  <a:pos x="38" y="0"/>
                </a:cxn>
                <a:cxn ang="0">
                  <a:pos x="19" y="0"/>
                </a:cxn>
                <a:cxn ang="0">
                  <a:pos x="15" y="3"/>
                </a:cxn>
                <a:cxn ang="0">
                  <a:pos x="13" y="4"/>
                </a:cxn>
                <a:cxn ang="0">
                  <a:pos x="11" y="6"/>
                </a:cxn>
                <a:cxn ang="0">
                  <a:pos x="8" y="7"/>
                </a:cxn>
                <a:cxn ang="0">
                  <a:pos x="0" y="14"/>
                </a:cxn>
                <a:cxn ang="0">
                  <a:pos x="8" y="7"/>
                </a:cxn>
                <a:cxn ang="0">
                  <a:pos x="2" y="7"/>
                </a:cxn>
                <a:cxn ang="0">
                  <a:pos x="0" y="14"/>
                </a:cxn>
                <a:cxn ang="0">
                  <a:pos x="15" y="20"/>
                </a:cxn>
              </a:cxnLst>
              <a:rect l="0" t="0" r="r" b="b"/>
              <a:pathLst>
                <a:path w="38" h="25">
                  <a:moveTo>
                    <a:pt x="15" y="20"/>
                  </a:moveTo>
                  <a:lnTo>
                    <a:pt x="8" y="25"/>
                  </a:lnTo>
                  <a:lnTo>
                    <a:pt x="21" y="23"/>
                  </a:lnTo>
                  <a:lnTo>
                    <a:pt x="30" y="18"/>
                  </a:lnTo>
                  <a:lnTo>
                    <a:pt x="36" y="11"/>
                  </a:lnTo>
                  <a:lnTo>
                    <a:pt x="38" y="0"/>
                  </a:lnTo>
                  <a:lnTo>
                    <a:pt x="19" y="0"/>
                  </a:lnTo>
                  <a:lnTo>
                    <a:pt x="15" y="3"/>
                  </a:lnTo>
                  <a:lnTo>
                    <a:pt x="13" y="4"/>
                  </a:lnTo>
                  <a:lnTo>
                    <a:pt x="11" y="6"/>
                  </a:lnTo>
                  <a:lnTo>
                    <a:pt x="8" y="7"/>
                  </a:lnTo>
                  <a:lnTo>
                    <a:pt x="0" y="14"/>
                  </a:lnTo>
                  <a:lnTo>
                    <a:pt x="8" y="7"/>
                  </a:lnTo>
                  <a:lnTo>
                    <a:pt x="2" y="7"/>
                  </a:lnTo>
                  <a:lnTo>
                    <a:pt x="0" y="14"/>
                  </a:lnTo>
                  <a:lnTo>
                    <a:pt x="15" y="2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4" name="Freeform 106"/>
            <p:cNvSpPr>
              <a:spLocks/>
            </p:cNvSpPr>
            <p:nvPr/>
          </p:nvSpPr>
          <p:spPr bwMode="auto">
            <a:xfrm>
              <a:off x="3790" y="3779"/>
              <a:ext cx="37" cy="46"/>
            </a:xfrm>
            <a:custGeom>
              <a:avLst/>
              <a:gdLst/>
              <a:ahLst/>
              <a:cxnLst>
                <a:cxn ang="0">
                  <a:pos x="12" y="68"/>
                </a:cxn>
                <a:cxn ang="0">
                  <a:pos x="21" y="60"/>
                </a:cxn>
                <a:cxn ang="0">
                  <a:pos x="23" y="54"/>
                </a:cxn>
                <a:cxn ang="0">
                  <a:pos x="25" y="49"/>
                </a:cxn>
                <a:cxn ang="0">
                  <a:pos x="29" y="43"/>
                </a:cxn>
                <a:cxn ang="0">
                  <a:pos x="36" y="35"/>
                </a:cxn>
                <a:cxn ang="0">
                  <a:pos x="42" y="28"/>
                </a:cxn>
                <a:cxn ang="0">
                  <a:pos x="48" y="21"/>
                </a:cxn>
                <a:cxn ang="0">
                  <a:pos x="53" y="14"/>
                </a:cxn>
                <a:cxn ang="0">
                  <a:pos x="57" y="6"/>
                </a:cxn>
                <a:cxn ang="0">
                  <a:pos x="42" y="0"/>
                </a:cxn>
                <a:cxn ang="0">
                  <a:pos x="38" y="4"/>
                </a:cxn>
                <a:cxn ang="0">
                  <a:pos x="31" y="11"/>
                </a:cxn>
                <a:cxn ang="0">
                  <a:pos x="25" y="18"/>
                </a:cxn>
                <a:cxn ang="0">
                  <a:pos x="19" y="26"/>
                </a:cxn>
                <a:cxn ang="0">
                  <a:pos x="14" y="32"/>
                </a:cxn>
                <a:cxn ang="0">
                  <a:pos x="4" y="43"/>
                </a:cxn>
                <a:cxn ang="0">
                  <a:pos x="2" y="51"/>
                </a:cxn>
                <a:cxn ang="0">
                  <a:pos x="0" y="60"/>
                </a:cxn>
                <a:cxn ang="0">
                  <a:pos x="12" y="51"/>
                </a:cxn>
                <a:cxn ang="0">
                  <a:pos x="12" y="68"/>
                </a:cxn>
                <a:cxn ang="0">
                  <a:pos x="21" y="68"/>
                </a:cxn>
                <a:cxn ang="0">
                  <a:pos x="21" y="60"/>
                </a:cxn>
                <a:cxn ang="0">
                  <a:pos x="12" y="68"/>
                </a:cxn>
              </a:cxnLst>
              <a:rect l="0" t="0" r="r" b="b"/>
              <a:pathLst>
                <a:path w="57" h="68">
                  <a:moveTo>
                    <a:pt x="12" y="68"/>
                  </a:moveTo>
                  <a:lnTo>
                    <a:pt x="21" y="60"/>
                  </a:lnTo>
                  <a:lnTo>
                    <a:pt x="23" y="54"/>
                  </a:lnTo>
                  <a:lnTo>
                    <a:pt x="25" y="49"/>
                  </a:lnTo>
                  <a:lnTo>
                    <a:pt x="29" y="43"/>
                  </a:lnTo>
                  <a:lnTo>
                    <a:pt x="36" y="35"/>
                  </a:lnTo>
                  <a:lnTo>
                    <a:pt x="42" y="28"/>
                  </a:lnTo>
                  <a:lnTo>
                    <a:pt x="48" y="21"/>
                  </a:lnTo>
                  <a:lnTo>
                    <a:pt x="53" y="14"/>
                  </a:lnTo>
                  <a:lnTo>
                    <a:pt x="57" y="6"/>
                  </a:lnTo>
                  <a:lnTo>
                    <a:pt x="42" y="0"/>
                  </a:lnTo>
                  <a:lnTo>
                    <a:pt x="38" y="4"/>
                  </a:lnTo>
                  <a:lnTo>
                    <a:pt x="31" y="11"/>
                  </a:lnTo>
                  <a:lnTo>
                    <a:pt x="25" y="18"/>
                  </a:lnTo>
                  <a:lnTo>
                    <a:pt x="19" y="26"/>
                  </a:lnTo>
                  <a:lnTo>
                    <a:pt x="14" y="32"/>
                  </a:lnTo>
                  <a:lnTo>
                    <a:pt x="4" y="43"/>
                  </a:lnTo>
                  <a:lnTo>
                    <a:pt x="2" y="51"/>
                  </a:lnTo>
                  <a:lnTo>
                    <a:pt x="0" y="60"/>
                  </a:lnTo>
                  <a:lnTo>
                    <a:pt x="12" y="51"/>
                  </a:lnTo>
                  <a:lnTo>
                    <a:pt x="12" y="68"/>
                  </a:lnTo>
                  <a:lnTo>
                    <a:pt x="21" y="68"/>
                  </a:lnTo>
                  <a:lnTo>
                    <a:pt x="21" y="60"/>
                  </a:lnTo>
                  <a:lnTo>
                    <a:pt x="12" y="6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5" name="Freeform 107"/>
            <p:cNvSpPr>
              <a:spLocks/>
            </p:cNvSpPr>
            <p:nvPr/>
          </p:nvSpPr>
          <p:spPr bwMode="auto">
            <a:xfrm>
              <a:off x="3719" y="3796"/>
              <a:ext cx="78" cy="29"/>
            </a:xfrm>
            <a:custGeom>
              <a:avLst/>
              <a:gdLst/>
              <a:ahLst/>
              <a:cxnLst>
                <a:cxn ang="0">
                  <a:pos x="2" y="14"/>
                </a:cxn>
                <a:cxn ang="0">
                  <a:pos x="0" y="14"/>
                </a:cxn>
                <a:cxn ang="0">
                  <a:pos x="21" y="25"/>
                </a:cxn>
                <a:cxn ang="0">
                  <a:pos x="42" y="36"/>
                </a:cxn>
                <a:cxn ang="0">
                  <a:pos x="57" y="41"/>
                </a:cxn>
                <a:cxn ang="0">
                  <a:pos x="74" y="44"/>
                </a:cxn>
                <a:cxn ang="0">
                  <a:pos x="88" y="44"/>
                </a:cxn>
                <a:cxn ang="0">
                  <a:pos x="99" y="44"/>
                </a:cxn>
                <a:cxn ang="0">
                  <a:pos x="108" y="44"/>
                </a:cxn>
                <a:cxn ang="0">
                  <a:pos x="118" y="44"/>
                </a:cxn>
                <a:cxn ang="0">
                  <a:pos x="118" y="27"/>
                </a:cxn>
                <a:cxn ang="0">
                  <a:pos x="108" y="27"/>
                </a:cxn>
                <a:cxn ang="0">
                  <a:pos x="99" y="27"/>
                </a:cxn>
                <a:cxn ang="0">
                  <a:pos x="88" y="27"/>
                </a:cxn>
                <a:cxn ang="0">
                  <a:pos x="78" y="27"/>
                </a:cxn>
                <a:cxn ang="0">
                  <a:pos x="67" y="24"/>
                </a:cxn>
                <a:cxn ang="0">
                  <a:pos x="50" y="19"/>
                </a:cxn>
                <a:cxn ang="0">
                  <a:pos x="33" y="11"/>
                </a:cxn>
                <a:cxn ang="0">
                  <a:pos x="12" y="0"/>
                </a:cxn>
                <a:cxn ang="0">
                  <a:pos x="10" y="0"/>
                </a:cxn>
                <a:cxn ang="0">
                  <a:pos x="12" y="0"/>
                </a:cxn>
                <a:cxn ang="0">
                  <a:pos x="12" y="0"/>
                </a:cxn>
                <a:cxn ang="0">
                  <a:pos x="10" y="0"/>
                </a:cxn>
                <a:cxn ang="0">
                  <a:pos x="2" y="14"/>
                </a:cxn>
              </a:cxnLst>
              <a:rect l="0" t="0" r="r" b="b"/>
              <a:pathLst>
                <a:path w="118" h="44">
                  <a:moveTo>
                    <a:pt x="2" y="14"/>
                  </a:moveTo>
                  <a:lnTo>
                    <a:pt x="0" y="14"/>
                  </a:lnTo>
                  <a:lnTo>
                    <a:pt x="21" y="25"/>
                  </a:lnTo>
                  <a:lnTo>
                    <a:pt x="42" y="36"/>
                  </a:lnTo>
                  <a:lnTo>
                    <a:pt x="57" y="41"/>
                  </a:lnTo>
                  <a:lnTo>
                    <a:pt x="74" y="44"/>
                  </a:lnTo>
                  <a:lnTo>
                    <a:pt x="88" y="44"/>
                  </a:lnTo>
                  <a:lnTo>
                    <a:pt x="99" y="44"/>
                  </a:lnTo>
                  <a:lnTo>
                    <a:pt x="108" y="44"/>
                  </a:lnTo>
                  <a:lnTo>
                    <a:pt x="118" y="44"/>
                  </a:lnTo>
                  <a:lnTo>
                    <a:pt x="118" y="27"/>
                  </a:lnTo>
                  <a:lnTo>
                    <a:pt x="108" y="27"/>
                  </a:lnTo>
                  <a:lnTo>
                    <a:pt x="99" y="27"/>
                  </a:lnTo>
                  <a:lnTo>
                    <a:pt x="88" y="27"/>
                  </a:lnTo>
                  <a:lnTo>
                    <a:pt x="78" y="27"/>
                  </a:lnTo>
                  <a:lnTo>
                    <a:pt x="67" y="24"/>
                  </a:lnTo>
                  <a:lnTo>
                    <a:pt x="50" y="19"/>
                  </a:lnTo>
                  <a:lnTo>
                    <a:pt x="33" y="11"/>
                  </a:lnTo>
                  <a:lnTo>
                    <a:pt x="12" y="0"/>
                  </a:lnTo>
                  <a:lnTo>
                    <a:pt x="10" y="0"/>
                  </a:lnTo>
                  <a:lnTo>
                    <a:pt x="12" y="0"/>
                  </a:lnTo>
                  <a:lnTo>
                    <a:pt x="12" y="0"/>
                  </a:lnTo>
                  <a:lnTo>
                    <a:pt x="10" y="0"/>
                  </a:lnTo>
                  <a:lnTo>
                    <a:pt x="2" y="1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6" name="Freeform 108"/>
            <p:cNvSpPr>
              <a:spLocks/>
            </p:cNvSpPr>
            <p:nvPr/>
          </p:nvSpPr>
          <p:spPr bwMode="auto">
            <a:xfrm>
              <a:off x="3603" y="3768"/>
              <a:ext cx="121" cy="38"/>
            </a:xfrm>
            <a:custGeom>
              <a:avLst/>
              <a:gdLst/>
              <a:ahLst/>
              <a:cxnLst>
                <a:cxn ang="0">
                  <a:pos x="10" y="28"/>
                </a:cxn>
                <a:cxn ang="0">
                  <a:pos x="17" y="26"/>
                </a:cxn>
                <a:cxn ang="0">
                  <a:pos x="25" y="20"/>
                </a:cxn>
                <a:cxn ang="0">
                  <a:pos x="38" y="17"/>
                </a:cxn>
                <a:cxn ang="0">
                  <a:pos x="49" y="17"/>
                </a:cxn>
                <a:cxn ang="0">
                  <a:pos x="70" y="20"/>
                </a:cxn>
                <a:cxn ang="0">
                  <a:pos x="89" y="24"/>
                </a:cxn>
                <a:cxn ang="0">
                  <a:pos x="116" y="34"/>
                </a:cxn>
                <a:cxn ang="0">
                  <a:pos x="142" y="41"/>
                </a:cxn>
                <a:cxn ang="0">
                  <a:pos x="174" y="55"/>
                </a:cxn>
                <a:cxn ang="0">
                  <a:pos x="182" y="41"/>
                </a:cxn>
                <a:cxn ang="0">
                  <a:pos x="150" y="28"/>
                </a:cxn>
                <a:cxn ang="0">
                  <a:pos x="123" y="17"/>
                </a:cxn>
                <a:cxn ang="0">
                  <a:pos x="97" y="7"/>
                </a:cxn>
                <a:cxn ang="0">
                  <a:pos x="74" y="3"/>
                </a:cxn>
                <a:cxn ang="0">
                  <a:pos x="53" y="0"/>
                </a:cxn>
                <a:cxn ang="0">
                  <a:pos x="34" y="0"/>
                </a:cxn>
                <a:cxn ang="0">
                  <a:pos x="17" y="6"/>
                </a:cxn>
                <a:cxn ang="0">
                  <a:pos x="0" y="14"/>
                </a:cxn>
                <a:cxn ang="0">
                  <a:pos x="10" y="10"/>
                </a:cxn>
                <a:cxn ang="0">
                  <a:pos x="10" y="28"/>
                </a:cxn>
                <a:cxn ang="0">
                  <a:pos x="13" y="28"/>
                </a:cxn>
                <a:cxn ang="0">
                  <a:pos x="17" y="26"/>
                </a:cxn>
                <a:cxn ang="0">
                  <a:pos x="10" y="28"/>
                </a:cxn>
              </a:cxnLst>
              <a:rect l="0" t="0" r="r" b="b"/>
              <a:pathLst>
                <a:path w="182" h="55">
                  <a:moveTo>
                    <a:pt x="10" y="28"/>
                  </a:moveTo>
                  <a:lnTo>
                    <a:pt x="17" y="26"/>
                  </a:lnTo>
                  <a:lnTo>
                    <a:pt x="25" y="20"/>
                  </a:lnTo>
                  <a:lnTo>
                    <a:pt x="38" y="17"/>
                  </a:lnTo>
                  <a:lnTo>
                    <a:pt x="49" y="17"/>
                  </a:lnTo>
                  <a:lnTo>
                    <a:pt x="70" y="20"/>
                  </a:lnTo>
                  <a:lnTo>
                    <a:pt x="89" y="24"/>
                  </a:lnTo>
                  <a:lnTo>
                    <a:pt x="116" y="34"/>
                  </a:lnTo>
                  <a:lnTo>
                    <a:pt x="142" y="41"/>
                  </a:lnTo>
                  <a:lnTo>
                    <a:pt x="174" y="55"/>
                  </a:lnTo>
                  <a:lnTo>
                    <a:pt x="182" y="41"/>
                  </a:lnTo>
                  <a:lnTo>
                    <a:pt x="150" y="28"/>
                  </a:lnTo>
                  <a:lnTo>
                    <a:pt x="123" y="17"/>
                  </a:lnTo>
                  <a:lnTo>
                    <a:pt x="97" y="7"/>
                  </a:lnTo>
                  <a:lnTo>
                    <a:pt x="74" y="3"/>
                  </a:lnTo>
                  <a:lnTo>
                    <a:pt x="53" y="0"/>
                  </a:lnTo>
                  <a:lnTo>
                    <a:pt x="34" y="0"/>
                  </a:lnTo>
                  <a:lnTo>
                    <a:pt x="17" y="6"/>
                  </a:lnTo>
                  <a:lnTo>
                    <a:pt x="0" y="14"/>
                  </a:lnTo>
                  <a:lnTo>
                    <a:pt x="10" y="10"/>
                  </a:lnTo>
                  <a:lnTo>
                    <a:pt x="10" y="28"/>
                  </a:lnTo>
                  <a:lnTo>
                    <a:pt x="13" y="28"/>
                  </a:lnTo>
                  <a:lnTo>
                    <a:pt x="17" y="26"/>
                  </a:lnTo>
                  <a:lnTo>
                    <a:pt x="10" y="2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7" name="Freeform 109"/>
            <p:cNvSpPr>
              <a:spLocks/>
            </p:cNvSpPr>
            <p:nvPr/>
          </p:nvSpPr>
          <p:spPr bwMode="auto">
            <a:xfrm>
              <a:off x="3533" y="3736"/>
              <a:ext cx="76" cy="52"/>
            </a:xfrm>
            <a:custGeom>
              <a:avLst/>
              <a:gdLst/>
              <a:ahLst/>
              <a:cxnLst>
                <a:cxn ang="0">
                  <a:pos x="8" y="17"/>
                </a:cxn>
                <a:cxn ang="0">
                  <a:pos x="0" y="12"/>
                </a:cxn>
                <a:cxn ang="0">
                  <a:pos x="10" y="26"/>
                </a:cxn>
                <a:cxn ang="0">
                  <a:pos x="21" y="38"/>
                </a:cxn>
                <a:cxn ang="0">
                  <a:pos x="30" y="48"/>
                </a:cxn>
                <a:cxn ang="0">
                  <a:pos x="44" y="59"/>
                </a:cxn>
                <a:cxn ang="0">
                  <a:pos x="57" y="66"/>
                </a:cxn>
                <a:cxn ang="0">
                  <a:pos x="74" y="69"/>
                </a:cxn>
                <a:cxn ang="0">
                  <a:pos x="91" y="74"/>
                </a:cxn>
                <a:cxn ang="0">
                  <a:pos x="114" y="74"/>
                </a:cxn>
                <a:cxn ang="0">
                  <a:pos x="114" y="55"/>
                </a:cxn>
                <a:cxn ang="0">
                  <a:pos x="95" y="55"/>
                </a:cxn>
                <a:cxn ang="0">
                  <a:pos x="78" y="52"/>
                </a:cxn>
                <a:cxn ang="0">
                  <a:pos x="66" y="49"/>
                </a:cxn>
                <a:cxn ang="0">
                  <a:pos x="55" y="45"/>
                </a:cxn>
                <a:cxn ang="0">
                  <a:pos x="47" y="38"/>
                </a:cxn>
                <a:cxn ang="0">
                  <a:pos x="38" y="27"/>
                </a:cxn>
                <a:cxn ang="0">
                  <a:pos x="27" y="17"/>
                </a:cxn>
                <a:cxn ang="0">
                  <a:pos x="17" y="3"/>
                </a:cxn>
                <a:cxn ang="0">
                  <a:pos x="8" y="0"/>
                </a:cxn>
                <a:cxn ang="0">
                  <a:pos x="17" y="3"/>
                </a:cxn>
                <a:cxn ang="0">
                  <a:pos x="15" y="0"/>
                </a:cxn>
                <a:cxn ang="0">
                  <a:pos x="8" y="0"/>
                </a:cxn>
                <a:cxn ang="0">
                  <a:pos x="8" y="17"/>
                </a:cxn>
              </a:cxnLst>
              <a:rect l="0" t="0" r="r" b="b"/>
              <a:pathLst>
                <a:path w="114" h="74">
                  <a:moveTo>
                    <a:pt x="8" y="17"/>
                  </a:moveTo>
                  <a:lnTo>
                    <a:pt x="0" y="12"/>
                  </a:lnTo>
                  <a:lnTo>
                    <a:pt x="10" y="26"/>
                  </a:lnTo>
                  <a:lnTo>
                    <a:pt x="21" y="38"/>
                  </a:lnTo>
                  <a:lnTo>
                    <a:pt x="30" y="48"/>
                  </a:lnTo>
                  <a:lnTo>
                    <a:pt x="44" y="59"/>
                  </a:lnTo>
                  <a:lnTo>
                    <a:pt x="57" y="66"/>
                  </a:lnTo>
                  <a:lnTo>
                    <a:pt x="74" y="69"/>
                  </a:lnTo>
                  <a:lnTo>
                    <a:pt x="91" y="74"/>
                  </a:lnTo>
                  <a:lnTo>
                    <a:pt x="114" y="74"/>
                  </a:lnTo>
                  <a:lnTo>
                    <a:pt x="114" y="55"/>
                  </a:lnTo>
                  <a:lnTo>
                    <a:pt x="95" y="55"/>
                  </a:lnTo>
                  <a:lnTo>
                    <a:pt x="78" y="52"/>
                  </a:lnTo>
                  <a:lnTo>
                    <a:pt x="66" y="49"/>
                  </a:lnTo>
                  <a:lnTo>
                    <a:pt x="55" y="45"/>
                  </a:lnTo>
                  <a:lnTo>
                    <a:pt x="47" y="38"/>
                  </a:lnTo>
                  <a:lnTo>
                    <a:pt x="38" y="27"/>
                  </a:lnTo>
                  <a:lnTo>
                    <a:pt x="27" y="17"/>
                  </a:lnTo>
                  <a:lnTo>
                    <a:pt x="17" y="3"/>
                  </a:lnTo>
                  <a:lnTo>
                    <a:pt x="8" y="0"/>
                  </a:lnTo>
                  <a:lnTo>
                    <a:pt x="17" y="3"/>
                  </a:lnTo>
                  <a:lnTo>
                    <a:pt x="15" y="0"/>
                  </a:lnTo>
                  <a:lnTo>
                    <a:pt x="8" y="0"/>
                  </a:lnTo>
                  <a:lnTo>
                    <a:pt x="8" y="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8" name="Freeform 110"/>
            <p:cNvSpPr>
              <a:spLocks/>
            </p:cNvSpPr>
            <p:nvPr/>
          </p:nvSpPr>
          <p:spPr bwMode="auto">
            <a:xfrm>
              <a:off x="3273" y="3736"/>
              <a:ext cx="264" cy="19"/>
            </a:xfrm>
            <a:custGeom>
              <a:avLst/>
              <a:gdLst/>
              <a:ahLst/>
              <a:cxnLst>
                <a:cxn ang="0">
                  <a:pos x="0" y="14"/>
                </a:cxn>
                <a:cxn ang="0">
                  <a:pos x="0" y="14"/>
                </a:cxn>
                <a:cxn ang="0">
                  <a:pos x="15" y="20"/>
                </a:cxn>
                <a:cxn ang="0">
                  <a:pos x="32" y="23"/>
                </a:cxn>
                <a:cxn ang="0">
                  <a:pos x="55" y="24"/>
                </a:cxn>
                <a:cxn ang="0">
                  <a:pos x="80" y="27"/>
                </a:cxn>
                <a:cxn ang="0">
                  <a:pos x="106" y="27"/>
                </a:cxn>
                <a:cxn ang="0">
                  <a:pos x="133" y="27"/>
                </a:cxn>
                <a:cxn ang="0">
                  <a:pos x="163" y="27"/>
                </a:cxn>
                <a:cxn ang="0">
                  <a:pos x="191" y="24"/>
                </a:cxn>
                <a:cxn ang="0">
                  <a:pos x="223" y="24"/>
                </a:cxn>
                <a:cxn ang="0">
                  <a:pos x="254" y="23"/>
                </a:cxn>
                <a:cxn ang="0">
                  <a:pos x="282" y="21"/>
                </a:cxn>
                <a:cxn ang="0">
                  <a:pos x="310" y="20"/>
                </a:cxn>
                <a:cxn ang="0">
                  <a:pos x="335" y="18"/>
                </a:cxn>
                <a:cxn ang="0">
                  <a:pos x="360" y="18"/>
                </a:cxn>
                <a:cxn ang="0">
                  <a:pos x="381" y="17"/>
                </a:cxn>
                <a:cxn ang="0">
                  <a:pos x="396" y="17"/>
                </a:cxn>
                <a:cxn ang="0">
                  <a:pos x="396" y="0"/>
                </a:cxn>
                <a:cxn ang="0">
                  <a:pos x="381" y="0"/>
                </a:cxn>
                <a:cxn ang="0">
                  <a:pos x="360" y="1"/>
                </a:cxn>
                <a:cxn ang="0">
                  <a:pos x="335" y="1"/>
                </a:cxn>
                <a:cxn ang="0">
                  <a:pos x="310" y="3"/>
                </a:cxn>
                <a:cxn ang="0">
                  <a:pos x="282" y="4"/>
                </a:cxn>
                <a:cxn ang="0">
                  <a:pos x="254" y="6"/>
                </a:cxn>
                <a:cxn ang="0">
                  <a:pos x="223" y="7"/>
                </a:cxn>
                <a:cxn ang="0">
                  <a:pos x="191" y="7"/>
                </a:cxn>
                <a:cxn ang="0">
                  <a:pos x="163" y="9"/>
                </a:cxn>
                <a:cxn ang="0">
                  <a:pos x="133" y="9"/>
                </a:cxn>
                <a:cxn ang="0">
                  <a:pos x="106" y="9"/>
                </a:cxn>
                <a:cxn ang="0">
                  <a:pos x="80" y="9"/>
                </a:cxn>
                <a:cxn ang="0">
                  <a:pos x="55" y="7"/>
                </a:cxn>
                <a:cxn ang="0">
                  <a:pos x="36" y="6"/>
                </a:cxn>
                <a:cxn ang="0">
                  <a:pos x="21" y="3"/>
                </a:cxn>
                <a:cxn ang="0">
                  <a:pos x="8" y="1"/>
                </a:cxn>
                <a:cxn ang="0">
                  <a:pos x="8" y="1"/>
                </a:cxn>
                <a:cxn ang="0">
                  <a:pos x="0" y="14"/>
                </a:cxn>
              </a:cxnLst>
              <a:rect l="0" t="0" r="r" b="b"/>
              <a:pathLst>
                <a:path w="396" h="27">
                  <a:moveTo>
                    <a:pt x="0" y="14"/>
                  </a:moveTo>
                  <a:lnTo>
                    <a:pt x="0" y="14"/>
                  </a:lnTo>
                  <a:lnTo>
                    <a:pt x="15" y="20"/>
                  </a:lnTo>
                  <a:lnTo>
                    <a:pt x="32" y="23"/>
                  </a:lnTo>
                  <a:lnTo>
                    <a:pt x="55" y="24"/>
                  </a:lnTo>
                  <a:lnTo>
                    <a:pt x="80" y="27"/>
                  </a:lnTo>
                  <a:lnTo>
                    <a:pt x="106" y="27"/>
                  </a:lnTo>
                  <a:lnTo>
                    <a:pt x="133" y="27"/>
                  </a:lnTo>
                  <a:lnTo>
                    <a:pt x="163" y="27"/>
                  </a:lnTo>
                  <a:lnTo>
                    <a:pt x="191" y="24"/>
                  </a:lnTo>
                  <a:lnTo>
                    <a:pt x="223" y="24"/>
                  </a:lnTo>
                  <a:lnTo>
                    <a:pt x="254" y="23"/>
                  </a:lnTo>
                  <a:lnTo>
                    <a:pt x="282" y="21"/>
                  </a:lnTo>
                  <a:lnTo>
                    <a:pt x="310" y="20"/>
                  </a:lnTo>
                  <a:lnTo>
                    <a:pt x="335" y="18"/>
                  </a:lnTo>
                  <a:lnTo>
                    <a:pt x="360" y="18"/>
                  </a:lnTo>
                  <a:lnTo>
                    <a:pt x="381" y="17"/>
                  </a:lnTo>
                  <a:lnTo>
                    <a:pt x="396" y="17"/>
                  </a:lnTo>
                  <a:lnTo>
                    <a:pt x="396" y="0"/>
                  </a:lnTo>
                  <a:lnTo>
                    <a:pt x="381" y="0"/>
                  </a:lnTo>
                  <a:lnTo>
                    <a:pt x="360" y="1"/>
                  </a:lnTo>
                  <a:lnTo>
                    <a:pt x="335" y="1"/>
                  </a:lnTo>
                  <a:lnTo>
                    <a:pt x="310" y="3"/>
                  </a:lnTo>
                  <a:lnTo>
                    <a:pt x="282" y="4"/>
                  </a:lnTo>
                  <a:lnTo>
                    <a:pt x="254" y="6"/>
                  </a:lnTo>
                  <a:lnTo>
                    <a:pt x="223" y="7"/>
                  </a:lnTo>
                  <a:lnTo>
                    <a:pt x="191" y="7"/>
                  </a:lnTo>
                  <a:lnTo>
                    <a:pt x="163" y="9"/>
                  </a:lnTo>
                  <a:lnTo>
                    <a:pt x="133" y="9"/>
                  </a:lnTo>
                  <a:lnTo>
                    <a:pt x="106" y="9"/>
                  </a:lnTo>
                  <a:lnTo>
                    <a:pt x="80" y="9"/>
                  </a:lnTo>
                  <a:lnTo>
                    <a:pt x="55" y="7"/>
                  </a:lnTo>
                  <a:lnTo>
                    <a:pt x="36" y="6"/>
                  </a:lnTo>
                  <a:lnTo>
                    <a:pt x="21" y="3"/>
                  </a:lnTo>
                  <a:lnTo>
                    <a:pt x="8" y="1"/>
                  </a:lnTo>
                  <a:lnTo>
                    <a:pt x="8" y="1"/>
                  </a:lnTo>
                  <a:lnTo>
                    <a:pt x="0" y="1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39" name="Freeform 111"/>
            <p:cNvSpPr>
              <a:spLocks/>
            </p:cNvSpPr>
            <p:nvPr/>
          </p:nvSpPr>
          <p:spPr bwMode="auto">
            <a:xfrm>
              <a:off x="2987" y="3648"/>
              <a:ext cx="290" cy="97"/>
            </a:xfrm>
            <a:custGeom>
              <a:avLst/>
              <a:gdLst/>
              <a:ahLst/>
              <a:cxnLst>
                <a:cxn ang="0">
                  <a:pos x="4" y="20"/>
                </a:cxn>
                <a:cxn ang="0">
                  <a:pos x="4" y="20"/>
                </a:cxn>
                <a:cxn ang="0">
                  <a:pos x="25" y="17"/>
                </a:cxn>
                <a:cxn ang="0">
                  <a:pos x="51" y="17"/>
                </a:cxn>
                <a:cxn ang="0">
                  <a:pos x="76" y="19"/>
                </a:cxn>
                <a:cxn ang="0">
                  <a:pos x="102" y="23"/>
                </a:cxn>
                <a:cxn ang="0">
                  <a:pos x="133" y="28"/>
                </a:cxn>
                <a:cxn ang="0">
                  <a:pos x="159" y="39"/>
                </a:cxn>
                <a:cxn ang="0">
                  <a:pos x="189" y="48"/>
                </a:cxn>
                <a:cxn ang="0">
                  <a:pos x="220" y="58"/>
                </a:cxn>
                <a:cxn ang="0">
                  <a:pos x="250" y="68"/>
                </a:cxn>
                <a:cxn ang="0">
                  <a:pos x="278" y="78"/>
                </a:cxn>
                <a:cxn ang="0">
                  <a:pos x="307" y="90"/>
                </a:cxn>
                <a:cxn ang="0">
                  <a:pos x="333" y="103"/>
                </a:cxn>
                <a:cxn ang="0">
                  <a:pos x="360" y="115"/>
                </a:cxn>
                <a:cxn ang="0">
                  <a:pos x="384" y="126"/>
                </a:cxn>
                <a:cxn ang="0">
                  <a:pos x="405" y="135"/>
                </a:cxn>
                <a:cxn ang="0">
                  <a:pos x="426" y="143"/>
                </a:cxn>
                <a:cxn ang="0">
                  <a:pos x="434" y="131"/>
                </a:cxn>
                <a:cxn ang="0">
                  <a:pos x="413" y="121"/>
                </a:cxn>
                <a:cxn ang="0">
                  <a:pos x="392" y="112"/>
                </a:cxn>
                <a:cxn ang="0">
                  <a:pos x="367" y="99"/>
                </a:cxn>
                <a:cxn ang="0">
                  <a:pos x="341" y="89"/>
                </a:cxn>
                <a:cxn ang="0">
                  <a:pos x="314" y="76"/>
                </a:cxn>
                <a:cxn ang="0">
                  <a:pos x="286" y="65"/>
                </a:cxn>
                <a:cxn ang="0">
                  <a:pos x="258" y="51"/>
                </a:cxn>
                <a:cxn ang="0">
                  <a:pos x="227" y="42"/>
                </a:cxn>
                <a:cxn ang="0">
                  <a:pos x="199" y="30"/>
                </a:cxn>
                <a:cxn ang="0">
                  <a:pos x="169" y="20"/>
                </a:cxn>
                <a:cxn ang="0">
                  <a:pos x="136" y="11"/>
                </a:cxn>
                <a:cxn ang="0">
                  <a:pos x="106" y="6"/>
                </a:cxn>
                <a:cxn ang="0">
                  <a:pos x="80" y="2"/>
                </a:cxn>
                <a:cxn ang="0">
                  <a:pos x="51" y="0"/>
                </a:cxn>
                <a:cxn ang="0">
                  <a:pos x="25" y="0"/>
                </a:cxn>
                <a:cxn ang="0">
                  <a:pos x="0" y="3"/>
                </a:cxn>
                <a:cxn ang="0">
                  <a:pos x="0" y="3"/>
                </a:cxn>
                <a:cxn ang="0">
                  <a:pos x="4" y="20"/>
                </a:cxn>
              </a:cxnLst>
              <a:rect l="0" t="0" r="r" b="b"/>
              <a:pathLst>
                <a:path w="434" h="143">
                  <a:moveTo>
                    <a:pt x="4" y="20"/>
                  </a:moveTo>
                  <a:lnTo>
                    <a:pt x="4" y="20"/>
                  </a:lnTo>
                  <a:lnTo>
                    <a:pt x="25" y="17"/>
                  </a:lnTo>
                  <a:lnTo>
                    <a:pt x="51" y="17"/>
                  </a:lnTo>
                  <a:lnTo>
                    <a:pt x="76" y="19"/>
                  </a:lnTo>
                  <a:lnTo>
                    <a:pt x="102" y="23"/>
                  </a:lnTo>
                  <a:lnTo>
                    <a:pt x="133" y="28"/>
                  </a:lnTo>
                  <a:lnTo>
                    <a:pt x="159" y="39"/>
                  </a:lnTo>
                  <a:lnTo>
                    <a:pt x="189" y="48"/>
                  </a:lnTo>
                  <a:lnTo>
                    <a:pt x="220" y="58"/>
                  </a:lnTo>
                  <a:lnTo>
                    <a:pt x="250" y="68"/>
                  </a:lnTo>
                  <a:lnTo>
                    <a:pt x="278" y="78"/>
                  </a:lnTo>
                  <a:lnTo>
                    <a:pt x="307" y="90"/>
                  </a:lnTo>
                  <a:lnTo>
                    <a:pt x="333" y="103"/>
                  </a:lnTo>
                  <a:lnTo>
                    <a:pt x="360" y="115"/>
                  </a:lnTo>
                  <a:lnTo>
                    <a:pt x="384" y="126"/>
                  </a:lnTo>
                  <a:lnTo>
                    <a:pt x="405" y="135"/>
                  </a:lnTo>
                  <a:lnTo>
                    <a:pt x="426" y="143"/>
                  </a:lnTo>
                  <a:lnTo>
                    <a:pt x="434" y="131"/>
                  </a:lnTo>
                  <a:lnTo>
                    <a:pt x="413" y="121"/>
                  </a:lnTo>
                  <a:lnTo>
                    <a:pt x="392" y="112"/>
                  </a:lnTo>
                  <a:lnTo>
                    <a:pt x="367" y="99"/>
                  </a:lnTo>
                  <a:lnTo>
                    <a:pt x="341" y="89"/>
                  </a:lnTo>
                  <a:lnTo>
                    <a:pt x="314" y="76"/>
                  </a:lnTo>
                  <a:lnTo>
                    <a:pt x="286" y="65"/>
                  </a:lnTo>
                  <a:lnTo>
                    <a:pt x="258" y="51"/>
                  </a:lnTo>
                  <a:lnTo>
                    <a:pt x="227" y="42"/>
                  </a:lnTo>
                  <a:lnTo>
                    <a:pt x="199" y="30"/>
                  </a:lnTo>
                  <a:lnTo>
                    <a:pt x="169" y="20"/>
                  </a:lnTo>
                  <a:lnTo>
                    <a:pt x="136" y="11"/>
                  </a:lnTo>
                  <a:lnTo>
                    <a:pt x="106" y="6"/>
                  </a:lnTo>
                  <a:lnTo>
                    <a:pt x="80" y="2"/>
                  </a:lnTo>
                  <a:lnTo>
                    <a:pt x="51" y="0"/>
                  </a:lnTo>
                  <a:lnTo>
                    <a:pt x="25" y="0"/>
                  </a:lnTo>
                  <a:lnTo>
                    <a:pt x="0" y="3"/>
                  </a:lnTo>
                  <a:lnTo>
                    <a:pt x="0" y="3"/>
                  </a:lnTo>
                  <a:lnTo>
                    <a:pt x="4" y="2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0" name="Freeform 112"/>
            <p:cNvSpPr>
              <a:spLocks/>
            </p:cNvSpPr>
            <p:nvPr/>
          </p:nvSpPr>
          <p:spPr bwMode="auto">
            <a:xfrm>
              <a:off x="2916" y="3622"/>
              <a:ext cx="72" cy="45"/>
            </a:xfrm>
            <a:custGeom>
              <a:avLst/>
              <a:gdLst/>
              <a:ahLst/>
              <a:cxnLst>
                <a:cxn ang="0">
                  <a:pos x="10" y="0"/>
                </a:cxn>
                <a:cxn ang="0">
                  <a:pos x="0" y="8"/>
                </a:cxn>
                <a:cxn ang="0">
                  <a:pos x="2" y="28"/>
                </a:cxn>
                <a:cxn ang="0">
                  <a:pos x="12" y="45"/>
                </a:cxn>
                <a:cxn ang="0">
                  <a:pos x="25" y="56"/>
                </a:cxn>
                <a:cxn ang="0">
                  <a:pos x="42" y="62"/>
                </a:cxn>
                <a:cxn ang="0">
                  <a:pos x="59" y="65"/>
                </a:cxn>
                <a:cxn ang="0">
                  <a:pos x="78" y="65"/>
                </a:cxn>
                <a:cxn ang="0">
                  <a:pos x="93" y="60"/>
                </a:cxn>
                <a:cxn ang="0">
                  <a:pos x="110" y="59"/>
                </a:cxn>
                <a:cxn ang="0">
                  <a:pos x="106" y="42"/>
                </a:cxn>
                <a:cxn ang="0">
                  <a:pos x="89" y="43"/>
                </a:cxn>
                <a:cxn ang="0">
                  <a:pos x="74" y="46"/>
                </a:cxn>
                <a:cxn ang="0">
                  <a:pos x="59" y="46"/>
                </a:cxn>
                <a:cxn ang="0">
                  <a:pos x="48" y="45"/>
                </a:cxn>
                <a:cxn ang="0">
                  <a:pos x="36" y="42"/>
                </a:cxn>
                <a:cxn ang="0">
                  <a:pos x="29" y="36"/>
                </a:cxn>
                <a:cxn ang="0">
                  <a:pos x="23" y="25"/>
                </a:cxn>
                <a:cxn ang="0">
                  <a:pos x="21" y="8"/>
                </a:cxn>
                <a:cxn ang="0">
                  <a:pos x="10" y="17"/>
                </a:cxn>
                <a:cxn ang="0">
                  <a:pos x="10" y="0"/>
                </a:cxn>
                <a:cxn ang="0">
                  <a:pos x="0" y="0"/>
                </a:cxn>
                <a:cxn ang="0">
                  <a:pos x="0" y="8"/>
                </a:cxn>
                <a:cxn ang="0">
                  <a:pos x="10" y="0"/>
                </a:cxn>
              </a:cxnLst>
              <a:rect l="0" t="0" r="r" b="b"/>
              <a:pathLst>
                <a:path w="110" h="65">
                  <a:moveTo>
                    <a:pt x="10" y="0"/>
                  </a:moveTo>
                  <a:lnTo>
                    <a:pt x="0" y="8"/>
                  </a:lnTo>
                  <a:lnTo>
                    <a:pt x="2" y="28"/>
                  </a:lnTo>
                  <a:lnTo>
                    <a:pt x="12" y="45"/>
                  </a:lnTo>
                  <a:lnTo>
                    <a:pt x="25" y="56"/>
                  </a:lnTo>
                  <a:lnTo>
                    <a:pt x="42" y="62"/>
                  </a:lnTo>
                  <a:lnTo>
                    <a:pt x="59" y="65"/>
                  </a:lnTo>
                  <a:lnTo>
                    <a:pt x="78" y="65"/>
                  </a:lnTo>
                  <a:lnTo>
                    <a:pt x="93" y="60"/>
                  </a:lnTo>
                  <a:lnTo>
                    <a:pt x="110" y="59"/>
                  </a:lnTo>
                  <a:lnTo>
                    <a:pt x="106" y="42"/>
                  </a:lnTo>
                  <a:lnTo>
                    <a:pt x="89" y="43"/>
                  </a:lnTo>
                  <a:lnTo>
                    <a:pt x="74" y="46"/>
                  </a:lnTo>
                  <a:lnTo>
                    <a:pt x="59" y="46"/>
                  </a:lnTo>
                  <a:lnTo>
                    <a:pt x="48" y="45"/>
                  </a:lnTo>
                  <a:lnTo>
                    <a:pt x="36" y="42"/>
                  </a:lnTo>
                  <a:lnTo>
                    <a:pt x="29" y="36"/>
                  </a:lnTo>
                  <a:lnTo>
                    <a:pt x="23" y="25"/>
                  </a:lnTo>
                  <a:lnTo>
                    <a:pt x="21" y="8"/>
                  </a:lnTo>
                  <a:lnTo>
                    <a:pt x="10" y="17"/>
                  </a:lnTo>
                  <a:lnTo>
                    <a:pt x="10" y="0"/>
                  </a:lnTo>
                  <a:lnTo>
                    <a:pt x="0" y="0"/>
                  </a:lnTo>
                  <a:lnTo>
                    <a:pt x="0" y="8"/>
                  </a:lnTo>
                  <a:lnTo>
                    <a:pt x="10"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1" name="Freeform 113"/>
            <p:cNvSpPr>
              <a:spLocks/>
            </p:cNvSpPr>
            <p:nvPr/>
          </p:nvSpPr>
          <p:spPr bwMode="auto">
            <a:xfrm>
              <a:off x="2921" y="3593"/>
              <a:ext cx="34" cy="40"/>
            </a:xfrm>
            <a:custGeom>
              <a:avLst/>
              <a:gdLst/>
              <a:ahLst/>
              <a:cxnLst>
                <a:cxn ang="0">
                  <a:pos x="28" y="8"/>
                </a:cxn>
                <a:cxn ang="0">
                  <a:pos x="39" y="0"/>
                </a:cxn>
                <a:cxn ang="0">
                  <a:pos x="19" y="10"/>
                </a:cxn>
                <a:cxn ang="0">
                  <a:pos x="7" y="25"/>
                </a:cxn>
                <a:cxn ang="0">
                  <a:pos x="2" y="39"/>
                </a:cxn>
                <a:cxn ang="0">
                  <a:pos x="0" y="42"/>
                </a:cxn>
                <a:cxn ang="0">
                  <a:pos x="0" y="59"/>
                </a:cxn>
                <a:cxn ang="0">
                  <a:pos x="19" y="49"/>
                </a:cxn>
                <a:cxn ang="0">
                  <a:pos x="28" y="31"/>
                </a:cxn>
                <a:cxn ang="0">
                  <a:pos x="36" y="21"/>
                </a:cxn>
                <a:cxn ang="0">
                  <a:pos x="39" y="17"/>
                </a:cxn>
                <a:cxn ang="0">
                  <a:pos x="49" y="8"/>
                </a:cxn>
                <a:cxn ang="0">
                  <a:pos x="39" y="17"/>
                </a:cxn>
                <a:cxn ang="0">
                  <a:pos x="49" y="17"/>
                </a:cxn>
                <a:cxn ang="0">
                  <a:pos x="49" y="8"/>
                </a:cxn>
                <a:cxn ang="0">
                  <a:pos x="28" y="8"/>
                </a:cxn>
              </a:cxnLst>
              <a:rect l="0" t="0" r="r" b="b"/>
              <a:pathLst>
                <a:path w="49" h="59">
                  <a:moveTo>
                    <a:pt x="28" y="8"/>
                  </a:moveTo>
                  <a:lnTo>
                    <a:pt x="39" y="0"/>
                  </a:lnTo>
                  <a:lnTo>
                    <a:pt x="19" y="10"/>
                  </a:lnTo>
                  <a:lnTo>
                    <a:pt x="7" y="25"/>
                  </a:lnTo>
                  <a:lnTo>
                    <a:pt x="2" y="39"/>
                  </a:lnTo>
                  <a:lnTo>
                    <a:pt x="0" y="42"/>
                  </a:lnTo>
                  <a:lnTo>
                    <a:pt x="0" y="59"/>
                  </a:lnTo>
                  <a:lnTo>
                    <a:pt x="19" y="49"/>
                  </a:lnTo>
                  <a:lnTo>
                    <a:pt x="28" y="31"/>
                  </a:lnTo>
                  <a:lnTo>
                    <a:pt x="36" y="21"/>
                  </a:lnTo>
                  <a:lnTo>
                    <a:pt x="39" y="17"/>
                  </a:lnTo>
                  <a:lnTo>
                    <a:pt x="49" y="8"/>
                  </a:lnTo>
                  <a:lnTo>
                    <a:pt x="39" y="17"/>
                  </a:lnTo>
                  <a:lnTo>
                    <a:pt x="49" y="17"/>
                  </a:lnTo>
                  <a:lnTo>
                    <a:pt x="49" y="8"/>
                  </a:lnTo>
                  <a:lnTo>
                    <a:pt x="28" y="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2" name="Freeform 114"/>
            <p:cNvSpPr>
              <a:spLocks/>
            </p:cNvSpPr>
            <p:nvPr/>
          </p:nvSpPr>
          <p:spPr bwMode="auto">
            <a:xfrm>
              <a:off x="2941" y="3548"/>
              <a:ext cx="27" cy="51"/>
            </a:xfrm>
            <a:custGeom>
              <a:avLst/>
              <a:gdLst/>
              <a:ahLst/>
              <a:cxnLst>
                <a:cxn ang="0">
                  <a:pos x="30" y="0"/>
                </a:cxn>
                <a:cxn ang="0">
                  <a:pos x="21" y="8"/>
                </a:cxn>
                <a:cxn ang="0">
                  <a:pos x="21" y="11"/>
                </a:cxn>
                <a:cxn ang="0">
                  <a:pos x="17" y="19"/>
                </a:cxn>
                <a:cxn ang="0">
                  <a:pos x="15" y="28"/>
                </a:cxn>
                <a:cxn ang="0">
                  <a:pos x="11" y="39"/>
                </a:cxn>
                <a:cxn ang="0">
                  <a:pos x="8" y="50"/>
                </a:cxn>
                <a:cxn ang="0">
                  <a:pos x="4" y="58"/>
                </a:cxn>
                <a:cxn ang="0">
                  <a:pos x="0" y="65"/>
                </a:cxn>
                <a:cxn ang="0">
                  <a:pos x="0" y="73"/>
                </a:cxn>
                <a:cxn ang="0">
                  <a:pos x="21" y="73"/>
                </a:cxn>
                <a:cxn ang="0">
                  <a:pos x="21" y="68"/>
                </a:cxn>
                <a:cxn ang="0">
                  <a:pos x="25" y="64"/>
                </a:cxn>
                <a:cxn ang="0">
                  <a:pos x="27" y="53"/>
                </a:cxn>
                <a:cxn ang="0">
                  <a:pos x="30" y="42"/>
                </a:cxn>
                <a:cxn ang="0">
                  <a:pos x="36" y="31"/>
                </a:cxn>
                <a:cxn ang="0">
                  <a:pos x="38" y="22"/>
                </a:cxn>
                <a:cxn ang="0">
                  <a:pos x="42" y="16"/>
                </a:cxn>
                <a:cxn ang="0">
                  <a:pos x="42" y="8"/>
                </a:cxn>
                <a:cxn ang="0">
                  <a:pos x="30" y="17"/>
                </a:cxn>
                <a:cxn ang="0">
                  <a:pos x="30" y="0"/>
                </a:cxn>
                <a:cxn ang="0">
                  <a:pos x="21" y="0"/>
                </a:cxn>
                <a:cxn ang="0">
                  <a:pos x="21" y="8"/>
                </a:cxn>
                <a:cxn ang="0">
                  <a:pos x="30" y="0"/>
                </a:cxn>
              </a:cxnLst>
              <a:rect l="0" t="0" r="r" b="b"/>
              <a:pathLst>
                <a:path w="42" h="73">
                  <a:moveTo>
                    <a:pt x="30" y="0"/>
                  </a:moveTo>
                  <a:lnTo>
                    <a:pt x="21" y="8"/>
                  </a:lnTo>
                  <a:lnTo>
                    <a:pt x="21" y="11"/>
                  </a:lnTo>
                  <a:lnTo>
                    <a:pt x="17" y="19"/>
                  </a:lnTo>
                  <a:lnTo>
                    <a:pt x="15" y="28"/>
                  </a:lnTo>
                  <a:lnTo>
                    <a:pt x="11" y="39"/>
                  </a:lnTo>
                  <a:lnTo>
                    <a:pt x="8" y="50"/>
                  </a:lnTo>
                  <a:lnTo>
                    <a:pt x="4" y="58"/>
                  </a:lnTo>
                  <a:lnTo>
                    <a:pt x="0" y="65"/>
                  </a:lnTo>
                  <a:lnTo>
                    <a:pt x="0" y="73"/>
                  </a:lnTo>
                  <a:lnTo>
                    <a:pt x="21" y="73"/>
                  </a:lnTo>
                  <a:lnTo>
                    <a:pt x="21" y="68"/>
                  </a:lnTo>
                  <a:lnTo>
                    <a:pt x="25" y="64"/>
                  </a:lnTo>
                  <a:lnTo>
                    <a:pt x="27" y="53"/>
                  </a:lnTo>
                  <a:lnTo>
                    <a:pt x="30" y="42"/>
                  </a:lnTo>
                  <a:lnTo>
                    <a:pt x="36" y="31"/>
                  </a:lnTo>
                  <a:lnTo>
                    <a:pt x="38" y="22"/>
                  </a:lnTo>
                  <a:lnTo>
                    <a:pt x="42" y="16"/>
                  </a:lnTo>
                  <a:lnTo>
                    <a:pt x="42" y="8"/>
                  </a:lnTo>
                  <a:lnTo>
                    <a:pt x="30" y="17"/>
                  </a:lnTo>
                  <a:lnTo>
                    <a:pt x="30" y="0"/>
                  </a:lnTo>
                  <a:lnTo>
                    <a:pt x="21" y="0"/>
                  </a:lnTo>
                  <a:lnTo>
                    <a:pt x="21" y="8"/>
                  </a:lnTo>
                  <a:lnTo>
                    <a:pt x="30"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3" name="Freeform 115"/>
            <p:cNvSpPr>
              <a:spLocks/>
            </p:cNvSpPr>
            <p:nvPr/>
          </p:nvSpPr>
          <p:spPr bwMode="auto">
            <a:xfrm>
              <a:off x="2963" y="3550"/>
              <a:ext cx="20" cy="16"/>
            </a:xfrm>
            <a:custGeom>
              <a:avLst/>
              <a:gdLst/>
              <a:ahLst/>
              <a:cxnLst>
                <a:cxn ang="0">
                  <a:pos x="0" y="11"/>
                </a:cxn>
                <a:cxn ang="0">
                  <a:pos x="15" y="0"/>
                </a:cxn>
                <a:cxn ang="0">
                  <a:pos x="0" y="0"/>
                </a:cxn>
                <a:cxn ang="0">
                  <a:pos x="0" y="25"/>
                </a:cxn>
                <a:cxn ang="0">
                  <a:pos x="15" y="25"/>
                </a:cxn>
                <a:cxn ang="0">
                  <a:pos x="31" y="11"/>
                </a:cxn>
                <a:cxn ang="0">
                  <a:pos x="15" y="25"/>
                </a:cxn>
                <a:cxn ang="0">
                  <a:pos x="31" y="25"/>
                </a:cxn>
                <a:cxn ang="0">
                  <a:pos x="31" y="11"/>
                </a:cxn>
                <a:cxn ang="0">
                  <a:pos x="0" y="11"/>
                </a:cxn>
              </a:cxnLst>
              <a:rect l="0" t="0" r="r" b="b"/>
              <a:pathLst>
                <a:path w="31" h="25">
                  <a:moveTo>
                    <a:pt x="0" y="11"/>
                  </a:moveTo>
                  <a:lnTo>
                    <a:pt x="15" y="0"/>
                  </a:lnTo>
                  <a:lnTo>
                    <a:pt x="0" y="0"/>
                  </a:lnTo>
                  <a:lnTo>
                    <a:pt x="0" y="25"/>
                  </a:lnTo>
                  <a:lnTo>
                    <a:pt x="15" y="25"/>
                  </a:lnTo>
                  <a:lnTo>
                    <a:pt x="31" y="11"/>
                  </a:lnTo>
                  <a:lnTo>
                    <a:pt x="15" y="25"/>
                  </a:lnTo>
                  <a:lnTo>
                    <a:pt x="31" y="25"/>
                  </a:lnTo>
                  <a:lnTo>
                    <a:pt x="31" y="11"/>
                  </a:lnTo>
                  <a:lnTo>
                    <a:pt x="0" y="11"/>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4" name="Freeform 116"/>
            <p:cNvSpPr>
              <a:spLocks/>
            </p:cNvSpPr>
            <p:nvPr/>
          </p:nvSpPr>
          <p:spPr bwMode="auto">
            <a:xfrm>
              <a:off x="2963" y="3514"/>
              <a:ext cx="20" cy="40"/>
            </a:xfrm>
            <a:custGeom>
              <a:avLst/>
              <a:gdLst/>
              <a:ahLst/>
              <a:cxnLst>
                <a:cxn ang="0">
                  <a:pos x="15" y="0"/>
                </a:cxn>
                <a:cxn ang="0">
                  <a:pos x="0" y="7"/>
                </a:cxn>
                <a:cxn ang="0">
                  <a:pos x="0" y="57"/>
                </a:cxn>
                <a:cxn ang="0">
                  <a:pos x="31" y="57"/>
                </a:cxn>
                <a:cxn ang="0">
                  <a:pos x="31" y="7"/>
                </a:cxn>
                <a:cxn ang="0">
                  <a:pos x="15" y="15"/>
                </a:cxn>
                <a:cxn ang="0">
                  <a:pos x="15" y="0"/>
                </a:cxn>
                <a:cxn ang="0">
                  <a:pos x="0" y="0"/>
                </a:cxn>
                <a:cxn ang="0">
                  <a:pos x="0" y="7"/>
                </a:cxn>
                <a:cxn ang="0">
                  <a:pos x="15" y="0"/>
                </a:cxn>
              </a:cxnLst>
              <a:rect l="0" t="0" r="r" b="b"/>
              <a:pathLst>
                <a:path w="31" h="57">
                  <a:moveTo>
                    <a:pt x="15" y="0"/>
                  </a:moveTo>
                  <a:lnTo>
                    <a:pt x="0" y="7"/>
                  </a:lnTo>
                  <a:lnTo>
                    <a:pt x="0" y="57"/>
                  </a:lnTo>
                  <a:lnTo>
                    <a:pt x="31" y="57"/>
                  </a:lnTo>
                  <a:lnTo>
                    <a:pt x="31" y="7"/>
                  </a:lnTo>
                  <a:lnTo>
                    <a:pt x="15" y="15"/>
                  </a:lnTo>
                  <a:lnTo>
                    <a:pt x="15" y="0"/>
                  </a:lnTo>
                  <a:lnTo>
                    <a:pt x="0" y="0"/>
                  </a:lnTo>
                  <a:lnTo>
                    <a:pt x="0" y="7"/>
                  </a:lnTo>
                  <a:lnTo>
                    <a:pt x="15"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5" name="Freeform 117"/>
            <p:cNvSpPr>
              <a:spLocks/>
            </p:cNvSpPr>
            <p:nvPr/>
          </p:nvSpPr>
          <p:spPr bwMode="auto">
            <a:xfrm>
              <a:off x="2968" y="3499"/>
              <a:ext cx="25" cy="26"/>
            </a:xfrm>
            <a:custGeom>
              <a:avLst/>
              <a:gdLst/>
              <a:ahLst/>
              <a:cxnLst>
                <a:cxn ang="0">
                  <a:pos x="24" y="0"/>
                </a:cxn>
                <a:cxn ang="0">
                  <a:pos x="19" y="8"/>
                </a:cxn>
                <a:cxn ang="0">
                  <a:pos x="17" y="11"/>
                </a:cxn>
                <a:cxn ang="0">
                  <a:pos x="9" y="17"/>
                </a:cxn>
                <a:cxn ang="0">
                  <a:pos x="3" y="24"/>
                </a:cxn>
                <a:cxn ang="0">
                  <a:pos x="0" y="24"/>
                </a:cxn>
                <a:cxn ang="0">
                  <a:pos x="0" y="39"/>
                </a:cxn>
                <a:cxn ang="0">
                  <a:pos x="11" y="36"/>
                </a:cxn>
                <a:cxn ang="0">
                  <a:pos x="26" y="28"/>
                </a:cxn>
                <a:cxn ang="0">
                  <a:pos x="32" y="17"/>
                </a:cxn>
                <a:cxn ang="0">
                  <a:pos x="38" y="8"/>
                </a:cxn>
                <a:cxn ang="0">
                  <a:pos x="32" y="14"/>
                </a:cxn>
                <a:cxn ang="0">
                  <a:pos x="24" y="0"/>
                </a:cxn>
                <a:cxn ang="0">
                  <a:pos x="19" y="3"/>
                </a:cxn>
                <a:cxn ang="0">
                  <a:pos x="19" y="8"/>
                </a:cxn>
                <a:cxn ang="0">
                  <a:pos x="24" y="0"/>
                </a:cxn>
              </a:cxnLst>
              <a:rect l="0" t="0" r="r" b="b"/>
              <a:pathLst>
                <a:path w="38" h="39">
                  <a:moveTo>
                    <a:pt x="24" y="0"/>
                  </a:moveTo>
                  <a:lnTo>
                    <a:pt x="19" y="8"/>
                  </a:lnTo>
                  <a:lnTo>
                    <a:pt x="17" y="11"/>
                  </a:lnTo>
                  <a:lnTo>
                    <a:pt x="9" y="17"/>
                  </a:lnTo>
                  <a:lnTo>
                    <a:pt x="3" y="24"/>
                  </a:lnTo>
                  <a:lnTo>
                    <a:pt x="0" y="24"/>
                  </a:lnTo>
                  <a:lnTo>
                    <a:pt x="0" y="39"/>
                  </a:lnTo>
                  <a:lnTo>
                    <a:pt x="11" y="36"/>
                  </a:lnTo>
                  <a:lnTo>
                    <a:pt x="26" y="28"/>
                  </a:lnTo>
                  <a:lnTo>
                    <a:pt x="32" y="17"/>
                  </a:lnTo>
                  <a:lnTo>
                    <a:pt x="38" y="8"/>
                  </a:lnTo>
                  <a:lnTo>
                    <a:pt x="32" y="14"/>
                  </a:lnTo>
                  <a:lnTo>
                    <a:pt x="24" y="0"/>
                  </a:lnTo>
                  <a:lnTo>
                    <a:pt x="19" y="3"/>
                  </a:lnTo>
                  <a:lnTo>
                    <a:pt x="19" y="8"/>
                  </a:lnTo>
                  <a:lnTo>
                    <a:pt x="24"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6" name="Freeform 118"/>
            <p:cNvSpPr>
              <a:spLocks/>
            </p:cNvSpPr>
            <p:nvPr/>
          </p:nvSpPr>
          <p:spPr bwMode="auto">
            <a:xfrm>
              <a:off x="2985" y="3344"/>
              <a:ext cx="47" cy="165"/>
            </a:xfrm>
            <a:custGeom>
              <a:avLst/>
              <a:gdLst/>
              <a:ahLst/>
              <a:cxnLst>
                <a:cxn ang="0">
                  <a:pos x="55" y="0"/>
                </a:cxn>
                <a:cxn ang="0">
                  <a:pos x="46" y="7"/>
                </a:cxn>
                <a:cxn ang="0">
                  <a:pos x="48" y="32"/>
                </a:cxn>
                <a:cxn ang="0">
                  <a:pos x="50" y="62"/>
                </a:cxn>
                <a:cxn ang="0">
                  <a:pos x="50" y="94"/>
                </a:cxn>
                <a:cxn ang="0">
                  <a:pos x="50" y="128"/>
                </a:cxn>
                <a:cxn ang="0">
                  <a:pos x="46" y="158"/>
                </a:cxn>
                <a:cxn ang="0">
                  <a:pos x="34" y="189"/>
                </a:cxn>
                <a:cxn ang="0">
                  <a:pos x="21" y="211"/>
                </a:cxn>
                <a:cxn ang="0">
                  <a:pos x="0" y="225"/>
                </a:cxn>
                <a:cxn ang="0">
                  <a:pos x="8" y="240"/>
                </a:cxn>
                <a:cxn ang="0">
                  <a:pos x="36" y="220"/>
                </a:cxn>
                <a:cxn ang="0">
                  <a:pos x="55" y="195"/>
                </a:cxn>
                <a:cxn ang="0">
                  <a:pos x="65" y="164"/>
                </a:cxn>
                <a:cxn ang="0">
                  <a:pos x="70" y="128"/>
                </a:cxn>
                <a:cxn ang="0">
                  <a:pos x="70" y="94"/>
                </a:cxn>
                <a:cxn ang="0">
                  <a:pos x="70" y="62"/>
                </a:cxn>
                <a:cxn ang="0">
                  <a:pos x="68" y="32"/>
                </a:cxn>
                <a:cxn ang="0">
                  <a:pos x="65" y="7"/>
                </a:cxn>
                <a:cxn ang="0">
                  <a:pos x="55" y="17"/>
                </a:cxn>
                <a:cxn ang="0">
                  <a:pos x="55" y="0"/>
                </a:cxn>
                <a:cxn ang="0">
                  <a:pos x="46" y="0"/>
                </a:cxn>
                <a:cxn ang="0">
                  <a:pos x="46" y="7"/>
                </a:cxn>
                <a:cxn ang="0">
                  <a:pos x="55" y="0"/>
                </a:cxn>
              </a:cxnLst>
              <a:rect l="0" t="0" r="r" b="b"/>
              <a:pathLst>
                <a:path w="70" h="240">
                  <a:moveTo>
                    <a:pt x="55" y="0"/>
                  </a:moveTo>
                  <a:lnTo>
                    <a:pt x="46" y="7"/>
                  </a:lnTo>
                  <a:lnTo>
                    <a:pt x="48" y="32"/>
                  </a:lnTo>
                  <a:lnTo>
                    <a:pt x="50" y="62"/>
                  </a:lnTo>
                  <a:lnTo>
                    <a:pt x="50" y="94"/>
                  </a:lnTo>
                  <a:lnTo>
                    <a:pt x="50" y="128"/>
                  </a:lnTo>
                  <a:lnTo>
                    <a:pt x="46" y="158"/>
                  </a:lnTo>
                  <a:lnTo>
                    <a:pt x="34" y="189"/>
                  </a:lnTo>
                  <a:lnTo>
                    <a:pt x="21" y="211"/>
                  </a:lnTo>
                  <a:lnTo>
                    <a:pt x="0" y="225"/>
                  </a:lnTo>
                  <a:lnTo>
                    <a:pt x="8" y="240"/>
                  </a:lnTo>
                  <a:lnTo>
                    <a:pt x="36" y="220"/>
                  </a:lnTo>
                  <a:lnTo>
                    <a:pt x="55" y="195"/>
                  </a:lnTo>
                  <a:lnTo>
                    <a:pt x="65" y="164"/>
                  </a:lnTo>
                  <a:lnTo>
                    <a:pt x="70" y="128"/>
                  </a:lnTo>
                  <a:lnTo>
                    <a:pt x="70" y="94"/>
                  </a:lnTo>
                  <a:lnTo>
                    <a:pt x="70" y="62"/>
                  </a:lnTo>
                  <a:lnTo>
                    <a:pt x="68" y="32"/>
                  </a:lnTo>
                  <a:lnTo>
                    <a:pt x="65" y="7"/>
                  </a:lnTo>
                  <a:lnTo>
                    <a:pt x="55" y="17"/>
                  </a:lnTo>
                  <a:lnTo>
                    <a:pt x="55" y="0"/>
                  </a:lnTo>
                  <a:lnTo>
                    <a:pt x="46" y="0"/>
                  </a:lnTo>
                  <a:lnTo>
                    <a:pt x="46" y="7"/>
                  </a:lnTo>
                  <a:lnTo>
                    <a:pt x="55"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7" name="Freeform 119"/>
            <p:cNvSpPr>
              <a:spLocks/>
            </p:cNvSpPr>
            <p:nvPr/>
          </p:nvSpPr>
          <p:spPr bwMode="auto">
            <a:xfrm>
              <a:off x="3022" y="3267"/>
              <a:ext cx="82" cy="89"/>
            </a:xfrm>
            <a:custGeom>
              <a:avLst/>
              <a:gdLst/>
              <a:ahLst/>
              <a:cxnLst>
                <a:cxn ang="0">
                  <a:pos x="97" y="32"/>
                </a:cxn>
                <a:cxn ang="0">
                  <a:pos x="82" y="21"/>
                </a:cxn>
                <a:cxn ang="0">
                  <a:pos x="70" y="31"/>
                </a:cxn>
                <a:cxn ang="0">
                  <a:pos x="57" y="45"/>
                </a:cxn>
                <a:cxn ang="0">
                  <a:pos x="46" y="57"/>
                </a:cxn>
                <a:cxn ang="0">
                  <a:pos x="32" y="74"/>
                </a:cxn>
                <a:cxn ang="0">
                  <a:pos x="21" y="90"/>
                </a:cxn>
                <a:cxn ang="0">
                  <a:pos x="10" y="101"/>
                </a:cxn>
                <a:cxn ang="0">
                  <a:pos x="2" y="108"/>
                </a:cxn>
                <a:cxn ang="0">
                  <a:pos x="0" y="110"/>
                </a:cxn>
                <a:cxn ang="0">
                  <a:pos x="0" y="129"/>
                </a:cxn>
                <a:cxn ang="0">
                  <a:pos x="15" y="121"/>
                </a:cxn>
                <a:cxn ang="0">
                  <a:pos x="27" y="112"/>
                </a:cxn>
                <a:cxn ang="0">
                  <a:pos x="36" y="99"/>
                </a:cxn>
                <a:cxn ang="0">
                  <a:pos x="49" y="85"/>
                </a:cxn>
                <a:cxn ang="0">
                  <a:pos x="61" y="68"/>
                </a:cxn>
                <a:cxn ang="0">
                  <a:pos x="74" y="54"/>
                </a:cxn>
                <a:cxn ang="0">
                  <a:pos x="85" y="42"/>
                </a:cxn>
                <a:cxn ang="0">
                  <a:pos x="95" y="34"/>
                </a:cxn>
                <a:cxn ang="0">
                  <a:pos x="80" y="23"/>
                </a:cxn>
                <a:cxn ang="0">
                  <a:pos x="97" y="32"/>
                </a:cxn>
                <a:cxn ang="0">
                  <a:pos x="121" y="0"/>
                </a:cxn>
                <a:cxn ang="0">
                  <a:pos x="82" y="21"/>
                </a:cxn>
                <a:cxn ang="0">
                  <a:pos x="97" y="32"/>
                </a:cxn>
              </a:cxnLst>
              <a:rect l="0" t="0" r="r" b="b"/>
              <a:pathLst>
                <a:path w="121" h="129">
                  <a:moveTo>
                    <a:pt x="97" y="32"/>
                  </a:moveTo>
                  <a:lnTo>
                    <a:pt x="82" y="21"/>
                  </a:lnTo>
                  <a:lnTo>
                    <a:pt x="70" y="31"/>
                  </a:lnTo>
                  <a:lnTo>
                    <a:pt x="57" y="45"/>
                  </a:lnTo>
                  <a:lnTo>
                    <a:pt x="46" y="57"/>
                  </a:lnTo>
                  <a:lnTo>
                    <a:pt x="32" y="74"/>
                  </a:lnTo>
                  <a:lnTo>
                    <a:pt x="21" y="90"/>
                  </a:lnTo>
                  <a:lnTo>
                    <a:pt x="10" y="101"/>
                  </a:lnTo>
                  <a:lnTo>
                    <a:pt x="2" y="108"/>
                  </a:lnTo>
                  <a:lnTo>
                    <a:pt x="0" y="110"/>
                  </a:lnTo>
                  <a:lnTo>
                    <a:pt x="0" y="129"/>
                  </a:lnTo>
                  <a:lnTo>
                    <a:pt x="15" y="121"/>
                  </a:lnTo>
                  <a:lnTo>
                    <a:pt x="27" y="112"/>
                  </a:lnTo>
                  <a:lnTo>
                    <a:pt x="36" y="99"/>
                  </a:lnTo>
                  <a:lnTo>
                    <a:pt x="49" y="85"/>
                  </a:lnTo>
                  <a:lnTo>
                    <a:pt x="61" y="68"/>
                  </a:lnTo>
                  <a:lnTo>
                    <a:pt x="74" y="54"/>
                  </a:lnTo>
                  <a:lnTo>
                    <a:pt x="85" y="42"/>
                  </a:lnTo>
                  <a:lnTo>
                    <a:pt x="95" y="34"/>
                  </a:lnTo>
                  <a:lnTo>
                    <a:pt x="80" y="23"/>
                  </a:lnTo>
                  <a:lnTo>
                    <a:pt x="97" y="32"/>
                  </a:lnTo>
                  <a:lnTo>
                    <a:pt x="121" y="0"/>
                  </a:lnTo>
                  <a:lnTo>
                    <a:pt x="82" y="21"/>
                  </a:lnTo>
                  <a:lnTo>
                    <a:pt x="97" y="3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8" name="Freeform 120"/>
            <p:cNvSpPr>
              <a:spLocks/>
            </p:cNvSpPr>
            <p:nvPr/>
          </p:nvSpPr>
          <p:spPr bwMode="auto">
            <a:xfrm>
              <a:off x="3050" y="3271"/>
              <a:ext cx="36" cy="51"/>
            </a:xfrm>
            <a:custGeom>
              <a:avLst/>
              <a:gdLst/>
              <a:ahLst/>
              <a:cxnLst>
                <a:cxn ang="0">
                  <a:pos x="55" y="8"/>
                </a:cxn>
                <a:cxn ang="0">
                  <a:pos x="38" y="0"/>
                </a:cxn>
                <a:cxn ang="0">
                  <a:pos x="28" y="14"/>
                </a:cxn>
                <a:cxn ang="0">
                  <a:pos x="15" y="31"/>
                </a:cxn>
                <a:cxn ang="0">
                  <a:pos x="6" y="45"/>
                </a:cxn>
                <a:cxn ang="0">
                  <a:pos x="0" y="59"/>
                </a:cxn>
                <a:cxn ang="0">
                  <a:pos x="6" y="73"/>
                </a:cxn>
                <a:cxn ang="0">
                  <a:pos x="23" y="67"/>
                </a:cxn>
                <a:cxn ang="0">
                  <a:pos x="34" y="53"/>
                </a:cxn>
                <a:cxn ang="0">
                  <a:pos x="55" y="26"/>
                </a:cxn>
                <a:cxn ang="0">
                  <a:pos x="38" y="17"/>
                </a:cxn>
                <a:cxn ang="0">
                  <a:pos x="17" y="43"/>
                </a:cxn>
                <a:cxn ang="0">
                  <a:pos x="6" y="57"/>
                </a:cxn>
                <a:cxn ang="0">
                  <a:pos x="13" y="59"/>
                </a:cxn>
                <a:cxn ang="0">
                  <a:pos x="19" y="62"/>
                </a:cxn>
                <a:cxn ang="0">
                  <a:pos x="26" y="51"/>
                </a:cxn>
                <a:cxn ang="0">
                  <a:pos x="32" y="39"/>
                </a:cxn>
                <a:cxn ang="0">
                  <a:pos x="43" y="23"/>
                </a:cxn>
                <a:cxn ang="0">
                  <a:pos x="55" y="9"/>
                </a:cxn>
                <a:cxn ang="0">
                  <a:pos x="38" y="2"/>
                </a:cxn>
                <a:cxn ang="0">
                  <a:pos x="55" y="8"/>
                </a:cxn>
              </a:cxnLst>
              <a:rect l="0" t="0" r="r" b="b"/>
              <a:pathLst>
                <a:path w="55" h="73">
                  <a:moveTo>
                    <a:pt x="55" y="8"/>
                  </a:moveTo>
                  <a:lnTo>
                    <a:pt x="38" y="0"/>
                  </a:lnTo>
                  <a:lnTo>
                    <a:pt x="28" y="14"/>
                  </a:lnTo>
                  <a:lnTo>
                    <a:pt x="15" y="31"/>
                  </a:lnTo>
                  <a:lnTo>
                    <a:pt x="6" y="45"/>
                  </a:lnTo>
                  <a:lnTo>
                    <a:pt x="0" y="59"/>
                  </a:lnTo>
                  <a:lnTo>
                    <a:pt x="6" y="73"/>
                  </a:lnTo>
                  <a:lnTo>
                    <a:pt x="23" y="67"/>
                  </a:lnTo>
                  <a:lnTo>
                    <a:pt x="34" y="53"/>
                  </a:lnTo>
                  <a:lnTo>
                    <a:pt x="55" y="26"/>
                  </a:lnTo>
                  <a:lnTo>
                    <a:pt x="38" y="17"/>
                  </a:lnTo>
                  <a:lnTo>
                    <a:pt x="17" y="43"/>
                  </a:lnTo>
                  <a:lnTo>
                    <a:pt x="6" y="57"/>
                  </a:lnTo>
                  <a:lnTo>
                    <a:pt x="13" y="59"/>
                  </a:lnTo>
                  <a:lnTo>
                    <a:pt x="19" y="62"/>
                  </a:lnTo>
                  <a:lnTo>
                    <a:pt x="26" y="51"/>
                  </a:lnTo>
                  <a:lnTo>
                    <a:pt x="32" y="39"/>
                  </a:lnTo>
                  <a:lnTo>
                    <a:pt x="43" y="23"/>
                  </a:lnTo>
                  <a:lnTo>
                    <a:pt x="55" y="9"/>
                  </a:lnTo>
                  <a:lnTo>
                    <a:pt x="38" y="2"/>
                  </a:lnTo>
                  <a:lnTo>
                    <a:pt x="55" y="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49" name="Freeform 121"/>
            <p:cNvSpPr>
              <a:spLocks/>
            </p:cNvSpPr>
            <p:nvPr/>
          </p:nvSpPr>
          <p:spPr bwMode="auto">
            <a:xfrm>
              <a:off x="3050" y="3271"/>
              <a:ext cx="52" cy="45"/>
            </a:xfrm>
            <a:custGeom>
              <a:avLst/>
              <a:gdLst/>
              <a:ahLst/>
              <a:cxnLst>
                <a:cxn ang="0">
                  <a:pos x="57" y="6"/>
                </a:cxn>
                <a:cxn ang="0">
                  <a:pos x="60" y="0"/>
                </a:cxn>
                <a:cxn ang="0">
                  <a:pos x="40" y="15"/>
                </a:cxn>
                <a:cxn ang="0">
                  <a:pos x="26" y="29"/>
                </a:cxn>
                <a:cxn ang="0">
                  <a:pos x="13" y="45"/>
                </a:cxn>
                <a:cxn ang="0">
                  <a:pos x="6" y="53"/>
                </a:cxn>
                <a:cxn ang="0">
                  <a:pos x="19" y="62"/>
                </a:cxn>
                <a:cxn ang="0">
                  <a:pos x="23" y="61"/>
                </a:cxn>
                <a:cxn ang="0">
                  <a:pos x="34" y="42"/>
                </a:cxn>
                <a:cxn ang="0">
                  <a:pos x="55" y="9"/>
                </a:cxn>
                <a:cxn ang="0">
                  <a:pos x="38" y="3"/>
                </a:cxn>
                <a:cxn ang="0">
                  <a:pos x="17" y="36"/>
                </a:cxn>
                <a:cxn ang="0">
                  <a:pos x="6" y="53"/>
                </a:cxn>
                <a:cxn ang="0">
                  <a:pos x="0" y="62"/>
                </a:cxn>
                <a:cxn ang="0">
                  <a:pos x="23" y="65"/>
                </a:cxn>
                <a:cxn ang="0">
                  <a:pos x="30" y="54"/>
                </a:cxn>
                <a:cxn ang="0">
                  <a:pos x="41" y="40"/>
                </a:cxn>
                <a:cxn ang="0">
                  <a:pos x="57" y="25"/>
                </a:cxn>
                <a:cxn ang="0">
                  <a:pos x="74" y="12"/>
                </a:cxn>
                <a:cxn ang="0">
                  <a:pos x="77" y="6"/>
                </a:cxn>
                <a:cxn ang="0">
                  <a:pos x="74" y="12"/>
                </a:cxn>
                <a:cxn ang="0">
                  <a:pos x="77" y="9"/>
                </a:cxn>
                <a:cxn ang="0">
                  <a:pos x="77" y="6"/>
                </a:cxn>
                <a:cxn ang="0">
                  <a:pos x="57" y="6"/>
                </a:cxn>
              </a:cxnLst>
              <a:rect l="0" t="0" r="r" b="b"/>
              <a:pathLst>
                <a:path w="77" h="65">
                  <a:moveTo>
                    <a:pt x="57" y="6"/>
                  </a:moveTo>
                  <a:lnTo>
                    <a:pt x="60" y="0"/>
                  </a:lnTo>
                  <a:lnTo>
                    <a:pt x="40" y="15"/>
                  </a:lnTo>
                  <a:lnTo>
                    <a:pt x="26" y="29"/>
                  </a:lnTo>
                  <a:lnTo>
                    <a:pt x="13" y="45"/>
                  </a:lnTo>
                  <a:lnTo>
                    <a:pt x="6" y="53"/>
                  </a:lnTo>
                  <a:lnTo>
                    <a:pt x="19" y="62"/>
                  </a:lnTo>
                  <a:lnTo>
                    <a:pt x="23" y="61"/>
                  </a:lnTo>
                  <a:lnTo>
                    <a:pt x="34" y="42"/>
                  </a:lnTo>
                  <a:lnTo>
                    <a:pt x="55" y="9"/>
                  </a:lnTo>
                  <a:lnTo>
                    <a:pt x="38" y="3"/>
                  </a:lnTo>
                  <a:lnTo>
                    <a:pt x="17" y="36"/>
                  </a:lnTo>
                  <a:lnTo>
                    <a:pt x="6" y="53"/>
                  </a:lnTo>
                  <a:lnTo>
                    <a:pt x="0" y="62"/>
                  </a:lnTo>
                  <a:lnTo>
                    <a:pt x="23" y="65"/>
                  </a:lnTo>
                  <a:lnTo>
                    <a:pt x="30" y="54"/>
                  </a:lnTo>
                  <a:lnTo>
                    <a:pt x="41" y="40"/>
                  </a:lnTo>
                  <a:lnTo>
                    <a:pt x="57" y="25"/>
                  </a:lnTo>
                  <a:lnTo>
                    <a:pt x="74" y="12"/>
                  </a:lnTo>
                  <a:lnTo>
                    <a:pt x="77" y="6"/>
                  </a:lnTo>
                  <a:lnTo>
                    <a:pt x="74" y="12"/>
                  </a:lnTo>
                  <a:lnTo>
                    <a:pt x="77" y="9"/>
                  </a:lnTo>
                  <a:lnTo>
                    <a:pt x="77" y="6"/>
                  </a:lnTo>
                  <a:lnTo>
                    <a:pt x="57" y="6"/>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0" name="Freeform 122"/>
            <p:cNvSpPr>
              <a:spLocks/>
            </p:cNvSpPr>
            <p:nvPr/>
          </p:nvSpPr>
          <p:spPr bwMode="auto">
            <a:xfrm>
              <a:off x="3089" y="3258"/>
              <a:ext cx="20" cy="17"/>
            </a:xfrm>
            <a:custGeom>
              <a:avLst/>
              <a:gdLst/>
              <a:ahLst/>
              <a:cxnLst>
                <a:cxn ang="0">
                  <a:pos x="1" y="0"/>
                </a:cxn>
                <a:cxn ang="0">
                  <a:pos x="0" y="3"/>
                </a:cxn>
                <a:cxn ang="0">
                  <a:pos x="0" y="27"/>
                </a:cxn>
                <a:cxn ang="0">
                  <a:pos x="30" y="27"/>
                </a:cxn>
                <a:cxn ang="0">
                  <a:pos x="30" y="3"/>
                </a:cxn>
                <a:cxn ang="0">
                  <a:pos x="26" y="6"/>
                </a:cxn>
                <a:cxn ang="0">
                  <a:pos x="1" y="0"/>
                </a:cxn>
                <a:cxn ang="0">
                  <a:pos x="0" y="2"/>
                </a:cxn>
                <a:cxn ang="0">
                  <a:pos x="0" y="3"/>
                </a:cxn>
                <a:cxn ang="0">
                  <a:pos x="1" y="0"/>
                </a:cxn>
              </a:cxnLst>
              <a:rect l="0" t="0" r="r" b="b"/>
              <a:pathLst>
                <a:path w="30" h="27">
                  <a:moveTo>
                    <a:pt x="1" y="0"/>
                  </a:moveTo>
                  <a:lnTo>
                    <a:pt x="0" y="3"/>
                  </a:lnTo>
                  <a:lnTo>
                    <a:pt x="0" y="27"/>
                  </a:lnTo>
                  <a:lnTo>
                    <a:pt x="30" y="27"/>
                  </a:lnTo>
                  <a:lnTo>
                    <a:pt x="30" y="3"/>
                  </a:lnTo>
                  <a:lnTo>
                    <a:pt x="26" y="6"/>
                  </a:lnTo>
                  <a:lnTo>
                    <a:pt x="1" y="0"/>
                  </a:lnTo>
                  <a:lnTo>
                    <a:pt x="0" y="2"/>
                  </a:lnTo>
                  <a:lnTo>
                    <a:pt x="0" y="3"/>
                  </a:lnTo>
                  <a:lnTo>
                    <a:pt x="1"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1" name="Freeform 123"/>
            <p:cNvSpPr>
              <a:spLocks/>
            </p:cNvSpPr>
            <p:nvPr/>
          </p:nvSpPr>
          <p:spPr bwMode="auto">
            <a:xfrm>
              <a:off x="3089" y="3244"/>
              <a:ext cx="20" cy="18"/>
            </a:xfrm>
            <a:custGeom>
              <a:avLst/>
              <a:gdLst/>
              <a:ahLst/>
              <a:cxnLst>
                <a:cxn ang="0">
                  <a:pos x="11" y="0"/>
                </a:cxn>
                <a:cxn ang="0">
                  <a:pos x="11" y="3"/>
                </a:cxn>
                <a:cxn ang="0">
                  <a:pos x="0" y="20"/>
                </a:cxn>
                <a:cxn ang="0">
                  <a:pos x="18" y="26"/>
                </a:cxn>
                <a:cxn ang="0">
                  <a:pos x="30" y="9"/>
                </a:cxn>
                <a:cxn ang="0">
                  <a:pos x="30" y="14"/>
                </a:cxn>
                <a:cxn ang="0">
                  <a:pos x="11" y="0"/>
                </a:cxn>
                <a:cxn ang="0">
                  <a:pos x="11" y="2"/>
                </a:cxn>
                <a:cxn ang="0">
                  <a:pos x="11" y="3"/>
                </a:cxn>
                <a:cxn ang="0">
                  <a:pos x="11" y="0"/>
                </a:cxn>
              </a:cxnLst>
              <a:rect l="0" t="0" r="r" b="b"/>
              <a:pathLst>
                <a:path w="30" h="26">
                  <a:moveTo>
                    <a:pt x="11" y="0"/>
                  </a:moveTo>
                  <a:lnTo>
                    <a:pt x="11" y="3"/>
                  </a:lnTo>
                  <a:lnTo>
                    <a:pt x="0" y="20"/>
                  </a:lnTo>
                  <a:lnTo>
                    <a:pt x="18" y="26"/>
                  </a:lnTo>
                  <a:lnTo>
                    <a:pt x="30" y="9"/>
                  </a:lnTo>
                  <a:lnTo>
                    <a:pt x="30" y="14"/>
                  </a:lnTo>
                  <a:lnTo>
                    <a:pt x="11" y="0"/>
                  </a:lnTo>
                  <a:lnTo>
                    <a:pt x="11" y="2"/>
                  </a:lnTo>
                  <a:lnTo>
                    <a:pt x="11" y="3"/>
                  </a:lnTo>
                  <a:lnTo>
                    <a:pt x="11"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2" name="Freeform 124"/>
            <p:cNvSpPr>
              <a:spLocks/>
            </p:cNvSpPr>
            <p:nvPr/>
          </p:nvSpPr>
          <p:spPr bwMode="auto">
            <a:xfrm>
              <a:off x="3096" y="3239"/>
              <a:ext cx="20" cy="16"/>
            </a:xfrm>
            <a:custGeom>
              <a:avLst/>
              <a:gdLst/>
              <a:ahLst/>
              <a:cxnLst>
                <a:cxn ang="0">
                  <a:pos x="15" y="0"/>
                </a:cxn>
                <a:cxn ang="0">
                  <a:pos x="13" y="0"/>
                </a:cxn>
                <a:cxn ang="0">
                  <a:pos x="0" y="10"/>
                </a:cxn>
                <a:cxn ang="0">
                  <a:pos x="19" y="25"/>
                </a:cxn>
                <a:cxn ang="0">
                  <a:pos x="30" y="14"/>
                </a:cxn>
                <a:cxn ang="0">
                  <a:pos x="28" y="14"/>
                </a:cxn>
                <a:cxn ang="0">
                  <a:pos x="15" y="0"/>
                </a:cxn>
              </a:cxnLst>
              <a:rect l="0" t="0" r="r" b="b"/>
              <a:pathLst>
                <a:path w="30" h="25">
                  <a:moveTo>
                    <a:pt x="15" y="0"/>
                  </a:moveTo>
                  <a:lnTo>
                    <a:pt x="13" y="0"/>
                  </a:lnTo>
                  <a:lnTo>
                    <a:pt x="0" y="10"/>
                  </a:lnTo>
                  <a:lnTo>
                    <a:pt x="19" y="25"/>
                  </a:lnTo>
                  <a:lnTo>
                    <a:pt x="30" y="14"/>
                  </a:lnTo>
                  <a:lnTo>
                    <a:pt x="28" y="14"/>
                  </a:lnTo>
                  <a:lnTo>
                    <a:pt x="15"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3" name="Freeform 125"/>
            <p:cNvSpPr>
              <a:spLocks/>
            </p:cNvSpPr>
            <p:nvPr/>
          </p:nvSpPr>
          <p:spPr bwMode="auto">
            <a:xfrm>
              <a:off x="3105" y="3232"/>
              <a:ext cx="20" cy="16"/>
            </a:xfrm>
            <a:custGeom>
              <a:avLst/>
              <a:gdLst/>
              <a:ahLst/>
              <a:cxnLst>
                <a:cxn ang="0">
                  <a:pos x="23" y="0"/>
                </a:cxn>
                <a:cxn ang="0">
                  <a:pos x="13" y="2"/>
                </a:cxn>
                <a:cxn ang="0">
                  <a:pos x="0" y="11"/>
                </a:cxn>
                <a:cxn ang="0">
                  <a:pos x="15" y="25"/>
                </a:cxn>
                <a:cxn ang="0">
                  <a:pos x="31" y="17"/>
                </a:cxn>
                <a:cxn ang="0">
                  <a:pos x="23" y="20"/>
                </a:cxn>
                <a:cxn ang="0">
                  <a:pos x="23" y="0"/>
                </a:cxn>
                <a:cxn ang="0">
                  <a:pos x="15" y="0"/>
                </a:cxn>
                <a:cxn ang="0">
                  <a:pos x="13" y="2"/>
                </a:cxn>
                <a:cxn ang="0">
                  <a:pos x="23" y="0"/>
                </a:cxn>
              </a:cxnLst>
              <a:rect l="0" t="0" r="r" b="b"/>
              <a:pathLst>
                <a:path w="31" h="25">
                  <a:moveTo>
                    <a:pt x="23" y="0"/>
                  </a:moveTo>
                  <a:lnTo>
                    <a:pt x="13" y="2"/>
                  </a:lnTo>
                  <a:lnTo>
                    <a:pt x="0" y="11"/>
                  </a:lnTo>
                  <a:lnTo>
                    <a:pt x="15" y="25"/>
                  </a:lnTo>
                  <a:lnTo>
                    <a:pt x="31" y="17"/>
                  </a:lnTo>
                  <a:lnTo>
                    <a:pt x="23" y="20"/>
                  </a:lnTo>
                  <a:lnTo>
                    <a:pt x="23" y="0"/>
                  </a:lnTo>
                  <a:lnTo>
                    <a:pt x="15" y="0"/>
                  </a:lnTo>
                  <a:lnTo>
                    <a:pt x="13" y="2"/>
                  </a:lnTo>
                  <a:lnTo>
                    <a:pt x="23"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4" name="Freeform 126"/>
            <p:cNvSpPr>
              <a:spLocks/>
            </p:cNvSpPr>
            <p:nvPr/>
          </p:nvSpPr>
          <p:spPr bwMode="auto">
            <a:xfrm>
              <a:off x="3116" y="3215"/>
              <a:ext cx="64" cy="29"/>
            </a:xfrm>
            <a:custGeom>
              <a:avLst/>
              <a:gdLst/>
              <a:ahLst/>
              <a:cxnLst>
                <a:cxn ang="0">
                  <a:pos x="78" y="8"/>
                </a:cxn>
                <a:cxn ang="0">
                  <a:pos x="87" y="0"/>
                </a:cxn>
                <a:cxn ang="0">
                  <a:pos x="78" y="2"/>
                </a:cxn>
                <a:cxn ang="0">
                  <a:pos x="65" y="3"/>
                </a:cxn>
                <a:cxn ang="0">
                  <a:pos x="55" y="8"/>
                </a:cxn>
                <a:cxn ang="0">
                  <a:pos x="42" y="13"/>
                </a:cxn>
                <a:cxn ang="0">
                  <a:pos x="31" y="19"/>
                </a:cxn>
                <a:cxn ang="0">
                  <a:pos x="17" y="22"/>
                </a:cxn>
                <a:cxn ang="0">
                  <a:pos x="8" y="23"/>
                </a:cxn>
                <a:cxn ang="0">
                  <a:pos x="0" y="25"/>
                </a:cxn>
                <a:cxn ang="0">
                  <a:pos x="0" y="44"/>
                </a:cxn>
                <a:cxn ang="0">
                  <a:pos x="12" y="40"/>
                </a:cxn>
                <a:cxn ang="0">
                  <a:pos x="27" y="39"/>
                </a:cxn>
                <a:cxn ang="0">
                  <a:pos x="38" y="31"/>
                </a:cxn>
                <a:cxn ang="0">
                  <a:pos x="51" y="28"/>
                </a:cxn>
                <a:cxn ang="0">
                  <a:pos x="63" y="25"/>
                </a:cxn>
                <a:cxn ang="0">
                  <a:pos x="72" y="20"/>
                </a:cxn>
                <a:cxn ang="0">
                  <a:pos x="82" y="19"/>
                </a:cxn>
                <a:cxn ang="0">
                  <a:pos x="87" y="17"/>
                </a:cxn>
                <a:cxn ang="0">
                  <a:pos x="97" y="8"/>
                </a:cxn>
                <a:cxn ang="0">
                  <a:pos x="87" y="17"/>
                </a:cxn>
                <a:cxn ang="0">
                  <a:pos x="97" y="17"/>
                </a:cxn>
                <a:cxn ang="0">
                  <a:pos x="97" y="8"/>
                </a:cxn>
                <a:cxn ang="0">
                  <a:pos x="78" y="8"/>
                </a:cxn>
              </a:cxnLst>
              <a:rect l="0" t="0" r="r" b="b"/>
              <a:pathLst>
                <a:path w="97" h="44">
                  <a:moveTo>
                    <a:pt x="78" y="8"/>
                  </a:moveTo>
                  <a:lnTo>
                    <a:pt x="87" y="0"/>
                  </a:lnTo>
                  <a:lnTo>
                    <a:pt x="78" y="2"/>
                  </a:lnTo>
                  <a:lnTo>
                    <a:pt x="65" y="3"/>
                  </a:lnTo>
                  <a:lnTo>
                    <a:pt x="55" y="8"/>
                  </a:lnTo>
                  <a:lnTo>
                    <a:pt x="42" y="13"/>
                  </a:lnTo>
                  <a:lnTo>
                    <a:pt x="31" y="19"/>
                  </a:lnTo>
                  <a:lnTo>
                    <a:pt x="17" y="22"/>
                  </a:lnTo>
                  <a:lnTo>
                    <a:pt x="8" y="23"/>
                  </a:lnTo>
                  <a:lnTo>
                    <a:pt x="0" y="25"/>
                  </a:lnTo>
                  <a:lnTo>
                    <a:pt x="0" y="44"/>
                  </a:lnTo>
                  <a:lnTo>
                    <a:pt x="12" y="40"/>
                  </a:lnTo>
                  <a:lnTo>
                    <a:pt x="27" y="39"/>
                  </a:lnTo>
                  <a:lnTo>
                    <a:pt x="38" y="31"/>
                  </a:lnTo>
                  <a:lnTo>
                    <a:pt x="51" y="28"/>
                  </a:lnTo>
                  <a:lnTo>
                    <a:pt x="63" y="25"/>
                  </a:lnTo>
                  <a:lnTo>
                    <a:pt x="72" y="20"/>
                  </a:lnTo>
                  <a:lnTo>
                    <a:pt x="82" y="19"/>
                  </a:lnTo>
                  <a:lnTo>
                    <a:pt x="87" y="17"/>
                  </a:lnTo>
                  <a:lnTo>
                    <a:pt x="97" y="8"/>
                  </a:lnTo>
                  <a:lnTo>
                    <a:pt x="87" y="17"/>
                  </a:lnTo>
                  <a:lnTo>
                    <a:pt x="97" y="17"/>
                  </a:lnTo>
                  <a:lnTo>
                    <a:pt x="97" y="8"/>
                  </a:lnTo>
                  <a:lnTo>
                    <a:pt x="78" y="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5" name="Freeform 127"/>
            <p:cNvSpPr>
              <a:spLocks/>
            </p:cNvSpPr>
            <p:nvPr/>
          </p:nvSpPr>
          <p:spPr bwMode="auto">
            <a:xfrm>
              <a:off x="3168" y="3198"/>
              <a:ext cx="40" cy="23"/>
            </a:xfrm>
            <a:custGeom>
              <a:avLst/>
              <a:gdLst/>
              <a:ahLst/>
              <a:cxnLst>
                <a:cxn ang="0">
                  <a:pos x="40" y="8"/>
                </a:cxn>
                <a:cxn ang="0">
                  <a:pos x="51" y="0"/>
                </a:cxn>
                <a:cxn ang="0">
                  <a:pos x="36" y="5"/>
                </a:cxn>
                <a:cxn ang="0">
                  <a:pos x="19" y="11"/>
                </a:cxn>
                <a:cxn ang="0">
                  <a:pos x="6" y="22"/>
                </a:cxn>
                <a:cxn ang="0">
                  <a:pos x="0" y="34"/>
                </a:cxn>
                <a:cxn ang="0">
                  <a:pos x="19" y="34"/>
                </a:cxn>
                <a:cxn ang="0">
                  <a:pos x="21" y="31"/>
                </a:cxn>
                <a:cxn ang="0">
                  <a:pos x="32" y="25"/>
                </a:cxn>
                <a:cxn ang="0">
                  <a:pos x="43" y="19"/>
                </a:cxn>
                <a:cxn ang="0">
                  <a:pos x="51" y="17"/>
                </a:cxn>
                <a:cxn ang="0">
                  <a:pos x="60" y="8"/>
                </a:cxn>
                <a:cxn ang="0">
                  <a:pos x="51" y="17"/>
                </a:cxn>
                <a:cxn ang="0">
                  <a:pos x="60" y="17"/>
                </a:cxn>
                <a:cxn ang="0">
                  <a:pos x="60" y="8"/>
                </a:cxn>
                <a:cxn ang="0">
                  <a:pos x="40" y="8"/>
                </a:cxn>
              </a:cxnLst>
              <a:rect l="0" t="0" r="r" b="b"/>
              <a:pathLst>
                <a:path w="60" h="34">
                  <a:moveTo>
                    <a:pt x="40" y="8"/>
                  </a:moveTo>
                  <a:lnTo>
                    <a:pt x="51" y="0"/>
                  </a:lnTo>
                  <a:lnTo>
                    <a:pt x="36" y="5"/>
                  </a:lnTo>
                  <a:lnTo>
                    <a:pt x="19" y="11"/>
                  </a:lnTo>
                  <a:lnTo>
                    <a:pt x="6" y="22"/>
                  </a:lnTo>
                  <a:lnTo>
                    <a:pt x="0" y="34"/>
                  </a:lnTo>
                  <a:lnTo>
                    <a:pt x="19" y="34"/>
                  </a:lnTo>
                  <a:lnTo>
                    <a:pt x="21" y="31"/>
                  </a:lnTo>
                  <a:lnTo>
                    <a:pt x="32" y="25"/>
                  </a:lnTo>
                  <a:lnTo>
                    <a:pt x="43" y="19"/>
                  </a:lnTo>
                  <a:lnTo>
                    <a:pt x="51" y="17"/>
                  </a:lnTo>
                  <a:lnTo>
                    <a:pt x="60" y="8"/>
                  </a:lnTo>
                  <a:lnTo>
                    <a:pt x="51" y="17"/>
                  </a:lnTo>
                  <a:lnTo>
                    <a:pt x="60" y="17"/>
                  </a:lnTo>
                  <a:lnTo>
                    <a:pt x="60" y="8"/>
                  </a:lnTo>
                  <a:lnTo>
                    <a:pt x="40" y="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6" name="Freeform 128"/>
            <p:cNvSpPr>
              <a:spLocks/>
            </p:cNvSpPr>
            <p:nvPr/>
          </p:nvSpPr>
          <p:spPr bwMode="auto">
            <a:xfrm>
              <a:off x="3195" y="3181"/>
              <a:ext cx="28" cy="21"/>
            </a:xfrm>
            <a:custGeom>
              <a:avLst/>
              <a:gdLst/>
              <a:ahLst/>
              <a:cxnLst>
                <a:cxn ang="0">
                  <a:pos x="30" y="0"/>
                </a:cxn>
                <a:cxn ang="0">
                  <a:pos x="20" y="8"/>
                </a:cxn>
                <a:cxn ang="0">
                  <a:pos x="19" y="8"/>
                </a:cxn>
                <a:cxn ang="0">
                  <a:pos x="13" y="14"/>
                </a:cxn>
                <a:cxn ang="0">
                  <a:pos x="5" y="21"/>
                </a:cxn>
                <a:cxn ang="0">
                  <a:pos x="0" y="31"/>
                </a:cxn>
                <a:cxn ang="0">
                  <a:pos x="20" y="31"/>
                </a:cxn>
                <a:cxn ang="0">
                  <a:pos x="22" y="30"/>
                </a:cxn>
                <a:cxn ang="0">
                  <a:pos x="28" y="25"/>
                </a:cxn>
                <a:cxn ang="0">
                  <a:pos x="36" y="19"/>
                </a:cxn>
                <a:cxn ang="0">
                  <a:pos x="41" y="8"/>
                </a:cxn>
                <a:cxn ang="0">
                  <a:pos x="30" y="16"/>
                </a:cxn>
                <a:cxn ang="0">
                  <a:pos x="30" y="0"/>
                </a:cxn>
                <a:cxn ang="0">
                  <a:pos x="20" y="0"/>
                </a:cxn>
                <a:cxn ang="0">
                  <a:pos x="20" y="8"/>
                </a:cxn>
                <a:cxn ang="0">
                  <a:pos x="30" y="0"/>
                </a:cxn>
              </a:cxnLst>
              <a:rect l="0" t="0" r="r" b="b"/>
              <a:pathLst>
                <a:path w="41" h="31">
                  <a:moveTo>
                    <a:pt x="30" y="0"/>
                  </a:moveTo>
                  <a:lnTo>
                    <a:pt x="20" y="8"/>
                  </a:lnTo>
                  <a:lnTo>
                    <a:pt x="19" y="8"/>
                  </a:lnTo>
                  <a:lnTo>
                    <a:pt x="13" y="14"/>
                  </a:lnTo>
                  <a:lnTo>
                    <a:pt x="5" y="21"/>
                  </a:lnTo>
                  <a:lnTo>
                    <a:pt x="0" y="31"/>
                  </a:lnTo>
                  <a:lnTo>
                    <a:pt x="20" y="31"/>
                  </a:lnTo>
                  <a:lnTo>
                    <a:pt x="22" y="30"/>
                  </a:lnTo>
                  <a:lnTo>
                    <a:pt x="28" y="25"/>
                  </a:lnTo>
                  <a:lnTo>
                    <a:pt x="36" y="19"/>
                  </a:lnTo>
                  <a:lnTo>
                    <a:pt x="41" y="8"/>
                  </a:lnTo>
                  <a:lnTo>
                    <a:pt x="30" y="16"/>
                  </a:lnTo>
                  <a:lnTo>
                    <a:pt x="30" y="0"/>
                  </a:lnTo>
                  <a:lnTo>
                    <a:pt x="20" y="0"/>
                  </a:lnTo>
                  <a:lnTo>
                    <a:pt x="20" y="8"/>
                  </a:lnTo>
                  <a:lnTo>
                    <a:pt x="30"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7" name="Freeform 129"/>
            <p:cNvSpPr>
              <a:spLocks/>
            </p:cNvSpPr>
            <p:nvPr/>
          </p:nvSpPr>
          <p:spPr bwMode="auto">
            <a:xfrm>
              <a:off x="3215" y="3169"/>
              <a:ext cx="27" cy="23"/>
            </a:xfrm>
            <a:custGeom>
              <a:avLst/>
              <a:gdLst/>
              <a:ahLst/>
              <a:cxnLst>
                <a:cxn ang="0">
                  <a:pos x="19" y="8"/>
                </a:cxn>
                <a:cxn ang="0">
                  <a:pos x="30" y="0"/>
                </a:cxn>
                <a:cxn ang="0">
                  <a:pos x="15" y="5"/>
                </a:cxn>
                <a:cxn ang="0">
                  <a:pos x="11" y="10"/>
                </a:cxn>
                <a:cxn ang="0">
                  <a:pos x="7" y="16"/>
                </a:cxn>
                <a:cxn ang="0">
                  <a:pos x="0" y="17"/>
                </a:cxn>
                <a:cxn ang="0">
                  <a:pos x="0" y="35"/>
                </a:cxn>
                <a:cxn ang="0">
                  <a:pos x="15" y="28"/>
                </a:cxn>
                <a:cxn ang="0">
                  <a:pos x="26" y="24"/>
                </a:cxn>
                <a:cxn ang="0">
                  <a:pos x="32" y="19"/>
                </a:cxn>
                <a:cxn ang="0">
                  <a:pos x="30" y="17"/>
                </a:cxn>
                <a:cxn ang="0">
                  <a:pos x="40" y="8"/>
                </a:cxn>
                <a:cxn ang="0">
                  <a:pos x="30" y="17"/>
                </a:cxn>
                <a:cxn ang="0">
                  <a:pos x="40" y="17"/>
                </a:cxn>
                <a:cxn ang="0">
                  <a:pos x="40" y="8"/>
                </a:cxn>
                <a:cxn ang="0">
                  <a:pos x="19" y="8"/>
                </a:cxn>
              </a:cxnLst>
              <a:rect l="0" t="0" r="r" b="b"/>
              <a:pathLst>
                <a:path w="40" h="35">
                  <a:moveTo>
                    <a:pt x="19" y="8"/>
                  </a:moveTo>
                  <a:lnTo>
                    <a:pt x="30" y="0"/>
                  </a:lnTo>
                  <a:lnTo>
                    <a:pt x="15" y="5"/>
                  </a:lnTo>
                  <a:lnTo>
                    <a:pt x="11" y="10"/>
                  </a:lnTo>
                  <a:lnTo>
                    <a:pt x="7" y="16"/>
                  </a:lnTo>
                  <a:lnTo>
                    <a:pt x="0" y="17"/>
                  </a:lnTo>
                  <a:lnTo>
                    <a:pt x="0" y="35"/>
                  </a:lnTo>
                  <a:lnTo>
                    <a:pt x="15" y="28"/>
                  </a:lnTo>
                  <a:lnTo>
                    <a:pt x="26" y="24"/>
                  </a:lnTo>
                  <a:lnTo>
                    <a:pt x="32" y="19"/>
                  </a:lnTo>
                  <a:lnTo>
                    <a:pt x="30" y="17"/>
                  </a:lnTo>
                  <a:lnTo>
                    <a:pt x="40" y="8"/>
                  </a:lnTo>
                  <a:lnTo>
                    <a:pt x="30" y="17"/>
                  </a:lnTo>
                  <a:lnTo>
                    <a:pt x="40" y="17"/>
                  </a:lnTo>
                  <a:lnTo>
                    <a:pt x="40" y="8"/>
                  </a:lnTo>
                  <a:lnTo>
                    <a:pt x="19" y="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8" name="Freeform 130"/>
            <p:cNvSpPr>
              <a:spLocks/>
            </p:cNvSpPr>
            <p:nvPr/>
          </p:nvSpPr>
          <p:spPr bwMode="auto">
            <a:xfrm>
              <a:off x="3227" y="3044"/>
              <a:ext cx="22" cy="129"/>
            </a:xfrm>
            <a:custGeom>
              <a:avLst/>
              <a:gdLst/>
              <a:ahLst/>
              <a:cxnLst>
                <a:cxn ang="0">
                  <a:pos x="21" y="0"/>
                </a:cxn>
                <a:cxn ang="0">
                  <a:pos x="11" y="7"/>
                </a:cxn>
                <a:cxn ang="0">
                  <a:pos x="6" y="23"/>
                </a:cxn>
                <a:cxn ang="0">
                  <a:pos x="4" y="45"/>
                </a:cxn>
                <a:cxn ang="0">
                  <a:pos x="2" y="73"/>
                </a:cxn>
                <a:cxn ang="0">
                  <a:pos x="2" y="99"/>
                </a:cxn>
                <a:cxn ang="0">
                  <a:pos x="0" y="125"/>
                </a:cxn>
                <a:cxn ang="0">
                  <a:pos x="0" y="150"/>
                </a:cxn>
                <a:cxn ang="0">
                  <a:pos x="0" y="172"/>
                </a:cxn>
                <a:cxn ang="0">
                  <a:pos x="0" y="191"/>
                </a:cxn>
                <a:cxn ang="0">
                  <a:pos x="21" y="191"/>
                </a:cxn>
                <a:cxn ang="0">
                  <a:pos x="21" y="172"/>
                </a:cxn>
                <a:cxn ang="0">
                  <a:pos x="21" y="150"/>
                </a:cxn>
                <a:cxn ang="0">
                  <a:pos x="21" y="125"/>
                </a:cxn>
                <a:cxn ang="0">
                  <a:pos x="23" y="99"/>
                </a:cxn>
                <a:cxn ang="0">
                  <a:pos x="23" y="73"/>
                </a:cxn>
                <a:cxn ang="0">
                  <a:pos x="24" y="45"/>
                </a:cxn>
                <a:cxn ang="0">
                  <a:pos x="26" y="26"/>
                </a:cxn>
                <a:cxn ang="0">
                  <a:pos x="30" y="10"/>
                </a:cxn>
                <a:cxn ang="0">
                  <a:pos x="21" y="17"/>
                </a:cxn>
                <a:cxn ang="0">
                  <a:pos x="21" y="0"/>
                </a:cxn>
                <a:cxn ang="0">
                  <a:pos x="13" y="0"/>
                </a:cxn>
                <a:cxn ang="0">
                  <a:pos x="11" y="7"/>
                </a:cxn>
                <a:cxn ang="0">
                  <a:pos x="21" y="0"/>
                </a:cxn>
              </a:cxnLst>
              <a:rect l="0" t="0" r="r" b="b"/>
              <a:pathLst>
                <a:path w="30" h="191">
                  <a:moveTo>
                    <a:pt x="21" y="0"/>
                  </a:moveTo>
                  <a:lnTo>
                    <a:pt x="11" y="7"/>
                  </a:lnTo>
                  <a:lnTo>
                    <a:pt x="6" y="23"/>
                  </a:lnTo>
                  <a:lnTo>
                    <a:pt x="4" y="45"/>
                  </a:lnTo>
                  <a:lnTo>
                    <a:pt x="2" y="73"/>
                  </a:lnTo>
                  <a:lnTo>
                    <a:pt x="2" y="99"/>
                  </a:lnTo>
                  <a:lnTo>
                    <a:pt x="0" y="125"/>
                  </a:lnTo>
                  <a:lnTo>
                    <a:pt x="0" y="150"/>
                  </a:lnTo>
                  <a:lnTo>
                    <a:pt x="0" y="172"/>
                  </a:lnTo>
                  <a:lnTo>
                    <a:pt x="0" y="191"/>
                  </a:lnTo>
                  <a:lnTo>
                    <a:pt x="21" y="191"/>
                  </a:lnTo>
                  <a:lnTo>
                    <a:pt x="21" y="172"/>
                  </a:lnTo>
                  <a:lnTo>
                    <a:pt x="21" y="150"/>
                  </a:lnTo>
                  <a:lnTo>
                    <a:pt x="21" y="125"/>
                  </a:lnTo>
                  <a:lnTo>
                    <a:pt x="23" y="99"/>
                  </a:lnTo>
                  <a:lnTo>
                    <a:pt x="23" y="73"/>
                  </a:lnTo>
                  <a:lnTo>
                    <a:pt x="24" y="45"/>
                  </a:lnTo>
                  <a:lnTo>
                    <a:pt x="26" y="26"/>
                  </a:lnTo>
                  <a:lnTo>
                    <a:pt x="30" y="10"/>
                  </a:lnTo>
                  <a:lnTo>
                    <a:pt x="21" y="17"/>
                  </a:lnTo>
                  <a:lnTo>
                    <a:pt x="21" y="0"/>
                  </a:lnTo>
                  <a:lnTo>
                    <a:pt x="13" y="0"/>
                  </a:lnTo>
                  <a:lnTo>
                    <a:pt x="11" y="7"/>
                  </a:lnTo>
                  <a:lnTo>
                    <a:pt x="21"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59" name="Freeform 131"/>
            <p:cNvSpPr>
              <a:spLocks/>
            </p:cNvSpPr>
            <p:nvPr/>
          </p:nvSpPr>
          <p:spPr bwMode="auto">
            <a:xfrm>
              <a:off x="3243" y="3045"/>
              <a:ext cx="20" cy="16"/>
            </a:xfrm>
            <a:custGeom>
              <a:avLst/>
              <a:gdLst/>
              <a:ahLst/>
              <a:cxnLst>
                <a:cxn ang="0">
                  <a:pos x="0" y="13"/>
                </a:cxn>
                <a:cxn ang="0">
                  <a:pos x="13" y="0"/>
                </a:cxn>
                <a:cxn ang="0">
                  <a:pos x="0" y="0"/>
                </a:cxn>
                <a:cxn ang="0">
                  <a:pos x="0" y="25"/>
                </a:cxn>
                <a:cxn ang="0">
                  <a:pos x="13" y="25"/>
                </a:cxn>
                <a:cxn ang="0">
                  <a:pos x="30" y="13"/>
                </a:cxn>
                <a:cxn ang="0">
                  <a:pos x="13" y="25"/>
                </a:cxn>
                <a:cxn ang="0">
                  <a:pos x="30" y="25"/>
                </a:cxn>
                <a:cxn ang="0">
                  <a:pos x="30" y="13"/>
                </a:cxn>
                <a:cxn ang="0">
                  <a:pos x="0" y="13"/>
                </a:cxn>
              </a:cxnLst>
              <a:rect l="0" t="0" r="r" b="b"/>
              <a:pathLst>
                <a:path w="30" h="25">
                  <a:moveTo>
                    <a:pt x="0" y="13"/>
                  </a:moveTo>
                  <a:lnTo>
                    <a:pt x="13" y="0"/>
                  </a:lnTo>
                  <a:lnTo>
                    <a:pt x="0" y="0"/>
                  </a:lnTo>
                  <a:lnTo>
                    <a:pt x="0" y="25"/>
                  </a:lnTo>
                  <a:lnTo>
                    <a:pt x="13" y="25"/>
                  </a:lnTo>
                  <a:lnTo>
                    <a:pt x="30" y="13"/>
                  </a:lnTo>
                  <a:lnTo>
                    <a:pt x="13" y="25"/>
                  </a:lnTo>
                  <a:lnTo>
                    <a:pt x="30" y="25"/>
                  </a:lnTo>
                  <a:lnTo>
                    <a:pt x="30" y="13"/>
                  </a:lnTo>
                  <a:lnTo>
                    <a:pt x="0" y="1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0" name="Freeform 132"/>
            <p:cNvSpPr>
              <a:spLocks/>
            </p:cNvSpPr>
            <p:nvPr/>
          </p:nvSpPr>
          <p:spPr bwMode="auto">
            <a:xfrm>
              <a:off x="3243" y="3033"/>
              <a:ext cx="20" cy="17"/>
            </a:xfrm>
            <a:custGeom>
              <a:avLst/>
              <a:gdLst/>
              <a:ahLst/>
              <a:cxnLst>
                <a:cxn ang="0">
                  <a:pos x="13" y="0"/>
                </a:cxn>
                <a:cxn ang="0">
                  <a:pos x="0" y="9"/>
                </a:cxn>
                <a:cxn ang="0">
                  <a:pos x="0" y="26"/>
                </a:cxn>
                <a:cxn ang="0">
                  <a:pos x="30" y="26"/>
                </a:cxn>
                <a:cxn ang="0">
                  <a:pos x="30" y="9"/>
                </a:cxn>
                <a:cxn ang="0">
                  <a:pos x="13" y="17"/>
                </a:cxn>
                <a:cxn ang="0">
                  <a:pos x="13" y="0"/>
                </a:cxn>
                <a:cxn ang="0">
                  <a:pos x="0" y="0"/>
                </a:cxn>
                <a:cxn ang="0">
                  <a:pos x="0" y="9"/>
                </a:cxn>
                <a:cxn ang="0">
                  <a:pos x="13" y="0"/>
                </a:cxn>
              </a:cxnLst>
              <a:rect l="0" t="0" r="r" b="b"/>
              <a:pathLst>
                <a:path w="30" h="26">
                  <a:moveTo>
                    <a:pt x="13" y="0"/>
                  </a:moveTo>
                  <a:lnTo>
                    <a:pt x="0" y="9"/>
                  </a:lnTo>
                  <a:lnTo>
                    <a:pt x="0" y="26"/>
                  </a:lnTo>
                  <a:lnTo>
                    <a:pt x="30" y="26"/>
                  </a:lnTo>
                  <a:lnTo>
                    <a:pt x="30" y="9"/>
                  </a:lnTo>
                  <a:lnTo>
                    <a:pt x="13" y="17"/>
                  </a:lnTo>
                  <a:lnTo>
                    <a:pt x="13" y="0"/>
                  </a:lnTo>
                  <a:lnTo>
                    <a:pt x="0" y="0"/>
                  </a:lnTo>
                  <a:lnTo>
                    <a:pt x="0" y="9"/>
                  </a:lnTo>
                  <a:lnTo>
                    <a:pt x="13" y="0"/>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1" name="Freeform 133"/>
            <p:cNvSpPr>
              <a:spLocks/>
            </p:cNvSpPr>
            <p:nvPr/>
          </p:nvSpPr>
          <p:spPr bwMode="auto">
            <a:xfrm>
              <a:off x="3249" y="2902"/>
              <a:ext cx="64" cy="143"/>
            </a:xfrm>
            <a:custGeom>
              <a:avLst/>
              <a:gdLst/>
              <a:ahLst/>
              <a:cxnLst>
                <a:cxn ang="0">
                  <a:pos x="44" y="15"/>
                </a:cxn>
                <a:cxn ang="0">
                  <a:pos x="49" y="17"/>
                </a:cxn>
                <a:cxn ang="0">
                  <a:pos x="63" y="23"/>
                </a:cxn>
                <a:cxn ang="0">
                  <a:pos x="72" y="40"/>
                </a:cxn>
                <a:cxn ang="0">
                  <a:pos x="76" y="71"/>
                </a:cxn>
                <a:cxn ang="0">
                  <a:pos x="70" y="102"/>
                </a:cxn>
                <a:cxn ang="0">
                  <a:pos x="61" y="136"/>
                </a:cxn>
                <a:cxn ang="0">
                  <a:pos x="44" y="166"/>
                </a:cxn>
                <a:cxn ang="0">
                  <a:pos x="23" y="186"/>
                </a:cxn>
                <a:cxn ang="0">
                  <a:pos x="0" y="194"/>
                </a:cxn>
                <a:cxn ang="0">
                  <a:pos x="0" y="211"/>
                </a:cxn>
                <a:cxn ang="0">
                  <a:pos x="36" y="200"/>
                </a:cxn>
                <a:cxn ang="0">
                  <a:pos x="61" y="177"/>
                </a:cxn>
                <a:cxn ang="0">
                  <a:pos x="81" y="144"/>
                </a:cxn>
                <a:cxn ang="0">
                  <a:pos x="91" y="105"/>
                </a:cxn>
                <a:cxn ang="0">
                  <a:pos x="97" y="71"/>
                </a:cxn>
                <a:cxn ang="0">
                  <a:pos x="93" y="37"/>
                </a:cxn>
                <a:cxn ang="0">
                  <a:pos x="78" y="12"/>
                </a:cxn>
                <a:cxn ang="0">
                  <a:pos x="49" y="0"/>
                </a:cxn>
                <a:cxn ang="0">
                  <a:pos x="57" y="3"/>
                </a:cxn>
                <a:cxn ang="0">
                  <a:pos x="44" y="15"/>
                </a:cxn>
                <a:cxn ang="0">
                  <a:pos x="46" y="17"/>
                </a:cxn>
                <a:cxn ang="0">
                  <a:pos x="49" y="17"/>
                </a:cxn>
                <a:cxn ang="0">
                  <a:pos x="44" y="15"/>
                </a:cxn>
              </a:cxnLst>
              <a:rect l="0" t="0" r="r" b="b"/>
              <a:pathLst>
                <a:path w="97" h="211">
                  <a:moveTo>
                    <a:pt x="44" y="15"/>
                  </a:moveTo>
                  <a:lnTo>
                    <a:pt x="49" y="17"/>
                  </a:lnTo>
                  <a:lnTo>
                    <a:pt x="63" y="23"/>
                  </a:lnTo>
                  <a:lnTo>
                    <a:pt x="72" y="40"/>
                  </a:lnTo>
                  <a:lnTo>
                    <a:pt x="76" y="71"/>
                  </a:lnTo>
                  <a:lnTo>
                    <a:pt x="70" y="102"/>
                  </a:lnTo>
                  <a:lnTo>
                    <a:pt x="61" y="136"/>
                  </a:lnTo>
                  <a:lnTo>
                    <a:pt x="44" y="166"/>
                  </a:lnTo>
                  <a:lnTo>
                    <a:pt x="23" y="186"/>
                  </a:lnTo>
                  <a:lnTo>
                    <a:pt x="0" y="194"/>
                  </a:lnTo>
                  <a:lnTo>
                    <a:pt x="0" y="211"/>
                  </a:lnTo>
                  <a:lnTo>
                    <a:pt x="36" y="200"/>
                  </a:lnTo>
                  <a:lnTo>
                    <a:pt x="61" y="177"/>
                  </a:lnTo>
                  <a:lnTo>
                    <a:pt x="81" y="144"/>
                  </a:lnTo>
                  <a:lnTo>
                    <a:pt x="91" y="105"/>
                  </a:lnTo>
                  <a:lnTo>
                    <a:pt x="97" y="71"/>
                  </a:lnTo>
                  <a:lnTo>
                    <a:pt x="93" y="37"/>
                  </a:lnTo>
                  <a:lnTo>
                    <a:pt x="78" y="12"/>
                  </a:lnTo>
                  <a:lnTo>
                    <a:pt x="49" y="0"/>
                  </a:lnTo>
                  <a:lnTo>
                    <a:pt x="57" y="3"/>
                  </a:lnTo>
                  <a:lnTo>
                    <a:pt x="44" y="15"/>
                  </a:lnTo>
                  <a:lnTo>
                    <a:pt x="46" y="17"/>
                  </a:lnTo>
                  <a:lnTo>
                    <a:pt x="49" y="17"/>
                  </a:lnTo>
                  <a:lnTo>
                    <a:pt x="44" y="1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2" name="Freeform 134"/>
            <p:cNvSpPr>
              <a:spLocks/>
            </p:cNvSpPr>
            <p:nvPr/>
          </p:nvSpPr>
          <p:spPr bwMode="auto">
            <a:xfrm>
              <a:off x="3255" y="2884"/>
              <a:ext cx="31" cy="27"/>
            </a:xfrm>
            <a:custGeom>
              <a:avLst/>
              <a:gdLst/>
              <a:ahLst/>
              <a:cxnLst>
                <a:cxn ang="0">
                  <a:pos x="0" y="9"/>
                </a:cxn>
                <a:cxn ang="0">
                  <a:pos x="10" y="17"/>
                </a:cxn>
                <a:cxn ang="0">
                  <a:pos x="16" y="18"/>
                </a:cxn>
                <a:cxn ang="0">
                  <a:pos x="21" y="21"/>
                </a:cxn>
                <a:cxn ang="0">
                  <a:pos x="25" y="29"/>
                </a:cxn>
                <a:cxn ang="0">
                  <a:pos x="33" y="39"/>
                </a:cxn>
                <a:cxn ang="0">
                  <a:pos x="46" y="26"/>
                </a:cxn>
                <a:cxn ang="0">
                  <a:pos x="40" y="21"/>
                </a:cxn>
                <a:cxn ang="0">
                  <a:pos x="36" y="12"/>
                </a:cxn>
                <a:cxn ang="0">
                  <a:pos x="25" y="6"/>
                </a:cxn>
                <a:cxn ang="0">
                  <a:pos x="10" y="0"/>
                </a:cxn>
                <a:cxn ang="0">
                  <a:pos x="21" y="9"/>
                </a:cxn>
                <a:cxn ang="0">
                  <a:pos x="0" y="9"/>
                </a:cxn>
                <a:cxn ang="0">
                  <a:pos x="0" y="17"/>
                </a:cxn>
                <a:cxn ang="0">
                  <a:pos x="10" y="17"/>
                </a:cxn>
                <a:cxn ang="0">
                  <a:pos x="0" y="9"/>
                </a:cxn>
              </a:cxnLst>
              <a:rect l="0" t="0" r="r" b="b"/>
              <a:pathLst>
                <a:path w="46" h="39">
                  <a:moveTo>
                    <a:pt x="0" y="9"/>
                  </a:moveTo>
                  <a:lnTo>
                    <a:pt x="10" y="17"/>
                  </a:lnTo>
                  <a:lnTo>
                    <a:pt x="16" y="18"/>
                  </a:lnTo>
                  <a:lnTo>
                    <a:pt x="21" y="21"/>
                  </a:lnTo>
                  <a:lnTo>
                    <a:pt x="25" y="29"/>
                  </a:lnTo>
                  <a:lnTo>
                    <a:pt x="33" y="39"/>
                  </a:lnTo>
                  <a:lnTo>
                    <a:pt x="46" y="26"/>
                  </a:lnTo>
                  <a:lnTo>
                    <a:pt x="40" y="21"/>
                  </a:lnTo>
                  <a:lnTo>
                    <a:pt x="36" y="12"/>
                  </a:lnTo>
                  <a:lnTo>
                    <a:pt x="25" y="6"/>
                  </a:lnTo>
                  <a:lnTo>
                    <a:pt x="10" y="0"/>
                  </a:lnTo>
                  <a:lnTo>
                    <a:pt x="21" y="9"/>
                  </a:lnTo>
                  <a:lnTo>
                    <a:pt x="0" y="9"/>
                  </a:lnTo>
                  <a:lnTo>
                    <a:pt x="0" y="17"/>
                  </a:lnTo>
                  <a:lnTo>
                    <a:pt x="10" y="17"/>
                  </a:lnTo>
                  <a:lnTo>
                    <a:pt x="0" y="9"/>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3" name="Freeform 135"/>
            <p:cNvSpPr>
              <a:spLocks/>
            </p:cNvSpPr>
            <p:nvPr/>
          </p:nvSpPr>
          <p:spPr bwMode="auto">
            <a:xfrm>
              <a:off x="3230" y="2847"/>
              <a:ext cx="40" cy="45"/>
            </a:xfrm>
            <a:custGeom>
              <a:avLst/>
              <a:gdLst/>
              <a:ahLst/>
              <a:cxnLst>
                <a:cxn ang="0">
                  <a:pos x="0" y="13"/>
                </a:cxn>
                <a:cxn ang="0">
                  <a:pos x="2" y="13"/>
                </a:cxn>
                <a:cxn ang="0">
                  <a:pos x="7" y="17"/>
                </a:cxn>
                <a:cxn ang="0">
                  <a:pos x="13" y="22"/>
                </a:cxn>
                <a:cxn ang="0">
                  <a:pos x="19" y="28"/>
                </a:cxn>
                <a:cxn ang="0">
                  <a:pos x="24" y="36"/>
                </a:cxn>
                <a:cxn ang="0">
                  <a:pos x="32" y="44"/>
                </a:cxn>
                <a:cxn ang="0">
                  <a:pos x="34" y="52"/>
                </a:cxn>
                <a:cxn ang="0">
                  <a:pos x="37" y="59"/>
                </a:cxn>
                <a:cxn ang="0">
                  <a:pos x="37" y="66"/>
                </a:cxn>
                <a:cxn ang="0">
                  <a:pos x="58" y="66"/>
                </a:cxn>
                <a:cxn ang="0">
                  <a:pos x="58" y="55"/>
                </a:cxn>
                <a:cxn ang="0">
                  <a:pos x="53" y="45"/>
                </a:cxn>
                <a:cxn ang="0">
                  <a:pos x="47" y="36"/>
                </a:cxn>
                <a:cxn ang="0">
                  <a:pos x="41" y="27"/>
                </a:cxn>
                <a:cxn ang="0">
                  <a:pos x="36" y="19"/>
                </a:cxn>
                <a:cxn ang="0">
                  <a:pos x="28" y="11"/>
                </a:cxn>
                <a:cxn ang="0">
                  <a:pos x="19" y="3"/>
                </a:cxn>
                <a:cxn ang="0">
                  <a:pos x="11" y="0"/>
                </a:cxn>
                <a:cxn ang="0">
                  <a:pos x="13" y="0"/>
                </a:cxn>
                <a:cxn ang="0">
                  <a:pos x="0" y="13"/>
                </a:cxn>
              </a:cxnLst>
              <a:rect l="0" t="0" r="r" b="b"/>
              <a:pathLst>
                <a:path w="58" h="66">
                  <a:moveTo>
                    <a:pt x="0" y="13"/>
                  </a:moveTo>
                  <a:lnTo>
                    <a:pt x="2" y="13"/>
                  </a:lnTo>
                  <a:lnTo>
                    <a:pt x="7" y="17"/>
                  </a:lnTo>
                  <a:lnTo>
                    <a:pt x="13" y="22"/>
                  </a:lnTo>
                  <a:lnTo>
                    <a:pt x="19" y="28"/>
                  </a:lnTo>
                  <a:lnTo>
                    <a:pt x="24" y="36"/>
                  </a:lnTo>
                  <a:lnTo>
                    <a:pt x="32" y="44"/>
                  </a:lnTo>
                  <a:lnTo>
                    <a:pt x="34" y="52"/>
                  </a:lnTo>
                  <a:lnTo>
                    <a:pt x="37" y="59"/>
                  </a:lnTo>
                  <a:lnTo>
                    <a:pt x="37" y="66"/>
                  </a:lnTo>
                  <a:lnTo>
                    <a:pt x="58" y="66"/>
                  </a:lnTo>
                  <a:lnTo>
                    <a:pt x="58" y="55"/>
                  </a:lnTo>
                  <a:lnTo>
                    <a:pt x="53" y="45"/>
                  </a:lnTo>
                  <a:lnTo>
                    <a:pt x="47" y="36"/>
                  </a:lnTo>
                  <a:lnTo>
                    <a:pt x="41" y="27"/>
                  </a:lnTo>
                  <a:lnTo>
                    <a:pt x="36" y="19"/>
                  </a:lnTo>
                  <a:lnTo>
                    <a:pt x="28" y="11"/>
                  </a:lnTo>
                  <a:lnTo>
                    <a:pt x="19" y="3"/>
                  </a:lnTo>
                  <a:lnTo>
                    <a:pt x="11" y="0"/>
                  </a:lnTo>
                  <a:lnTo>
                    <a:pt x="13" y="0"/>
                  </a:lnTo>
                  <a:lnTo>
                    <a:pt x="0" y="1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4" name="Freeform 136"/>
            <p:cNvSpPr>
              <a:spLocks/>
            </p:cNvSpPr>
            <p:nvPr/>
          </p:nvSpPr>
          <p:spPr bwMode="auto">
            <a:xfrm>
              <a:off x="2917" y="2771"/>
              <a:ext cx="322" cy="84"/>
            </a:xfrm>
            <a:custGeom>
              <a:avLst/>
              <a:gdLst/>
              <a:ahLst/>
              <a:cxnLst>
                <a:cxn ang="0">
                  <a:pos x="0" y="14"/>
                </a:cxn>
                <a:cxn ang="0">
                  <a:pos x="6" y="15"/>
                </a:cxn>
                <a:cxn ang="0">
                  <a:pos x="42" y="15"/>
                </a:cxn>
                <a:cxn ang="0">
                  <a:pos x="74" y="17"/>
                </a:cxn>
                <a:cxn ang="0">
                  <a:pos x="104" y="20"/>
                </a:cxn>
                <a:cxn ang="0">
                  <a:pos x="132" y="21"/>
                </a:cxn>
                <a:cxn ang="0">
                  <a:pos x="161" y="24"/>
                </a:cxn>
                <a:cxn ang="0">
                  <a:pos x="189" y="28"/>
                </a:cxn>
                <a:cxn ang="0">
                  <a:pos x="216" y="32"/>
                </a:cxn>
                <a:cxn ang="0">
                  <a:pos x="244" y="38"/>
                </a:cxn>
                <a:cxn ang="0">
                  <a:pos x="273" y="46"/>
                </a:cxn>
                <a:cxn ang="0">
                  <a:pos x="297" y="52"/>
                </a:cxn>
                <a:cxn ang="0">
                  <a:pos x="324" y="62"/>
                </a:cxn>
                <a:cxn ang="0">
                  <a:pos x="350" y="69"/>
                </a:cxn>
                <a:cxn ang="0">
                  <a:pos x="379" y="80"/>
                </a:cxn>
                <a:cxn ang="0">
                  <a:pos x="407" y="93"/>
                </a:cxn>
                <a:cxn ang="0">
                  <a:pos x="437" y="107"/>
                </a:cxn>
                <a:cxn ang="0">
                  <a:pos x="466" y="122"/>
                </a:cxn>
                <a:cxn ang="0">
                  <a:pos x="479" y="108"/>
                </a:cxn>
                <a:cxn ang="0">
                  <a:pos x="447" y="93"/>
                </a:cxn>
                <a:cxn ang="0">
                  <a:pos x="415" y="79"/>
                </a:cxn>
                <a:cxn ang="0">
                  <a:pos x="386" y="68"/>
                </a:cxn>
                <a:cxn ang="0">
                  <a:pos x="358" y="55"/>
                </a:cxn>
                <a:cxn ang="0">
                  <a:pos x="331" y="45"/>
                </a:cxn>
                <a:cxn ang="0">
                  <a:pos x="305" y="35"/>
                </a:cxn>
                <a:cxn ang="0">
                  <a:pos x="276" y="29"/>
                </a:cxn>
                <a:cxn ang="0">
                  <a:pos x="248" y="23"/>
                </a:cxn>
                <a:cxn ang="0">
                  <a:pos x="221" y="15"/>
                </a:cxn>
                <a:cxn ang="0">
                  <a:pos x="195" y="10"/>
                </a:cxn>
                <a:cxn ang="0">
                  <a:pos x="165" y="7"/>
                </a:cxn>
                <a:cxn ang="0">
                  <a:pos x="136" y="4"/>
                </a:cxn>
                <a:cxn ang="0">
                  <a:pos x="104" y="3"/>
                </a:cxn>
                <a:cxn ang="0">
                  <a:pos x="74" y="1"/>
                </a:cxn>
                <a:cxn ang="0">
                  <a:pos x="42" y="0"/>
                </a:cxn>
                <a:cxn ang="0">
                  <a:pos x="6" y="0"/>
                </a:cxn>
                <a:cxn ang="0">
                  <a:pos x="11" y="1"/>
                </a:cxn>
                <a:cxn ang="0">
                  <a:pos x="0" y="14"/>
                </a:cxn>
                <a:cxn ang="0">
                  <a:pos x="2" y="15"/>
                </a:cxn>
                <a:cxn ang="0">
                  <a:pos x="6" y="15"/>
                </a:cxn>
                <a:cxn ang="0">
                  <a:pos x="0" y="14"/>
                </a:cxn>
              </a:cxnLst>
              <a:rect l="0" t="0" r="r" b="b"/>
              <a:pathLst>
                <a:path w="479" h="122">
                  <a:moveTo>
                    <a:pt x="0" y="14"/>
                  </a:moveTo>
                  <a:lnTo>
                    <a:pt x="6" y="15"/>
                  </a:lnTo>
                  <a:lnTo>
                    <a:pt x="42" y="15"/>
                  </a:lnTo>
                  <a:lnTo>
                    <a:pt x="74" y="17"/>
                  </a:lnTo>
                  <a:lnTo>
                    <a:pt x="104" y="20"/>
                  </a:lnTo>
                  <a:lnTo>
                    <a:pt x="132" y="21"/>
                  </a:lnTo>
                  <a:lnTo>
                    <a:pt x="161" y="24"/>
                  </a:lnTo>
                  <a:lnTo>
                    <a:pt x="189" y="28"/>
                  </a:lnTo>
                  <a:lnTo>
                    <a:pt x="216" y="32"/>
                  </a:lnTo>
                  <a:lnTo>
                    <a:pt x="244" y="38"/>
                  </a:lnTo>
                  <a:lnTo>
                    <a:pt x="273" y="46"/>
                  </a:lnTo>
                  <a:lnTo>
                    <a:pt x="297" y="52"/>
                  </a:lnTo>
                  <a:lnTo>
                    <a:pt x="324" y="62"/>
                  </a:lnTo>
                  <a:lnTo>
                    <a:pt x="350" y="69"/>
                  </a:lnTo>
                  <a:lnTo>
                    <a:pt x="379" y="80"/>
                  </a:lnTo>
                  <a:lnTo>
                    <a:pt x="407" y="93"/>
                  </a:lnTo>
                  <a:lnTo>
                    <a:pt x="437" y="107"/>
                  </a:lnTo>
                  <a:lnTo>
                    <a:pt x="466" y="122"/>
                  </a:lnTo>
                  <a:lnTo>
                    <a:pt x="479" y="108"/>
                  </a:lnTo>
                  <a:lnTo>
                    <a:pt x="447" y="93"/>
                  </a:lnTo>
                  <a:lnTo>
                    <a:pt x="415" y="79"/>
                  </a:lnTo>
                  <a:lnTo>
                    <a:pt x="386" y="68"/>
                  </a:lnTo>
                  <a:lnTo>
                    <a:pt x="358" y="55"/>
                  </a:lnTo>
                  <a:lnTo>
                    <a:pt x="331" y="45"/>
                  </a:lnTo>
                  <a:lnTo>
                    <a:pt x="305" y="35"/>
                  </a:lnTo>
                  <a:lnTo>
                    <a:pt x="276" y="29"/>
                  </a:lnTo>
                  <a:lnTo>
                    <a:pt x="248" y="23"/>
                  </a:lnTo>
                  <a:lnTo>
                    <a:pt x="221" y="15"/>
                  </a:lnTo>
                  <a:lnTo>
                    <a:pt x="195" y="10"/>
                  </a:lnTo>
                  <a:lnTo>
                    <a:pt x="165" y="7"/>
                  </a:lnTo>
                  <a:lnTo>
                    <a:pt x="136" y="4"/>
                  </a:lnTo>
                  <a:lnTo>
                    <a:pt x="104" y="3"/>
                  </a:lnTo>
                  <a:lnTo>
                    <a:pt x="74" y="1"/>
                  </a:lnTo>
                  <a:lnTo>
                    <a:pt x="42" y="0"/>
                  </a:lnTo>
                  <a:lnTo>
                    <a:pt x="6" y="0"/>
                  </a:lnTo>
                  <a:lnTo>
                    <a:pt x="11" y="1"/>
                  </a:lnTo>
                  <a:lnTo>
                    <a:pt x="0" y="14"/>
                  </a:lnTo>
                  <a:lnTo>
                    <a:pt x="2" y="15"/>
                  </a:lnTo>
                  <a:lnTo>
                    <a:pt x="6" y="15"/>
                  </a:lnTo>
                  <a:lnTo>
                    <a:pt x="0" y="1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5" name="Freeform 137"/>
            <p:cNvSpPr>
              <a:spLocks/>
            </p:cNvSpPr>
            <p:nvPr/>
          </p:nvSpPr>
          <p:spPr bwMode="auto">
            <a:xfrm>
              <a:off x="2816" y="2715"/>
              <a:ext cx="109" cy="67"/>
            </a:xfrm>
            <a:custGeom>
              <a:avLst/>
              <a:gdLst/>
              <a:ahLst/>
              <a:cxnLst>
                <a:cxn ang="0">
                  <a:pos x="0" y="16"/>
                </a:cxn>
                <a:cxn ang="0">
                  <a:pos x="0" y="16"/>
                </a:cxn>
                <a:cxn ang="0">
                  <a:pos x="30" y="27"/>
                </a:cxn>
                <a:cxn ang="0">
                  <a:pos x="60" y="36"/>
                </a:cxn>
                <a:cxn ang="0">
                  <a:pos x="83" y="48"/>
                </a:cxn>
                <a:cxn ang="0">
                  <a:pos x="104" y="62"/>
                </a:cxn>
                <a:cxn ang="0">
                  <a:pos x="123" y="73"/>
                </a:cxn>
                <a:cxn ang="0">
                  <a:pos x="132" y="84"/>
                </a:cxn>
                <a:cxn ang="0">
                  <a:pos x="143" y="92"/>
                </a:cxn>
                <a:cxn ang="0">
                  <a:pos x="151" y="98"/>
                </a:cxn>
                <a:cxn ang="0">
                  <a:pos x="162" y="84"/>
                </a:cxn>
                <a:cxn ang="0">
                  <a:pos x="159" y="78"/>
                </a:cxn>
                <a:cxn ang="0">
                  <a:pos x="149" y="70"/>
                </a:cxn>
                <a:cxn ang="0">
                  <a:pos x="134" y="61"/>
                </a:cxn>
                <a:cxn ang="0">
                  <a:pos x="117" y="48"/>
                </a:cxn>
                <a:cxn ang="0">
                  <a:pos x="96" y="34"/>
                </a:cxn>
                <a:cxn ang="0">
                  <a:pos x="70" y="24"/>
                </a:cxn>
                <a:cxn ang="0">
                  <a:pos x="37" y="10"/>
                </a:cxn>
                <a:cxn ang="0">
                  <a:pos x="3" y="0"/>
                </a:cxn>
                <a:cxn ang="0">
                  <a:pos x="3" y="0"/>
                </a:cxn>
                <a:cxn ang="0">
                  <a:pos x="0" y="16"/>
                </a:cxn>
              </a:cxnLst>
              <a:rect l="0" t="0" r="r" b="b"/>
              <a:pathLst>
                <a:path w="162" h="98">
                  <a:moveTo>
                    <a:pt x="0" y="16"/>
                  </a:moveTo>
                  <a:lnTo>
                    <a:pt x="0" y="16"/>
                  </a:lnTo>
                  <a:lnTo>
                    <a:pt x="30" y="27"/>
                  </a:lnTo>
                  <a:lnTo>
                    <a:pt x="60" y="36"/>
                  </a:lnTo>
                  <a:lnTo>
                    <a:pt x="83" y="48"/>
                  </a:lnTo>
                  <a:lnTo>
                    <a:pt x="104" y="62"/>
                  </a:lnTo>
                  <a:lnTo>
                    <a:pt x="123" y="73"/>
                  </a:lnTo>
                  <a:lnTo>
                    <a:pt x="132" y="84"/>
                  </a:lnTo>
                  <a:lnTo>
                    <a:pt x="143" y="92"/>
                  </a:lnTo>
                  <a:lnTo>
                    <a:pt x="151" y="98"/>
                  </a:lnTo>
                  <a:lnTo>
                    <a:pt x="162" y="84"/>
                  </a:lnTo>
                  <a:lnTo>
                    <a:pt x="159" y="78"/>
                  </a:lnTo>
                  <a:lnTo>
                    <a:pt x="149" y="70"/>
                  </a:lnTo>
                  <a:lnTo>
                    <a:pt x="134" y="61"/>
                  </a:lnTo>
                  <a:lnTo>
                    <a:pt x="117" y="48"/>
                  </a:lnTo>
                  <a:lnTo>
                    <a:pt x="96" y="34"/>
                  </a:lnTo>
                  <a:lnTo>
                    <a:pt x="70" y="24"/>
                  </a:lnTo>
                  <a:lnTo>
                    <a:pt x="37" y="10"/>
                  </a:lnTo>
                  <a:lnTo>
                    <a:pt x="3" y="0"/>
                  </a:lnTo>
                  <a:lnTo>
                    <a:pt x="3" y="0"/>
                  </a:lnTo>
                  <a:lnTo>
                    <a:pt x="0" y="16"/>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6" name="Freeform 138"/>
            <p:cNvSpPr>
              <a:spLocks/>
            </p:cNvSpPr>
            <p:nvPr/>
          </p:nvSpPr>
          <p:spPr bwMode="auto">
            <a:xfrm>
              <a:off x="2647" y="2624"/>
              <a:ext cx="172" cy="102"/>
            </a:xfrm>
            <a:custGeom>
              <a:avLst/>
              <a:gdLst/>
              <a:ahLst/>
              <a:cxnLst>
                <a:cxn ang="0">
                  <a:pos x="9" y="17"/>
                </a:cxn>
                <a:cxn ang="0">
                  <a:pos x="0" y="10"/>
                </a:cxn>
                <a:cxn ang="0">
                  <a:pos x="4" y="36"/>
                </a:cxn>
                <a:cxn ang="0">
                  <a:pos x="19" y="62"/>
                </a:cxn>
                <a:cxn ang="0">
                  <a:pos x="41" y="83"/>
                </a:cxn>
                <a:cxn ang="0">
                  <a:pos x="68" y="98"/>
                </a:cxn>
                <a:cxn ang="0">
                  <a:pos x="104" y="117"/>
                </a:cxn>
                <a:cxn ang="0">
                  <a:pos x="147" y="128"/>
                </a:cxn>
                <a:cxn ang="0">
                  <a:pos x="197" y="140"/>
                </a:cxn>
                <a:cxn ang="0">
                  <a:pos x="252" y="151"/>
                </a:cxn>
                <a:cxn ang="0">
                  <a:pos x="255" y="135"/>
                </a:cxn>
                <a:cxn ang="0">
                  <a:pos x="200" y="123"/>
                </a:cxn>
                <a:cxn ang="0">
                  <a:pos x="155" y="110"/>
                </a:cxn>
                <a:cxn ang="0">
                  <a:pos x="111" y="98"/>
                </a:cxn>
                <a:cxn ang="0">
                  <a:pos x="79" y="84"/>
                </a:cxn>
                <a:cxn ang="0">
                  <a:pos x="53" y="70"/>
                </a:cxn>
                <a:cxn ang="0">
                  <a:pos x="34" y="53"/>
                </a:cxn>
                <a:cxn ang="0">
                  <a:pos x="24" y="33"/>
                </a:cxn>
                <a:cxn ang="0">
                  <a:pos x="21" y="10"/>
                </a:cxn>
                <a:cxn ang="0">
                  <a:pos x="9" y="0"/>
                </a:cxn>
                <a:cxn ang="0">
                  <a:pos x="21" y="10"/>
                </a:cxn>
                <a:cxn ang="0">
                  <a:pos x="21" y="0"/>
                </a:cxn>
                <a:cxn ang="0">
                  <a:pos x="9" y="0"/>
                </a:cxn>
                <a:cxn ang="0">
                  <a:pos x="9" y="17"/>
                </a:cxn>
              </a:cxnLst>
              <a:rect l="0" t="0" r="r" b="b"/>
              <a:pathLst>
                <a:path w="255" h="151">
                  <a:moveTo>
                    <a:pt x="9" y="17"/>
                  </a:moveTo>
                  <a:lnTo>
                    <a:pt x="0" y="10"/>
                  </a:lnTo>
                  <a:lnTo>
                    <a:pt x="4" y="36"/>
                  </a:lnTo>
                  <a:lnTo>
                    <a:pt x="19" y="62"/>
                  </a:lnTo>
                  <a:lnTo>
                    <a:pt x="41" y="83"/>
                  </a:lnTo>
                  <a:lnTo>
                    <a:pt x="68" y="98"/>
                  </a:lnTo>
                  <a:lnTo>
                    <a:pt x="104" y="117"/>
                  </a:lnTo>
                  <a:lnTo>
                    <a:pt x="147" y="128"/>
                  </a:lnTo>
                  <a:lnTo>
                    <a:pt x="197" y="140"/>
                  </a:lnTo>
                  <a:lnTo>
                    <a:pt x="252" y="151"/>
                  </a:lnTo>
                  <a:lnTo>
                    <a:pt x="255" y="135"/>
                  </a:lnTo>
                  <a:lnTo>
                    <a:pt x="200" y="123"/>
                  </a:lnTo>
                  <a:lnTo>
                    <a:pt x="155" y="110"/>
                  </a:lnTo>
                  <a:lnTo>
                    <a:pt x="111" y="98"/>
                  </a:lnTo>
                  <a:lnTo>
                    <a:pt x="79" y="84"/>
                  </a:lnTo>
                  <a:lnTo>
                    <a:pt x="53" y="70"/>
                  </a:lnTo>
                  <a:lnTo>
                    <a:pt x="34" y="53"/>
                  </a:lnTo>
                  <a:lnTo>
                    <a:pt x="24" y="33"/>
                  </a:lnTo>
                  <a:lnTo>
                    <a:pt x="21" y="10"/>
                  </a:lnTo>
                  <a:lnTo>
                    <a:pt x="9" y="0"/>
                  </a:lnTo>
                  <a:lnTo>
                    <a:pt x="21" y="10"/>
                  </a:lnTo>
                  <a:lnTo>
                    <a:pt x="21" y="0"/>
                  </a:lnTo>
                  <a:lnTo>
                    <a:pt x="9" y="0"/>
                  </a:lnTo>
                  <a:lnTo>
                    <a:pt x="9" y="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7" name="Freeform 139"/>
            <p:cNvSpPr>
              <a:spLocks/>
            </p:cNvSpPr>
            <p:nvPr/>
          </p:nvSpPr>
          <p:spPr bwMode="auto">
            <a:xfrm>
              <a:off x="2623" y="2607"/>
              <a:ext cx="31" cy="28"/>
            </a:xfrm>
            <a:custGeom>
              <a:avLst/>
              <a:gdLst/>
              <a:ahLst/>
              <a:cxnLst>
                <a:cxn ang="0">
                  <a:pos x="7" y="17"/>
                </a:cxn>
                <a:cxn ang="0">
                  <a:pos x="0" y="14"/>
                </a:cxn>
                <a:cxn ang="0">
                  <a:pos x="7" y="22"/>
                </a:cxn>
                <a:cxn ang="0">
                  <a:pos x="19" y="31"/>
                </a:cxn>
                <a:cxn ang="0">
                  <a:pos x="32" y="37"/>
                </a:cxn>
                <a:cxn ang="0">
                  <a:pos x="45" y="40"/>
                </a:cxn>
                <a:cxn ang="0">
                  <a:pos x="45" y="23"/>
                </a:cxn>
                <a:cxn ang="0">
                  <a:pos x="40" y="23"/>
                </a:cxn>
                <a:cxn ang="0">
                  <a:pos x="32" y="17"/>
                </a:cxn>
                <a:cxn ang="0">
                  <a:pos x="24" y="9"/>
                </a:cxn>
                <a:cxn ang="0">
                  <a:pos x="15" y="3"/>
                </a:cxn>
                <a:cxn ang="0">
                  <a:pos x="7" y="0"/>
                </a:cxn>
                <a:cxn ang="0">
                  <a:pos x="15" y="3"/>
                </a:cxn>
                <a:cxn ang="0">
                  <a:pos x="11" y="0"/>
                </a:cxn>
                <a:cxn ang="0">
                  <a:pos x="7" y="0"/>
                </a:cxn>
                <a:cxn ang="0">
                  <a:pos x="7" y="17"/>
                </a:cxn>
              </a:cxnLst>
              <a:rect l="0" t="0" r="r" b="b"/>
              <a:pathLst>
                <a:path w="45" h="40">
                  <a:moveTo>
                    <a:pt x="7" y="17"/>
                  </a:moveTo>
                  <a:lnTo>
                    <a:pt x="0" y="14"/>
                  </a:lnTo>
                  <a:lnTo>
                    <a:pt x="7" y="22"/>
                  </a:lnTo>
                  <a:lnTo>
                    <a:pt x="19" y="31"/>
                  </a:lnTo>
                  <a:lnTo>
                    <a:pt x="32" y="37"/>
                  </a:lnTo>
                  <a:lnTo>
                    <a:pt x="45" y="40"/>
                  </a:lnTo>
                  <a:lnTo>
                    <a:pt x="45" y="23"/>
                  </a:lnTo>
                  <a:lnTo>
                    <a:pt x="40" y="23"/>
                  </a:lnTo>
                  <a:lnTo>
                    <a:pt x="32" y="17"/>
                  </a:lnTo>
                  <a:lnTo>
                    <a:pt x="24" y="9"/>
                  </a:lnTo>
                  <a:lnTo>
                    <a:pt x="15" y="3"/>
                  </a:lnTo>
                  <a:lnTo>
                    <a:pt x="7" y="0"/>
                  </a:lnTo>
                  <a:lnTo>
                    <a:pt x="15" y="3"/>
                  </a:lnTo>
                  <a:lnTo>
                    <a:pt x="11" y="0"/>
                  </a:lnTo>
                  <a:lnTo>
                    <a:pt x="7" y="0"/>
                  </a:lnTo>
                  <a:lnTo>
                    <a:pt x="7" y="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8" name="Freeform 140"/>
            <p:cNvSpPr>
              <a:spLocks/>
            </p:cNvSpPr>
            <p:nvPr/>
          </p:nvSpPr>
          <p:spPr bwMode="auto">
            <a:xfrm>
              <a:off x="2462" y="2530"/>
              <a:ext cx="166" cy="90"/>
            </a:xfrm>
            <a:custGeom>
              <a:avLst/>
              <a:gdLst/>
              <a:ahLst/>
              <a:cxnLst>
                <a:cxn ang="0">
                  <a:pos x="8" y="17"/>
                </a:cxn>
                <a:cxn ang="0">
                  <a:pos x="0" y="11"/>
                </a:cxn>
                <a:cxn ang="0">
                  <a:pos x="19" y="37"/>
                </a:cxn>
                <a:cxn ang="0">
                  <a:pos x="44" y="61"/>
                </a:cxn>
                <a:cxn ang="0">
                  <a:pos x="72" y="81"/>
                </a:cxn>
                <a:cxn ang="0">
                  <a:pos x="106" y="98"/>
                </a:cxn>
                <a:cxn ang="0">
                  <a:pos x="141" y="112"/>
                </a:cxn>
                <a:cxn ang="0">
                  <a:pos x="177" y="123"/>
                </a:cxn>
                <a:cxn ang="0">
                  <a:pos x="211" y="129"/>
                </a:cxn>
                <a:cxn ang="0">
                  <a:pos x="248" y="132"/>
                </a:cxn>
                <a:cxn ang="0">
                  <a:pos x="248" y="113"/>
                </a:cxn>
                <a:cxn ang="0">
                  <a:pos x="216" y="112"/>
                </a:cxn>
                <a:cxn ang="0">
                  <a:pos x="180" y="106"/>
                </a:cxn>
                <a:cxn ang="0">
                  <a:pos x="148" y="95"/>
                </a:cxn>
                <a:cxn ang="0">
                  <a:pos x="116" y="84"/>
                </a:cxn>
                <a:cxn ang="0">
                  <a:pos x="84" y="67"/>
                </a:cxn>
                <a:cxn ang="0">
                  <a:pos x="59" y="47"/>
                </a:cxn>
                <a:cxn ang="0">
                  <a:pos x="35" y="26"/>
                </a:cxn>
                <a:cxn ang="0">
                  <a:pos x="18" y="5"/>
                </a:cxn>
                <a:cxn ang="0">
                  <a:pos x="8" y="0"/>
                </a:cxn>
                <a:cxn ang="0">
                  <a:pos x="18" y="5"/>
                </a:cxn>
                <a:cxn ang="0">
                  <a:pos x="16" y="0"/>
                </a:cxn>
                <a:cxn ang="0">
                  <a:pos x="8" y="0"/>
                </a:cxn>
                <a:cxn ang="0">
                  <a:pos x="8" y="17"/>
                </a:cxn>
              </a:cxnLst>
              <a:rect l="0" t="0" r="r" b="b"/>
              <a:pathLst>
                <a:path w="248" h="132">
                  <a:moveTo>
                    <a:pt x="8" y="17"/>
                  </a:moveTo>
                  <a:lnTo>
                    <a:pt x="0" y="11"/>
                  </a:lnTo>
                  <a:lnTo>
                    <a:pt x="19" y="37"/>
                  </a:lnTo>
                  <a:lnTo>
                    <a:pt x="44" y="61"/>
                  </a:lnTo>
                  <a:lnTo>
                    <a:pt x="72" y="81"/>
                  </a:lnTo>
                  <a:lnTo>
                    <a:pt x="106" y="98"/>
                  </a:lnTo>
                  <a:lnTo>
                    <a:pt x="141" y="112"/>
                  </a:lnTo>
                  <a:lnTo>
                    <a:pt x="177" y="123"/>
                  </a:lnTo>
                  <a:lnTo>
                    <a:pt x="211" y="129"/>
                  </a:lnTo>
                  <a:lnTo>
                    <a:pt x="248" y="132"/>
                  </a:lnTo>
                  <a:lnTo>
                    <a:pt x="248" y="113"/>
                  </a:lnTo>
                  <a:lnTo>
                    <a:pt x="216" y="112"/>
                  </a:lnTo>
                  <a:lnTo>
                    <a:pt x="180" y="106"/>
                  </a:lnTo>
                  <a:lnTo>
                    <a:pt x="148" y="95"/>
                  </a:lnTo>
                  <a:lnTo>
                    <a:pt x="116" y="84"/>
                  </a:lnTo>
                  <a:lnTo>
                    <a:pt x="84" y="67"/>
                  </a:lnTo>
                  <a:lnTo>
                    <a:pt x="59" y="47"/>
                  </a:lnTo>
                  <a:lnTo>
                    <a:pt x="35" y="26"/>
                  </a:lnTo>
                  <a:lnTo>
                    <a:pt x="18" y="5"/>
                  </a:lnTo>
                  <a:lnTo>
                    <a:pt x="8" y="0"/>
                  </a:lnTo>
                  <a:lnTo>
                    <a:pt x="18" y="5"/>
                  </a:lnTo>
                  <a:lnTo>
                    <a:pt x="16" y="0"/>
                  </a:lnTo>
                  <a:lnTo>
                    <a:pt x="8" y="0"/>
                  </a:lnTo>
                  <a:lnTo>
                    <a:pt x="8" y="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69" name="Freeform 141"/>
            <p:cNvSpPr>
              <a:spLocks/>
            </p:cNvSpPr>
            <p:nvPr/>
          </p:nvSpPr>
          <p:spPr bwMode="auto">
            <a:xfrm>
              <a:off x="2339" y="2482"/>
              <a:ext cx="128" cy="58"/>
            </a:xfrm>
            <a:custGeom>
              <a:avLst/>
              <a:gdLst/>
              <a:ahLst/>
              <a:cxnLst>
                <a:cxn ang="0">
                  <a:pos x="9" y="15"/>
                </a:cxn>
                <a:cxn ang="0">
                  <a:pos x="0" y="8"/>
                </a:cxn>
                <a:cxn ang="0">
                  <a:pos x="7" y="25"/>
                </a:cxn>
                <a:cxn ang="0">
                  <a:pos x="26" y="40"/>
                </a:cxn>
                <a:cxn ang="0">
                  <a:pos x="53" y="51"/>
                </a:cxn>
                <a:cxn ang="0">
                  <a:pos x="81" y="62"/>
                </a:cxn>
                <a:cxn ang="0">
                  <a:pos x="111" y="71"/>
                </a:cxn>
                <a:cxn ang="0">
                  <a:pos x="144" y="77"/>
                </a:cxn>
                <a:cxn ang="0">
                  <a:pos x="170" y="82"/>
                </a:cxn>
                <a:cxn ang="0">
                  <a:pos x="189" y="85"/>
                </a:cxn>
                <a:cxn ang="0">
                  <a:pos x="189" y="67"/>
                </a:cxn>
                <a:cxn ang="0">
                  <a:pos x="174" y="65"/>
                </a:cxn>
                <a:cxn ang="0">
                  <a:pos x="147" y="62"/>
                </a:cxn>
                <a:cxn ang="0">
                  <a:pos x="121" y="54"/>
                </a:cxn>
                <a:cxn ang="0">
                  <a:pos x="89" y="45"/>
                </a:cxn>
                <a:cxn ang="0">
                  <a:pos x="60" y="34"/>
                </a:cxn>
                <a:cxn ang="0">
                  <a:pos x="38" y="26"/>
                </a:cxn>
                <a:cxn ang="0">
                  <a:pos x="24" y="14"/>
                </a:cxn>
                <a:cxn ang="0">
                  <a:pos x="21" y="8"/>
                </a:cxn>
                <a:cxn ang="0">
                  <a:pos x="9" y="0"/>
                </a:cxn>
                <a:cxn ang="0">
                  <a:pos x="21" y="8"/>
                </a:cxn>
                <a:cxn ang="0">
                  <a:pos x="21" y="0"/>
                </a:cxn>
                <a:cxn ang="0">
                  <a:pos x="9" y="0"/>
                </a:cxn>
                <a:cxn ang="0">
                  <a:pos x="9" y="15"/>
                </a:cxn>
              </a:cxnLst>
              <a:rect l="0" t="0" r="r" b="b"/>
              <a:pathLst>
                <a:path w="189" h="85">
                  <a:moveTo>
                    <a:pt x="9" y="15"/>
                  </a:moveTo>
                  <a:lnTo>
                    <a:pt x="0" y="8"/>
                  </a:lnTo>
                  <a:lnTo>
                    <a:pt x="7" y="25"/>
                  </a:lnTo>
                  <a:lnTo>
                    <a:pt x="26" y="40"/>
                  </a:lnTo>
                  <a:lnTo>
                    <a:pt x="53" y="51"/>
                  </a:lnTo>
                  <a:lnTo>
                    <a:pt x="81" y="62"/>
                  </a:lnTo>
                  <a:lnTo>
                    <a:pt x="111" y="71"/>
                  </a:lnTo>
                  <a:lnTo>
                    <a:pt x="144" y="77"/>
                  </a:lnTo>
                  <a:lnTo>
                    <a:pt x="170" y="82"/>
                  </a:lnTo>
                  <a:lnTo>
                    <a:pt x="189" y="85"/>
                  </a:lnTo>
                  <a:lnTo>
                    <a:pt x="189" y="67"/>
                  </a:lnTo>
                  <a:lnTo>
                    <a:pt x="174" y="65"/>
                  </a:lnTo>
                  <a:lnTo>
                    <a:pt x="147" y="62"/>
                  </a:lnTo>
                  <a:lnTo>
                    <a:pt x="121" y="54"/>
                  </a:lnTo>
                  <a:lnTo>
                    <a:pt x="89" y="45"/>
                  </a:lnTo>
                  <a:lnTo>
                    <a:pt x="60" y="34"/>
                  </a:lnTo>
                  <a:lnTo>
                    <a:pt x="38" y="26"/>
                  </a:lnTo>
                  <a:lnTo>
                    <a:pt x="24" y="14"/>
                  </a:lnTo>
                  <a:lnTo>
                    <a:pt x="21" y="8"/>
                  </a:lnTo>
                  <a:lnTo>
                    <a:pt x="9" y="0"/>
                  </a:lnTo>
                  <a:lnTo>
                    <a:pt x="21" y="8"/>
                  </a:lnTo>
                  <a:lnTo>
                    <a:pt x="21" y="0"/>
                  </a:lnTo>
                  <a:lnTo>
                    <a:pt x="9" y="0"/>
                  </a:lnTo>
                  <a:lnTo>
                    <a:pt x="9" y="1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0" name="Freeform 142"/>
            <p:cNvSpPr>
              <a:spLocks/>
            </p:cNvSpPr>
            <p:nvPr/>
          </p:nvSpPr>
          <p:spPr bwMode="auto">
            <a:xfrm>
              <a:off x="2327" y="2468"/>
              <a:ext cx="22" cy="25"/>
            </a:xfrm>
            <a:custGeom>
              <a:avLst/>
              <a:gdLst/>
              <a:ahLst/>
              <a:cxnLst>
                <a:cxn ang="0">
                  <a:pos x="5" y="12"/>
                </a:cxn>
                <a:cxn ang="0">
                  <a:pos x="0" y="6"/>
                </a:cxn>
                <a:cxn ang="0">
                  <a:pos x="2" y="16"/>
                </a:cxn>
                <a:cxn ang="0">
                  <a:pos x="7" y="25"/>
                </a:cxn>
                <a:cxn ang="0">
                  <a:pos x="17" y="34"/>
                </a:cxn>
                <a:cxn ang="0">
                  <a:pos x="30" y="37"/>
                </a:cxn>
                <a:cxn ang="0">
                  <a:pos x="30" y="22"/>
                </a:cxn>
                <a:cxn ang="0">
                  <a:pos x="30" y="22"/>
                </a:cxn>
                <a:cxn ang="0">
                  <a:pos x="24" y="19"/>
                </a:cxn>
                <a:cxn ang="0">
                  <a:pos x="22" y="9"/>
                </a:cxn>
                <a:cxn ang="0">
                  <a:pos x="21" y="6"/>
                </a:cxn>
                <a:cxn ang="0">
                  <a:pos x="15" y="0"/>
                </a:cxn>
                <a:cxn ang="0">
                  <a:pos x="21" y="6"/>
                </a:cxn>
                <a:cxn ang="0">
                  <a:pos x="21" y="2"/>
                </a:cxn>
                <a:cxn ang="0">
                  <a:pos x="15" y="0"/>
                </a:cxn>
                <a:cxn ang="0">
                  <a:pos x="5" y="12"/>
                </a:cxn>
              </a:cxnLst>
              <a:rect l="0" t="0" r="r" b="b"/>
              <a:pathLst>
                <a:path w="30" h="37">
                  <a:moveTo>
                    <a:pt x="5" y="12"/>
                  </a:moveTo>
                  <a:lnTo>
                    <a:pt x="0" y="6"/>
                  </a:lnTo>
                  <a:lnTo>
                    <a:pt x="2" y="16"/>
                  </a:lnTo>
                  <a:lnTo>
                    <a:pt x="7" y="25"/>
                  </a:lnTo>
                  <a:lnTo>
                    <a:pt x="17" y="34"/>
                  </a:lnTo>
                  <a:lnTo>
                    <a:pt x="30" y="37"/>
                  </a:lnTo>
                  <a:lnTo>
                    <a:pt x="30" y="22"/>
                  </a:lnTo>
                  <a:lnTo>
                    <a:pt x="30" y="22"/>
                  </a:lnTo>
                  <a:lnTo>
                    <a:pt x="24" y="19"/>
                  </a:lnTo>
                  <a:lnTo>
                    <a:pt x="22" y="9"/>
                  </a:lnTo>
                  <a:lnTo>
                    <a:pt x="21" y="6"/>
                  </a:lnTo>
                  <a:lnTo>
                    <a:pt x="15" y="0"/>
                  </a:lnTo>
                  <a:lnTo>
                    <a:pt x="21" y="6"/>
                  </a:lnTo>
                  <a:lnTo>
                    <a:pt x="21" y="2"/>
                  </a:lnTo>
                  <a:lnTo>
                    <a:pt x="15" y="0"/>
                  </a:lnTo>
                  <a:lnTo>
                    <a:pt x="5" y="1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1" name="Freeform 143"/>
            <p:cNvSpPr>
              <a:spLocks/>
            </p:cNvSpPr>
            <p:nvPr/>
          </p:nvSpPr>
          <p:spPr bwMode="auto">
            <a:xfrm>
              <a:off x="2186" y="2449"/>
              <a:ext cx="151" cy="27"/>
            </a:xfrm>
            <a:custGeom>
              <a:avLst/>
              <a:gdLst/>
              <a:ahLst/>
              <a:cxnLst>
                <a:cxn ang="0">
                  <a:pos x="9" y="34"/>
                </a:cxn>
                <a:cxn ang="0">
                  <a:pos x="20" y="26"/>
                </a:cxn>
                <a:cxn ang="0">
                  <a:pos x="24" y="20"/>
                </a:cxn>
                <a:cxn ang="0">
                  <a:pos x="43" y="17"/>
                </a:cxn>
                <a:cxn ang="0">
                  <a:pos x="72" y="17"/>
                </a:cxn>
                <a:cxn ang="0">
                  <a:pos x="104" y="20"/>
                </a:cxn>
                <a:cxn ang="0">
                  <a:pos x="142" y="26"/>
                </a:cxn>
                <a:cxn ang="0">
                  <a:pos x="176" y="33"/>
                </a:cxn>
                <a:cxn ang="0">
                  <a:pos x="202" y="37"/>
                </a:cxn>
                <a:cxn ang="0">
                  <a:pos x="214" y="40"/>
                </a:cxn>
                <a:cxn ang="0">
                  <a:pos x="223" y="28"/>
                </a:cxn>
                <a:cxn ang="0">
                  <a:pos x="206" y="20"/>
                </a:cxn>
                <a:cxn ang="0">
                  <a:pos x="179" y="16"/>
                </a:cxn>
                <a:cxn ang="0">
                  <a:pos x="145" y="9"/>
                </a:cxn>
                <a:cxn ang="0">
                  <a:pos x="108" y="5"/>
                </a:cxn>
                <a:cxn ang="0">
                  <a:pos x="72" y="0"/>
                </a:cxn>
                <a:cxn ang="0">
                  <a:pos x="37" y="0"/>
                </a:cxn>
                <a:cxn ang="0">
                  <a:pos x="11" y="8"/>
                </a:cxn>
                <a:cxn ang="0">
                  <a:pos x="0" y="26"/>
                </a:cxn>
                <a:cxn ang="0">
                  <a:pos x="9" y="17"/>
                </a:cxn>
                <a:cxn ang="0">
                  <a:pos x="9" y="34"/>
                </a:cxn>
                <a:cxn ang="0">
                  <a:pos x="20" y="34"/>
                </a:cxn>
                <a:cxn ang="0">
                  <a:pos x="20" y="26"/>
                </a:cxn>
                <a:cxn ang="0">
                  <a:pos x="9" y="34"/>
                </a:cxn>
              </a:cxnLst>
              <a:rect l="0" t="0" r="r" b="b"/>
              <a:pathLst>
                <a:path w="223" h="40">
                  <a:moveTo>
                    <a:pt x="9" y="34"/>
                  </a:moveTo>
                  <a:lnTo>
                    <a:pt x="20" y="26"/>
                  </a:lnTo>
                  <a:lnTo>
                    <a:pt x="24" y="20"/>
                  </a:lnTo>
                  <a:lnTo>
                    <a:pt x="43" y="17"/>
                  </a:lnTo>
                  <a:lnTo>
                    <a:pt x="72" y="17"/>
                  </a:lnTo>
                  <a:lnTo>
                    <a:pt x="104" y="20"/>
                  </a:lnTo>
                  <a:lnTo>
                    <a:pt x="142" y="26"/>
                  </a:lnTo>
                  <a:lnTo>
                    <a:pt x="176" y="33"/>
                  </a:lnTo>
                  <a:lnTo>
                    <a:pt x="202" y="37"/>
                  </a:lnTo>
                  <a:lnTo>
                    <a:pt x="214" y="40"/>
                  </a:lnTo>
                  <a:lnTo>
                    <a:pt x="223" y="28"/>
                  </a:lnTo>
                  <a:lnTo>
                    <a:pt x="206" y="20"/>
                  </a:lnTo>
                  <a:lnTo>
                    <a:pt x="179" y="16"/>
                  </a:lnTo>
                  <a:lnTo>
                    <a:pt x="145" y="9"/>
                  </a:lnTo>
                  <a:lnTo>
                    <a:pt x="108" y="5"/>
                  </a:lnTo>
                  <a:lnTo>
                    <a:pt x="72" y="0"/>
                  </a:lnTo>
                  <a:lnTo>
                    <a:pt x="37" y="0"/>
                  </a:lnTo>
                  <a:lnTo>
                    <a:pt x="11" y="8"/>
                  </a:lnTo>
                  <a:lnTo>
                    <a:pt x="0" y="26"/>
                  </a:lnTo>
                  <a:lnTo>
                    <a:pt x="9" y="17"/>
                  </a:lnTo>
                  <a:lnTo>
                    <a:pt x="9" y="34"/>
                  </a:lnTo>
                  <a:lnTo>
                    <a:pt x="20" y="34"/>
                  </a:lnTo>
                  <a:lnTo>
                    <a:pt x="20" y="26"/>
                  </a:lnTo>
                  <a:lnTo>
                    <a:pt x="9" y="3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2" name="Freeform 144"/>
            <p:cNvSpPr>
              <a:spLocks/>
            </p:cNvSpPr>
            <p:nvPr/>
          </p:nvSpPr>
          <p:spPr bwMode="auto">
            <a:xfrm>
              <a:off x="2113" y="2461"/>
              <a:ext cx="80" cy="17"/>
            </a:xfrm>
            <a:custGeom>
              <a:avLst/>
              <a:gdLst/>
              <a:ahLst/>
              <a:cxnLst>
                <a:cxn ang="0">
                  <a:pos x="0" y="17"/>
                </a:cxn>
                <a:cxn ang="0">
                  <a:pos x="9" y="25"/>
                </a:cxn>
                <a:cxn ang="0">
                  <a:pos x="119" y="25"/>
                </a:cxn>
                <a:cxn ang="0">
                  <a:pos x="119" y="0"/>
                </a:cxn>
                <a:cxn ang="0">
                  <a:pos x="9" y="0"/>
                </a:cxn>
                <a:cxn ang="0">
                  <a:pos x="19" y="6"/>
                </a:cxn>
                <a:cxn ang="0">
                  <a:pos x="0" y="17"/>
                </a:cxn>
                <a:cxn ang="0">
                  <a:pos x="2" y="25"/>
                </a:cxn>
                <a:cxn ang="0">
                  <a:pos x="9" y="25"/>
                </a:cxn>
                <a:cxn ang="0">
                  <a:pos x="0" y="17"/>
                </a:cxn>
              </a:cxnLst>
              <a:rect l="0" t="0" r="r" b="b"/>
              <a:pathLst>
                <a:path w="119" h="25">
                  <a:moveTo>
                    <a:pt x="0" y="17"/>
                  </a:moveTo>
                  <a:lnTo>
                    <a:pt x="9" y="25"/>
                  </a:lnTo>
                  <a:lnTo>
                    <a:pt x="119" y="25"/>
                  </a:lnTo>
                  <a:lnTo>
                    <a:pt x="119" y="0"/>
                  </a:lnTo>
                  <a:lnTo>
                    <a:pt x="9" y="0"/>
                  </a:lnTo>
                  <a:lnTo>
                    <a:pt x="19" y="6"/>
                  </a:lnTo>
                  <a:lnTo>
                    <a:pt x="0" y="17"/>
                  </a:lnTo>
                  <a:lnTo>
                    <a:pt x="2" y="25"/>
                  </a:lnTo>
                  <a:lnTo>
                    <a:pt x="9" y="25"/>
                  </a:lnTo>
                  <a:lnTo>
                    <a:pt x="0" y="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3" name="Freeform 145"/>
            <p:cNvSpPr>
              <a:spLocks/>
            </p:cNvSpPr>
            <p:nvPr/>
          </p:nvSpPr>
          <p:spPr bwMode="auto">
            <a:xfrm>
              <a:off x="2074" y="2396"/>
              <a:ext cx="52" cy="72"/>
            </a:xfrm>
            <a:custGeom>
              <a:avLst/>
              <a:gdLst/>
              <a:ahLst/>
              <a:cxnLst>
                <a:cxn ang="0">
                  <a:pos x="10" y="17"/>
                </a:cxn>
                <a:cxn ang="0">
                  <a:pos x="0" y="14"/>
                </a:cxn>
                <a:cxn ang="0">
                  <a:pos x="10" y="23"/>
                </a:cxn>
                <a:cxn ang="0">
                  <a:pos x="17" y="34"/>
                </a:cxn>
                <a:cxn ang="0">
                  <a:pos x="25" y="47"/>
                </a:cxn>
                <a:cxn ang="0">
                  <a:pos x="34" y="59"/>
                </a:cxn>
                <a:cxn ang="0">
                  <a:pos x="42" y="70"/>
                </a:cxn>
                <a:cxn ang="0">
                  <a:pos x="49" y="84"/>
                </a:cxn>
                <a:cxn ang="0">
                  <a:pos x="53" y="95"/>
                </a:cxn>
                <a:cxn ang="0">
                  <a:pos x="59" y="106"/>
                </a:cxn>
                <a:cxn ang="0">
                  <a:pos x="78" y="98"/>
                </a:cxn>
                <a:cxn ang="0">
                  <a:pos x="74" y="88"/>
                </a:cxn>
                <a:cxn ang="0">
                  <a:pos x="66" y="75"/>
                </a:cxn>
                <a:cxn ang="0">
                  <a:pos x="59" y="64"/>
                </a:cxn>
                <a:cxn ang="0">
                  <a:pos x="49" y="51"/>
                </a:cxn>
                <a:cxn ang="0">
                  <a:pos x="42" y="40"/>
                </a:cxn>
                <a:cxn ang="0">
                  <a:pos x="34" y="28"/>
                </a:cxn>
                <a:cxn ang="0">
                  <a:pos x="25" y="14"/>
                </a:cxn>
                <a:cxn ang="0">
                  <a:pos x="17" y="3"/>
                </a:cxn>
                <a:cxn ang="0">
                  <a:pos x="10" y="0"/>
                </a:cxn>
                <a:cxn ang="0">
                  <a:pos x="17" y="3"/>
                </a:cxn>
                <a:cxn ang="0">
                  <a:pos x="15" y="0"/>
                </a:cxn>
                <a:cxn ang="0">
                  <a:pos x="10" y="0"/>
                </a:cxn>
                <a:cxn ang="0">
                  <a:pos x="10" y="17"/>
                </a:cxn>
              </a:cxnLst>
              <a:rect l="0" t="0" r="r" b="b"/>
              <a:pathLst>
                <a:path w="78" h="106">
                  <a:moveTo>
                    <a:pt x="10" y="17"/>
                  </a:moveTo>
                  <a:lnTo>
                    <a:pt x="0" y="14"/>
                  </a:lnTo>
                  <a:lnTo>
                    <a:pt x="10" y="23"/>
                  </a:lnTo>
                  <a:lnTo>
                    <a:pt x="17" y="34"/>
                  </a:lnTo>
                  <a:lnTo>
                    <a:pt x="25" y="47"/>
                  </a:lnTo>
                  <a:lnTo>
                    <a:pt x="34" y="59"/>
                  </a:lnTo>
                  <a:lnTo>
                    <a:pt x="42" y="70"/>
                  </a:lnTo>
                  <a:lnTo>
                    <a:pt x="49" y="84"/>
                  </a:lnTo>
                  <a:lnTo>
                    <a:pt x="53" y="95"/>
                  </a:lnTo>
                  <a:lnTo>
                    <a:pt x="59" y="106"/>
                  </a:lnTo>
                  <a:lnTo>
                    <a:pt x="78" y="98"/>
                  </a:lnTo>
                  <a:lnTo>
                    <a:pt x="74" y="88"/>
                  </a:lnTo>
                  <a:lnTo>
                    <a:pt x="66" y="75"/>
                  </a:lnTo>
                  <a:lnTo>
                    <a:pt x="59" y="64"/>
                  </a:lnTo>
                  <a:lnTo>
                    <a:pt x="49" y="51"/>
                  </a:lnTo>
                  <a:lnTo>
                    <a:pt x="42" y="40"/>
                  </a:lnTo>
                  <a:lnTo>
                    <a:pt x="34" y="28"/>
                  </a:lnTo>
                  <a:lnTo>
                    <a:pt x="25" y="14"/>
                  </a:lnTo>
                  <a:lnTo>
                    <a:pt x="17" y="3"/>
                  </a:lnTo>
                  <a:lnTo>
                    <a:pt x="10" y="0"/>
                  </a:lnTo>
                  <a:lnTo>
                    <a:pt x="17" y="3"/>
                  </a:lnTo>
                  <a:lnTo>
                    <a:pt x="15" y="0"/>
                  </a:lnTo>
                  <a:lnTo>
                    <a:pt x="10" y="0"/>
                  </a:lnTo>
                  <a:lnTo>
                    <a:pt x="10" y="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4" name="Freeform 146"/>
            <p:cNvSpPr>
              <a:spLocks/>
            </p:cNvSpPr>
            <p:nvPr/>
          </p:nvSpPr>
          <p:spPr bwMode="auto">
            <a:xfrm>
              <a:off x="1972" y="2352"/>
              <a:ext cx="108" cy="56"/>
            </a:xfrm>
            <a:custGeom>
              <a:avLst/>
              <a:gdLst/>
              <a:ahLst/>
              <a:cxnLst>
                <a:cxn ang="0">
                  <a:pos x="0" y="8"/>
                </a:cxn>
                <a:cxn ang="0">
                  <a:pos x="11" y="17"/>
                </a:cxn>
                <a:cxn ang="0">
                  <a:pos x="17" y="18"/>
                </a:cxn>
                <a:cxn ang="0">
                  <a:pos x="28" y="25"/>
                </a:cxn>
                <a:cxn ang="0">
                  <a:pos x="45" y="34"/>
                </a:cxn>
                <a:cxn ang="0">
                  <a:pos x="64" y="46"/>
                </a:cxn>
                <a:cxn ang="0">
                  <a:pos x="87" y="60"/>
                </a:cxn>
                <a:cxn ang="0">
                  <a:pos x="111" y="71"/>
                </a:cxn>
                <a:cxn ang="0">
                  <a:pos x="136" y="79"/>
                </a:cxn>
                <a:cxn ang="0">
                  <a:pos x="161" y="82"/>
                </a:cxn>
                <a:cxn ang="0">
                  <a:pos x="161" y="65"/>
                </a:cxn>
                <a:cxn ang="0">
                  <a:pos x="140" y="62"/>
                </a:cxn>
                <a:cxn ang="0">
                  <a:pos x="119" y="54"/>
                </a:cxn>
                <a:cxn ang="0">
                  <a:pos x="98" y="46"/>
                </a:cxn>
                <a:cxn ang="0">
                  <a:pos x="75" y="32"/>
                </a:cxn>
                <a:cxn ang="0">
                  <a:pos x="58" y="22"/>
                </a:cxn>
                <a:cxn ang="0">
                  <a:pos x="41" y="11"/>
                </a:cxn>
                <a:cxn ang="0">
                  <a:pos x="24" y="4"/>
                </a:cxn>
                <a:cxn ang="0">
                  <a:pos x="11" y="0"/>
                </a:cxn>
                <a:cxn ang="0">
                  <a:pos x="21" y="8"/>
                </a:cxn>
                <a:cxn ang="0">
                  <a:pos x="0" y="8"/>
                </a:cxn>
                <a:cxn ang="0">
                  <a:pos x="0" y="17"/>
                </a:cxn>
                <a:cxn ang="0">
                  <a:pos x="11" y="17"/>
                </a:cxn>
                <a:cxn ang="0">
                  <a:pos x="0" y="8"/>
                </a:cxn>
              </a:cxnLst>
              <a:rect l="0" t="0" r="r" b="b"/>
              <a:pathLst>
                <a:path w="161" h="82">
                  <a:moveTo>
                    <a:pt x="0" y="8"/>
                  </a:moveTo>
                  <a:lnTo>
                    <a:pt x="11" y="17"/>
                  </a:lnTo>
                  <a:lnTo>
                    <a:pt x="17" y="18"/>
                  </a:lnTo>
                  <a:lnTo>
                    <a:pt x="28" y="25"/>
                  </a:lnTo>
                  <a:lnTo>
                    <a:pt x="45" y="34"/>
                  </a:lnTo>
                  <a:lnTo>
                    <a:pt x="64" y="46"/>
                  </a:lnTo>
                  <a:lnTo>
                    <a:pt x="87" y="60"/>
                  </a:lnTo>
                  <a:lnTo>
                    <a:pt x="111" y="71"/>
                  </a:lnTo>
                  <a:lnTo>
                    <a:pt x="136" y="79"/>
                  </a:lnTo>
                  <a:lnTo>
                    <a:pt x="161" y="82"/>
                  </a:lnTo>
                  <a:lnTo>
                    <a:pt x="161" y="65"/>
                  </a:lnTo>
                  <a:lnTo>
                    <a:pt x="140" y="62"/>
                  </a:lnTo>
                  <a:lnTo>
                    <a:pt x="119" y="54"/>
                  </a:lnTo>
                  <a:lnTo>
                    <a:pt x="98" y="46"/>
                  </a:lnTo>
                  <a:lnTo>
                    <a:pt x="75" y="32"/>
                  </a:lnTo>
                  <a:lnTo>
                    <a:pt x="58" y="22"/>
                  </a:lnTo>
                  <a:lnTo>
                    <a:pt x="41" y="11"/>
                  </a:lnTo>
                  <a:lnTo>
                    <a:pt x="24" y="4"/>
                  </a:lnTo>
                  <a:lnTo>
                    <a:pt x="11" y="0"/>
                  </a:lnTo>
                  <a:lnTo>
                    <a:pt x="21" y="8"/>
                  </a:lnTo>
                  <a:lnTo>
                    <a:pt x="0" y="8"/>
                  </a:lnTo>
                  <a:lnTo>
                    <a:pt x="0" y="17"/>
                  </a:lnTo>
                  <a:lnTo>
                    <a:pt x="11" y="17"/>
                  </a:lnTo>
                  <a:lnTo>
                    <a:pt x="0" y="8"/>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5" name="Freeform 147"/>
            <p:cNvSpPr>
              <a:spLocks/>
            </p:cNvSpPr>
            <p:nvPr/>
          </p:nvSpPr>
          <p:spPr bwMode="auto">
            <a:xfrm>
              <a:off x="1887" y="2314"/>
              <a:ext cx="99" cy="44"/>
            </a:xfrm>
            <a:custGeom>
              <a:avLst/>
              <a:gdLst/>
              <a:ahLst/>
              <a:cxnLst>
                <a:cxn ang="0">
                  <a:pos x="0" y="9"/>
                </a:cxn>
                <a:cxn ang="0">
                  <a:pos x="11" y="17"/>
                </a:cxn>
                <a:cxn ang="0">
                  <a:pos x="23" y="19"/>
                </a:cxn>
                <a:cxn ang="0">
                  <a:pos x="42" y="20"/>
                </a:cxn>
                <a:cxn ang="0">
                  <a:pos x="61" y="25"/>
                </a:cxn>
                <a:cxn ang="0">
                  <a:pos x="79" y="33"/>
                </a:cxn>
                <a:cxn ang="0">
                  <a:pos x="100" y="39"/>
                </a:cxn>
                <a:cxn ang="0">
                  <a:pos x="115" y="46"/>
                </a:cxn>
                <a:cxn ang="0">
                  <a:pos x="125" y="56"/>
                </a:cxn>
                <a:cxn ang="0">
                  <a:pos x="127" y="64"/>
                </a:cxn>
                <a:cxn ang="0">
                  <a:pos x="148" y="64"/>
                </a:cxn>
                <a:cxn ang="0">
                  <a:pos x="142" y="45"/>
                </a:cxn>
                <a:cxn ang="0">
                  <a:pos x="127" y="34"/>
                </a:cxn>
                <a:cxn ang="0">
                  <a:pos x="110" y="25"/>
                </a:cxn>
                <a:cxn ang="0">
                  <a:pos x="89" y="15"/>
                </a:cxn>
                <a:cxn ang="0">
                  <a:pos x="68" y="9"/>
                </a:cxn>
                <a:cxn ang="0">
                  <a:pos x="45" y="3"/>
                </a:cxn>
                <a:cxn ang="0">
                  <a:pos x="26" y="1"/>
                </a:cxn>
                <a:cxn ang="0">
                  <a:pos x="11" y="0"/>
                </a:cxn>
                <a:cxn ang="0">
                  <a:pos x="21" y="9"/>
                </a:cxn>
                <a:cxn ang="0">
                  <a:pos x="0" y="9"/>
                </a:cxn>
                <a:cxn ang="0">
                  <a:pos x="0" y="17"/>
                </a:cxn>
                <a:cxn ang="0">
                  <a:pos x="11" y="17"/>
                </a:cxn>
                <a:cxn ang="0">
                  <a:pos x="0" y="9"/>
                </a:cxn>
              </a:cxnLst>
              <a:rect l="0" t="0" r="r" b="b"/>
              <a:pathLst>
                <a:path w="148" h="64">
                  <a:moveTo>
                    <a:pt x="0" y="9"/>
                  </a:moveTo>
                  <a:lnTo>
                    <a:pt x="11" y="17"/>
                  </a:lnTo>
                  <a:lnTo>
                    <a:pt x="23" y="19"/>
                  </a:lnTo>
                  <a:lnTo>
                    <a:pt x="42" y="20"/>
                  </a:lnTo>
                  <a:lnTo>
                    <a:pt x="61" y="25"/>
                  </a:lnTo>
                  <a:lnTo>
                    <a:pt x="79" y="33"/>
                  </a:lnTo>
                  <a:lnTo>
                    <a:pt x="100" y="39"/>
                  </a:lnTo>
                  <a:lnTo>
                    <a:pt x="115" y="46"/>
                  </a:lnTo>
                  <a:lnTo>
                    <a:pt x="125" y="56"/>
                  </a:lnTo>
                  <a:lnTo>
                    <a:pt x="127" y="64"/>
                  </a:lnTo>
                  <a:lnTo>
                    <a:pt x="148" y="64"/>
                  </a:lnTo>
                  <a:lnTo>
                    <a:pt x="142" y="45"/>
                  </a:lnTo>
                  <a:lnTo>
                    <a:pt x="127" y="34"/>
                  </a:lnTo>
                  <a:lnTo>
                    <a:pt x="110" y="25"/>
                  </a:lnTo>
                  <a:lnTo>
                    <a:pt x="89" y="15"/>
                  </a:lnTo>
                  <a:lnTo>
                    <a:pt x="68" y="9"/>
                  </a:lnTo>
                  <a:lnTo>
                    <a:pt x="45" y="3"/>
                  </a:lnTo>
                  <a:lnTo>
                    <a:pt x="26" y="1"/>
                  </a:lnTo>
                  <a:lnTo>
                    <a:pt x="11" y="0"/>
                  </a:lnTo>
                  <a:lnTo>
                    <a:pt x="21" y="9"/>
                  </a:lnTo>
                  <a:lnTo>
                    <a:pt x="0" y="9"/>
                  </a:lnTo>
                  <a:lnTo>
                    <a:pt x="0" y="17"/>
                  </a:lnTo>
                  <a:lnTo>
                    <a:pt x="11" y="17"/>
                  </a:lnTo>
                  <a:lnTo>
                    <a:pt x="0" y="9"/>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6" name="Freeform 148"/>
            <p:cNvSpPr>
              <a:spLocks/>
            </p:cNvSpPr>
            <p:nvPr/>
          </p:nvSpPr>
          <p:spPr bwMode="auto">
            <a:xfrm>
              <a:off x="1859" y="2302"/>
              <a:ext cx="41" cy="19"/>
            </a:xfrm>
            <a:custGeom>
              <a:avLst/>
              <a:gdLst/>
              <a:ahLst/>
              <a:cxnLst>
                <a:cxn ang="0">
                  <a:pos x="10" y="17"/>
                </a:cxn>
                <a:cxn ang="0">
                  <a:pos x="0" y="10"/>
                </a:cxn>
                <a:cxn ang="0">
                  <a:pos x="12" y="22"/>
                </a:cxn>
                <a:cxn ang="0">
                  <a:pos x="29" y="27"/>
                </a:cxn>
                <a:cxn ang="0">
                  <a:pos x="40" y="30"/>
                </a:cxn>
                <a:cxn ang="0">
                  <a:pos x="42" y="28"/>
                </a:cxn>
                <a:cxn ang="0">
                  <a:pos x="63" y="28"/>
                </a:cxn>
                <a:cxn ang="0">
                  <a:pos x="53" y="16"/>
                </a:cxn>
                <a:cxn ang="0">
                  <a:pos x="36" y="10"/>
                </a:cxn>
                <a:cxn ang="0">
                  <a:pos x="19" y="6"/>
                </a:cxn>
                <a:cxn ang="0">
                  <a:pos x="19" y="10"/>
                </a:cxn>
                <a:cxn ang="0">
                  <a:pos x="10" y="0"/>
                </a:cxn>
                <a:cxn ang="0">
                  <a:pos x="19" y="10"/>
                </a:cxn>
                <a:cxn ang="0">
                  <a:pos x="19" y="0"/>
                </a:cxn>
                <a:cxn ang="0">
                  <a:pos x="10" y="0"/>
                </a:cxn>
                <a:cxn ang="0">
                  <a:pos x="10" y="17"/>
                </a:cxn>
              </a:cxnLst>
              <a:rect l="0" t="0" r="r" b="b"/>
              <a:pathLst>
                <a:path w="63" h="30">
                  <a:moveTo>
                    <a:pt x="10" y="17"/>
                  </a:moveTo>
                  <a:lnTo>
                    <a:pt x="0" y="10"/>
                  </a:lnTo>
                  <a:lnTo>
                    <a:pt x="12" y="22"/>
                  </a:lnTo>
                  <a:lnTo>
                    <a:pt x="29" y="27"/>
                  </a:lnTo>
                  <a:lnTo>
                    <a:pt x="40" y="30"/>
                  </a:lnTo>
                  <a:lnTo>
                    <a:pt x="42" y="28"/>
                  </a:lnTo>
                  <a:lnTo>
                    <a:pt x="63" y="28"/>
                  </a:lnTo>
                  <a:lnTo>
                    <a:pt x="53" y="16"/>
                  </a:lnTo>
                  <a:lnTo>
                    <a:pt x="36" y="10"/>
                  </a:lnTo>
                  <a:lnTo>
                    <a:pt x="19" y="6"/>
                  </a:lnTo>
                  <a:lnTo>
                    <a:pt x="19" y="10"/>
                  </a:lnTo>
                  <a:lnTo>
                    <a:pt x="10" y="0"/>
                  </a:lnTo>
                  <a:lnTo>
                    <a:pt x="19" y="10"/>
                  </a:lnTo>
                  <a:lnTo>
                    <a:pt x="19" y="0"/>
                  </a:lnTo>
                  <a:lnTo>
                    <a:pt x="10" y="0"/>
                  </a:lnTo>
                  <a:lnTo>
                    <a:pt x="10" y="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7" name="Freeform 149"/>
            <p:cNvSpPr>
              <a:spLocks/>
            </p:cNvSpPr>
            <p:nvPr/>
          </p:nvSpPr>
          <p:spPr bwMode="auto">
            <a:xfrm>
              <a:off x="1779" y="2268"/>
              <a:ext cx="86" cy="45"/>
            </a:xfrm>
            <a:custGeom>
              <a:avLst/>
              <a:gdLst/>
              <a:ahLst/>
              <a:cxnLst>
                <a:cxn ang="0">
                  <a:pos x="0" y="14"/>
                </a:cxn>
                <a:cxn ang="0">
                  <a:pos x="4" y="17"/>
                </a:cxn>
                <a:cxn ang="0">
                  <a:pos x="21" y="21"/>
                </a:cxn>
                <a:cxn ang="0">
                  <a:pos x="34" y="29"/>
                </a:cxn>
                <a:cxn ang="0">
                  <a:pos x="49" y="38"/>
                </a:cxn>
                <a:cxn ang="0">
                  <a:pos x="66" y="46"/>
                </a:cxn>
                <a:cxn ang="0">
                  <a:pos x="78" y="54"/>
                </a:cxn>
                <a:cxn ang="0">
                  <a:pos x="95" y="62"/>
                </a:cxn>
                <a:cxn ang="0">
                  <a:pos x="110" y="65"/>
                </a:cxn>
                <a:cxn ang="0">
                  <a:pos x="127" y="66"/>
                </a:cxn>
                <a:cxn ang="0">
                  <a:pos x="127" y="49"/>
                </a:cxn>
                <a:cxn ang="0">
                  <a:pos x="115" y="48"/>
                </a:cxn>
                <a:cxn ang="0">
                  <a:pos x="102" y="45"/>
                </a:cxn>
                <a:cxn ang="0">
                  <a:pos x="91" y="40"/>
                </a:cxn>
                <a:cxn ang="0">
                  <a:pos x="78" y="34"/>
                </a:cxn>
                <a:cxn ang="0">
                  <a:pos x="61" y="24"/>
                </a:cxn>
                <a:cxn ang="0">
                  <a:pos x="47" y="17"/>
                </a:cxn>
                <a:cxn ang="0">
                  <a:pos x="28" y="7"/>
                </a:cxn>
                <a:cxn ang="0">
                  <a:pos x="13" y="0"/>
                </a:cxn>
                <a:cxn ang="0">
                  <a:pos x="17" y="3"/>
                </a:cxn>
                <a:cxn ang="0">
                  <a:pos x="0" y="14"/>
                </a:cxn>
                <a:cxn ang="0">
                  <a:pos x="2" y="15"/>
                </a:cxn>
                <a:cxn ang="0">
                  <a:pos x="4" y="17"/>
                </a:cxn>
                <a:cxn ang="0">
                  <a:pos x="0" y="14"/>
                </a:cxn>
              </a:cxnLst>
              <a:rect l="0" t="0" r="r" b="b"/>
              <a:pathLst>
                <a:path w="127" h="66">
                  <a:moveTo>
                    <a:pt x="0" y="14"/>
                  </a:moveTo>
                  <a:lnTo>
                    <a:pt x="4" y="17"/>
                  </a:lnTo>
                  <a:lnTo>
                    <a:pt x="21" y="21"/>
                  </a:lnTo>
                  <a:lnTo>
                    <a:pt x="34" y="29"/>
                  </a:lnTo>
                  <a:lnTo>
                    <a:pt x="49" y="38"/>
                  </a:lnTo>
                  <a:lnTo>
                    <a:pt x="66" y="46"/>
                  </a:lnTo>
                  <a:lnTo>
                    <a:pt x="78" y="54"/>
                  </a:lnTo>
                  <a:lnTo>
                    <a:pt x="95" y="62"/>
                  </a:lnTo>
                  <a:lnTo>
                    <a:pt x="110" y="65"/>
                  </a:lnTo>
                  <a:lnTo>
                    <a:pt x="127" y="66"/>
                  </a:lnTo>
                  <a:lnTo>
                    <a:pt x="127" y="49"/>
                  </a:lnTo>
                  <a:lnTo>
                    <a:pt x="115" y="48"/>
                  </a:lnTo>
                  <a:lnTo>
                    <a:pt x="102" y="45"/>
                  </a:lnTo>
                  <a:lnTo>
                    <a:pt x="91" y="40"/>
                  </a:lnTo>
                  <a:lnTo>
                    <a:pt x="78" y="34"/>
                  </a:lnTo>
                  <a:lnTo>
                    <a:pt x="61" y="24"/>
                  </a:lnTo>
                  <a:lnTo>
                    <a:pt x="47" y="17"/>
                  </a:lnTo>
                  <a:lnTo>
                    <a:pt x="28" y="7"/>
                  </a:lnTo>
                  <a:lnTo>
                    <a:pt x="13" y="0"/>
                  </a:lnTo>
                  <a:lnTo>
                    <a:pt x="17" y="3"/>
                  </a:lnTo>
                  <a:lnTo>
                    <a:pt x="0" y="14"/>
                  </a:lnTo>
                  <a:lnTo>
                    <a:pt x="2" y="15"/>
                  </a:lnTo>
                  <a:lnTo>
                    <a:pt x="4" y="17"/>
                  </a:lnTo>
                  <a:lnTo>
                    <a:pt x="0" y="14"/>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8" name="Freeform 150"/>
            <p:cNvSpPr>
              <a:spLocks/>
            </p:cNvSpPr>
            <p:nvPr/>
          </p:nvSpPr>
          <p:spPr bwMode="auto">
            <a:xfrm>
              <a:off x="1667" y="2150"/>
              <a:ext cx="125" cy="126"/>
            </a:xfrm>
            <a:custGeom>
              <a:avLst/>
              <a:gdLst/>
              <a:ahLst/>
              <a:cxnLst>
                <a:cxn ang="0">
                  <a:pos x="0" y="13"/>
                </a:cxn>
                <a:cxn ang="0">
                  <a:pos x="0" y="13"/>
                </a:cxn>
                <a:cxn ang="0">
                  <a:pos x="21" y="38"/>
                </a:cxn>
                <a:cxn ang="0">
                  <a:pos x="42" y="61"/>
                </a:cxn>
                <a:cxn ang="0">
                  <a:pos x="65" y="86"/>
                </a:cxn>
                <a:cxn ang="0">
                  <a:pos x="88" y="107"/>
                </a:cxn>
                <a:cxn ang="0">
                  <a:pos x="110" y="131"/>
                </a:cxn>
                <a:cxn ang="0">
                  <a:pos x="129" y="151"/>
                </a:cxn>
                <a:cxn ang="0">
                  <a:pos x="150" y="168"/>
                </a:cxn>
                <a:cxn ang="0">
                  <a:pos x="169" y="185"/>
                </a:cxn>
                <a:cxn ang="0">
                  <a:pos x="186" y="174"/>
                </a:cxn>
                <a:cxn ang="0">
                  <a:pos x="167" y="157"/>
                </a:cxn>
                <a:cxn ang="0">
                  <a:pos x="146" y="142"/>
                </a:cxn>
                <a:cxn ang="0">
                  <a:pos x="125" y="120"/>
                </a:cxn>
                <a:cxn ang="0">
                  <a:pos x="103" y="98"/>
                </a:cxn>
                <a:cxn ang="0">
                  <a:pos x="82" y="75"/>
                </a:cxn>
                <a:cxn ang="0">
                  <a:pos x="59" y="50"/>
                </a:cxn>
                <a:cxn ang="0">
                  <a:pos x="38" y="27"/>
                </a:cxn>
                <a:cxn ang="0">
                  <a:pos x="18" y="0"/>
                </a:cxn>
                <a:cxn ang="0">
                  <a:pos x="18" y="0"/>
                </a:cxn>
                <a:cxn ang="0">
                  <a:pos x="0" y="13"/>
                </a:cxn>
              </a:cxnLst>
              <a:rect l="0" t="0" r="r" b="b"/>
              <a:pathLst>
                <a:path w="186" h="185">
                  <a:moveTo>
                    <a:pt x="0" y="13"/>
                  </a:moveTo>
                  <a:lnTo>
                    <a:pt x="0" y="13"/>
                  </a:lnTo>
                  <a:lnTo>
                    <a:pt x="21" y="38"/>
                  </a:lnTo>
                  <a:lnTo>
                    <a:pt x="42" y="61"/>
                  </a:lnTo>
                  <a:lnTo>
                    <a:pt x="65" y="86"/>
                  </a:lnTo>
                  <a:lnTo>
                    <a:pt x="88" y="107"/>
                  </a:lnTo>
                  <a:lnTo>
                    <a:pt x="110" y="131"/>
                  </a:lnTo>
                  <a:lnTo>
                    <a:pt x="129" y="151"/>
                  </a:lnTo>
                  <a:lnTo>
                    <a:pt x="150" y="168"/>
                  </a:lnTo>
                  <a:lnTo>
                    <a:pt x="169" y="185"/>
                  </a:lnTo>
                  <a:lnTo>
                    <a:pt x="186" y="174"/>
                  </a:lnTo>
                  <a:lnTo>
                    <a:pt x="167" y="157"/>
                  </a:lnTo>
                  <a:lnTo>
                    <a:pt x="146" y="142"/>
                  </a:lnTo>
                  <a:lnTo>
                    <a:pt x="125" y="120"/>
                  </a:lnTo>
                  <a:lnTo>
                    <a:pt x="103" y="98"/>
                  </a:lnTo>
                  <a:lnTo>
                    <a:pt x="82" y="75"/>
                  </a:lnTo>
                  <a:lnTo>
                    <a:pt x="59" y="50"/>
                  </a:lnTo>
                  <a:lnTo>
                    <a:pt x="38" y="27"/>
                  </a:lnTo>
                  <a:lnTo>
                    <a:pt x="18" y="0"/>
                  </a:lnTo>
                  <a:lnTo>
                    <a:pt x="18" y="0"/>
                  </a:lnTo>
                  <a:lnTo>
                    <a:pt x="0" y="1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79" name="Freeform 151"/>
            <p:cNvSpPr>
              <a:spLocks/>
            </p:cNvSpPr>
            <p:nvPr/>
          </p:nvSpPr>
          <p:spPr bwMode="auto">
            <a:xfrm>
              <a:off x="1582" y="2039"/>
              <a:ext cx="97" cy="121"/>
            </a:xfrm>
            <a:custGeom>
              <a:avLst/>
              <a:gdLst/>
              <a:ahLst/>
              <a:cxnLst>
                <a:cxn ang="0">
                  <a:pos x="11" y="17"/>
                </a:cxn>
                <a:cxn ang="0">
                  <a:pos x="0" y="11"/>
                </a:cxn>
                <a:cxn ang="0">
                  <a:pos x="11" y="34"/>
                </a:cxn>
                <a:cxn ang="0">
                  <a:pos x="24" y="55"/>
                </a:cxn>
                <a:cxn ang="0">
                  <a:pos x="39" y="76"/>
                </a:cxn>
                <a:cxn ang="0">
                  <a:pos x="56" y="96"/>
                </a:cxn>
                <a:cxn ang="0">
                  <a:pos x="74" y="115"/>
                </a:cxn>
                <a:cxn ang="0">
                  <a:pos x="92" y="135"/>
                </a:cxn>
                <a:cxn ang="0">
                  <a:pos x="111" y="155"/>
                </a:cxn>
                <a:cxn ang="0">
                  <a:pos x="126" y="177"/>
                </a:cxn>
                <a:cxn ang="0">
                  <a:pos x="144" y="165"/>
                </a:cxn>
                <a:cxn ang="0">
                  <a:pos x="126" y="145"/>
                </a:cxn>
                <a:cxn ang="0">
                  <a:pos x="109" y="124"/>
                </a:cxn>
                <a:cxn ang="0">
                  <a:pos x="91" y="104"/>
                </a:cxn>
                <a:cxn ang="0">
                  <a:pos x="72" y="86"/>
                </a:cxn>
                <a:cxn ang="0">
                  <a:pos x="56" y="65"/>
                </a:cxn>
                <a:cxn ang="0">
                  <a:pos x="41" y="47"/>
                </a:cxn>
                <a:cxn ang="0">
                  <a:pos x="32" y="28"/>
                </a:cxn>
                <a:cxn ang="0">
                  <a:pos x="21" y="8"/>
                </a:cxn>
                <a:cxn ang="0">
                  <a:pos x="11" y="0"/>
                </a:cxn>
                <a:cxn ang="0">
                  <a:pos x="21" y="8"/>
                </a:cxn>
                <a:cxn ang="0">
                  <a:pos x="19" y="0"/>
                </a:cxn>
                <a:cxn ang="0">
                  <a:pos x="11" y="0"/>
                </a:cxn>
                <a:cxn ang="0">
                  <a:pos x="11" y="17"/>
                </a:cxn>
              </a:cxnLst>
              <a:rect l="0" t="0" r="r" b="b"/>
              <a:pathLst>
                <a:path w="144" h="177">
                  <a:moveTo>
                    <a:pt x="11" y="17"/>
                  </a:moveTo>
                  <a:lnTo>
                    <a:pt x="0" y="11"/>
                  </a:lnTo>
                  <a:lnTo>
                    <a:pt x="11" y="34"/>
                  </a:lnTo>
                  <a:lnTo>
                    <a:pt x="24" y="55"/>
                  </a:lnTo>
                  <a:lnTo>
                    <a:pt x="39" y="76"/>
                  </a:lnTo>
                  <a:lnTo>
                    <a:pt x="56" y="96"/>
                  </a:lnTo>
                  <a:lnTo>
                    <a:pt x="74" y="115"/>
                  </a:lnTo>
                  <a:lnTo>
                    <a:pt x="92" y="135"/>
                  </a:lnTo>
                  <a:lnTo>
                    <a:pt x="111" y="155"/>
                  </a:lnTo>
                  <a:lnTo>
                    <a:pt x="126" y="177"/>
                  </a:lnTo>
                  <a:lnTo>
                    <a:pt x="144" y="165"/>
                  </a:lnTo>
                  <a:lnTo>
                    <a:pt x="126" y="145"/>
                  </a:lnTo>
                  <a:lnTo>
                    <a:pt x="109" y="124"/>
                  </a:lnTo>
                  <a:lnTo>
                    <a:pt x="91" y="104"/>
                  </a:lnTo>
                  <a:lnTo>
                    <a:pt x="72" y="86"/>
                  </a:lnTo>
                  <a:lnTo>
                    <a:pt x="56" y="65"/>
                  </a:lnTo>
                  <a:lnTo>
                    <a:pt x="41" y="47"/>
                  </a:lnTo>
                  <a:lnTo>
                    <a:pt x="32" y="28"/>
                  </a:lnTo>
                  <a:lnTo>
                    <a:pt x="21" y="8"/>
                  </a:lnTo>
                  <a:lnTo>
                    <a:pt x="11" y="0"/>
                  </a:lnTo>
                  <a:lnTo>
                    <a:pt x="21" y="8"/>
                  </a:lnTo>
                  <a:lnTo>
                    <a:pt x="19" y="0"/>
                  </a:lnTo>
                  <a:lnTo>
                    <a:pt x="11" y="0"/>
                  </a:lnTo>
                  <a:lnTo>
                    <a:pt x="11" y="17"/>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80" name="Freeform 152"/>
            <p:cNvSpPr>
              <a:spLocks/>
            </p:cNvSpPr>
            <p:nvPr/>
          </p:nvSpPr>
          <p:spPr bwMode="auto">
            <a:xfrm>
              <a:off x="1554" y="2022"/>
              <a:ext cx="36" cy="28"/>
            </a:xfrm>
            <a:custGeom>
              <a:avLst/>
              <a:gdLst/>
              <a:ahLst/>
              <a:cxnLst>
                <a:cxn ang="0">
                  <a:pos x="30" y="3"/>
                </a:cxn>
                <a:cxn ang="0">
                  <a:pos x="23" y="17"/>
                </a:cxn>
                <a:cxn ang="0">
                  <a:pos x="27" y="19"/>
                </a:cxn>
                <a:cxn ang="0">
                  <a:pos x="30" y="24"/>
                </a:cxn>
                <a:cxn ang="0">
                  <a:pos x="34" y="36"/>
                </a:cxn>
                <a:cxn ang="0">
                  <a:pos x="53" y="41"/>
                </a:cxn>
                <a:cxn ang="0">
                  <a:pos x="53" y="24"/>
                </a:cxn>
                <a:cxn ang="0">
                  <a:pos x="51" y="22"/>
                </a:cxn>
                <a:cxn ang="0">
                  <a:pos x="47" y="17"/>
                </a:cxn>
                <a:cxn ang="0">
                  <a:pos x="38" y="5"/>
                </a:cxn>
                <a:cxn ang="0">
                  <a:pos x="23" y="0"/>
                </a:cxn>
                <a:cxn ang="0">
                  <a:pos x="13" y="14"/>
                </a:cxn>
                <a:cxn ang="0">
                  <a:pos x="23" y="0"/>
                </a:cxn>
                <a:cxn ang="0">
                  <a:pos x="0" y="0"/>
                </a:cxn>
                <a:cxn ang="0">
                  <a:pos x="13" y="14"/>
                </a:cxn>
                <a:cxn ang="0">
                  <a:pos x="30" y="3"/>
                </a:cxn>
              </a:cxnLst>
              <a:rect l="0" t="0" r="r" b="b"/>
              <a:pathLst>
                <a:path w="53" h="41">
                  <a:moveTo>
                    <a:pt x="30" y="3"/>
                  </a:moveTo>
                  <a:lnTo>
                    <a:pt x="23" y="17"/>
                  </a:lnTo>
                  <a:lnTo>
                    <a:pt x="27" y="19"/>
                  </a:lnTo>
                  <a:lnTo>
                    <a:pt x="30" y="24"/>
                  </a:lnTo>
                  <a:lnTo>
                    <a:pt x="34" y="36"/>
                  </a:lnTo>
                  <a:lnTo>
                    <a:pt x="53" y="41"/>
                  </a:lnTo>
                  <a:lnTo>
                    <a:pt x="53" y="24"/>
                  </a:lnTo>
                  <a:lnTo>
                    <a:pt x="51" y="22"/>
                  </a:lnTo>
                  <a:lnTo>
                    <a:pt x="47" y="17"/>
                  </a:lnTo>
                  <a:lnTo>
                    <a:pt x="38" y="5"/>
                  </a:lnTo>
                  <a:lnTo>
                    <a:pt x="23" y="0"/>
                  </a:lnTo>
                  <a:lnTo>
                    <a:pt x="13" y="14"/>
                  </a:lnTo>
                  <a:lnTo>
                    <a:pt x="23" y="0"/>
                  </a:lnTo>
                  <a:lnTo>
                    <a:pt x="0" y="0"/>
                  </a:lnTo>
                  <a:lnTo>
                    <a:pt x="13" y="14"/>
                  </a:lnTo>
                  <a:lnTo>
                    <a:pt x="30" y="3"/>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81" name="Freeform 153"/>
            <p:cNvSpPr>
              <a:spLocks/>
            </p:cNvSpPr>
            <p:nvPr/>
          </p:nvSpPr>
          <p:spPr bwMode="auto">
            <a:xfrm>
              <a:off x="1563" y="2024"/>
              <a:ext cx="20" cy="17"/>
            </a:xfrm>
            <a:custGeom>
              <a:avLst/>
              <a:gdLst/>
              <a:ahLst/>
              <a:cxnLst>
                <a:cxn ang="0">
                  <a:pos x="15" y="25"/>
                </a:cxn>
                <a:cxn ang="0">
                  <a:pos x="31" y="14"/>
                </a:cxn>
                <a:cxn ang="0">
                  <a:pos x="17" y="0"/>
                </a:cxn>
                <a:cxn ang="0">
                  <a:pos x="0" y="11"/>
                </a:cxn>
                <a:cxn ang="0">
                  <a:pos x="15" y="24"/>
                </a:cxn>
                <a:cxn ang="0">
                  <a:pos x="31" y="13"/>
                </a:cxn>
                <a:cxn ang="0">
                  <a:pos x="15" y="25"/>
                </a:cxn>
              </a:cxnLst>
              <a:rect l="0" t="0" r="r" b="b"/>
              <a:pathLst>
                <a:path w="31" h="25">
                  <a:moveTo>
                    <a:pt x="15" y="25"/>
                  </a:moveTo>
                  <a:lnTo>
                    <a:pt x="31" y="14"/>
                  </a:lnTo>
                  <a:lnTo>
                    <a:pt x="17" y="0"/>
                  </a:lnTo>
                  <a:lnTo>
                    <a:pt x="0" y="11"/>
                  </a:lnTo>
                  <a:lnTo>
                    <a:pt x="15" y="24"/>
                  </a:lnTo>
                  <a:lnTo>
                    <a:pt x="31" y="13"/>
                  </a:lnTo>
                  <a:lnTo>
                    <a:pt x="15" y="2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82" name="Freeform 154"/>
            <p:cNvSpPr>
              <a:spLocks/>
            </p:cNvSpPr>
            <p:nvPr/>
          </p:nvSpPr>
          <p:spPr bwMode="auto">
            <a:xfrm>
              <a:off x="2867" y="1672"/>
              <a:ext cx="1816" cy="2149"/>
            </a:xfrm>
            <a:custGeom>
              <a:avLst/>
              <a:gdLst/>
              <a:ahLst/>
              <a:cxnLst>
                <a:cxn ang="0">
                  <a:pos x="566" y="2005"/>
                </a:cxn>
                <a:cxn ang="0">
                  <a:pos x="545" y="2186"/>
                </a:cxn>
                <a:cxn ang="0">
                  <a:pos x="498" y="2245"/>
                </a:cxn>
                <a:cxn ang="0">
                  <a:pos x="403" y="2286"/>
                </a:cxn>
                <a:cxn ang="0">
                  <a:pos x="305" y="2382"/>
                </a:cxn>
                <a:cxn ang="0">
                  <a:pos x="286" y="2396"/>
                </a:cxn>
                <a:cxn ang="0">
                  <a:pos x="271" y="2422"/>
                </a:cxn>
                <a:cxn ang="0">
                  <a:pos x="229" y="2615"/>
                </a:cxn>
                <a:cxn ang="0">
                  <a:pos x="137" y="2759"/>
                </a:cxn>
                <a:cxn ang="0">
                  <a:pos x="106" y="2834"/>
                </a:cxn>
                <a:cxn ang="0">
                  <a:pos x="146" y="2915"/>
                </a:cxn>
                <a:cxn ang="0">
                  <a:pos x="371" y="2939"/>
                </a:cxn>
                <a:cxn ang="0">
                  <a:pos x="606" y="3036"/>
                </a:cxn>
                <a:cxn ang="0">
                  <a:pos x="824" y="3045"/>
                </a:cxn>
                <a:cxn ang="0">
                  <a:pos x="1019" y="3061"/>
                </a:cxn>
                <a:cxn ang="0">
                  <a:pos x="1145" y="3081"/>
                </a:cxn>
                <a:cxn ang="0">
                  <a:pos x="1342" y="3152"/>
                </a:cxn>
                <a:cxn ang="0">
                  <a:pos x="1405" y="3115"/>
                </a:cxn>
                <a:cxn ang="0">
                  <a:pos x="1475" y="3061"/>
                </a:cxn>
                <a:cxn ang="0">
                  <a:pos x="1524" y="3017"/>
                </a:cxn>
                <a:cxn ang="0">
                  <a:pos x="1679" y="3020"/>
                </a:cxn>
                <a:cxn ang="0">
                  <a:pos x="1815" y="2966"/>
                </a:cxn>
                <a:cxn ang="0">
                  <a:pos x="1925" y="2811"/>
                </a:cxn>
                <a:cxn ang="0">
                  <a:pos x="1967" y="2775"/>
                </a:cxn>
                <a:cxn ang="0">
                  <a:pos x="2122" y="2716"/>
                </a:cxn>
                <a:cxn ang="0">
                  <a:pos x="2279" y="2668"/>
                </a:cxn>
                <a:cxn ang="0">
                  <a:pos x="2355" y="2565"/>
                </a:cxn>
                <a:cxn ang="0">
                  <a:pos x="2412" y="2468"/>
                </a:cxn>
                <a:cxn ang="0">
                  <a:pos x="2465" y="2238"/>
                </a:cxn>
                <a:cxn ang="0">
                  <a:pos x="2476" y="2087"/>
                </a:cxn>
                <a:cxn ang="0">
                  <a:pos x="2482" y="1901"/>
                </a:cxn>
                <a:cxn ang="0">
                  <a:pos x="2506" y="1812"/>
                </a:cxn>
                <a:cxn ang="0">
                  <a:pos x="2538" y="1758"/>
                </a:cxn>
                <a:cxn ang="0">
                  <a:pos x="2565" y="1646"/>
                </a:cxn>
                <a:cxn ang="0">
                  <a:pos x="2582" y="1617"/>
                </a:cxn>
                <a:cxn ang="0">
                  <a:pos x="2641" y="1567"/>
                </a:cxn>
                <a:cxn ang="0">
                  <a:pos x="2703" y="1415"/>
                </a:cxn>
                <a:cxn ang="0">
                  <a:pos x="2697" y="1208"/>
                </a:cxn>
                <a:cxn ang="0">
                  <a:pos x="2601" y="1070"/>
                </a:cxn>
                <a:cxn ang="0">
                  <a:pos x="2381" y="1111"/>
                </a:cxn>
                <a:cxn ang="0">
                  <a:pos x="2181" y="1126"/>
                </a:cxn>
                <a:cxn ang="0">
                  <a:pos x="2109" y="1067"/>
                </a:cxn>
                <a:cxn ang="0">
                  <a:pos x="2073" y="955"/>
                </a:cxn>
                <a:cxn ang="0">
                  <a:pos x="2022" y="864"/>
                </a:cxn>
                <a:cxn ang="0">
                  <a:pos x="2009" y="799"/>
                </a:cxn>
                <a:cxn ang="0">
                  <a:pos x="2010" y="510"/>
                </a:cxn>
                <a:cxn ang="0">
                  <a:pos x="2022" y="339"/>
                </a:cxn>
                <a:cxn ang="0">
                  <a:pos x="1725" y="173"/>
                </a:cxn>
                <a:cxn ang="0">
                  <a:pos x="1545" y="47"/>
                </a:cxn>
                <a:cxn ang="0">
                  <a:pos x="1475" y="13"/>
                </a:cxn>
                <a:cxn ang="0">
                  <a:pos x="1410" y="70"/>
                </a:cxn>
                <a:cxn ang="0">
                  <a:pos x="1329" y="70"/>
                </a:cxn>
                <a:cxn ang="0">
                  <a:pos x="1200" y="86"/>
                </a:cxn>
                <a:cxn ang="0">
                  <a:pos x="1051" y="84"/>
                </a:cxn>
                <a:cxn ang="0">
                  <a:pos x="861" y="61"/>
                </a:cxn>
                <a:cxn ang="0">
                  <a:pos x="746" y="41"/>
                </a:cxn>
                <a:cxn ang="0">
                  <a:pos x="663" y="66"/>
                </a:cxn>
                <a:cxn ang="0">
                  <a:pos x="526" y="59"/>
                </a:cxn>
                <a:cxn ang="0">
                  <a:pos x="379" y="201"/>
                </a:cxn>
                <a:cxn ang="0">
                  <a:pos x="21" y="704"/>
                </a:cxn>
              </a:cxnLst>
              <a:rect l="0" t="0" r="r" b="b"/>
              <a:pathLst>
                <a:path w="2705" h="3152">
                  <a:moveTo>
                    <a:pt x="615" y="1812"/>
                  </a:moveTo>
                  <a:lnTo>
                    <a:pt x="636" y="1820"/>
                  </a:lnTo>
                  <a:lnTo>
                    <a:pt x="649" y="1843"/>
                  </a:lnTo>
                  <a:lnTo>
                    <a:pt x="653" y="1874"/>
                  </a:lnTo>
                  <a:lnTo>
                    <a:pt x="646" y="1907"/>
                  </a:lnTo>
                  <a:lnTo>
                    <a:pt x="636" y="1944"/>
                  </a:lnTo>
                  <a:lnTo>
                    <a:pt x="617" y="1974"/>
                  </a:lnTo>
                  <a:lnTo>
                    <a:pt x="595" y="1997"/>
                  </a:lnTo>
                  <a:lnTo>
                    <a:pt x="566" y="2005"/>
                  </a:lnTo>
                  <a:lnTo>
                    <a:pt x="566" y="2022"/>
                  </a:lnTo>
                  <a:lnTo>
                    <a:pt x="557" y="2022"/>
                  </a:lnTo>
                  <a:lnTo>
                    <a:pt x="553" y="2037"/>
                  </a:lnTo>
                  <a:lnTo>
                    <a:pt x="551" y="2058"/>
                  </a:lnTo>
                  <a:lnTo>
                    <a:pt x="549" y="2086"/>
                  </a:lnTo>
                  <a:lnTo>
                    <a:pt x="549" y="2112"/>
                  </a:lnTo>
                  <a:lnTo>
                    <a:pt x="545" y="2140"/>
                  </a:lnTo>
                  <a:lnTo>
                    <a:pt x="545" y="2165"/>
                  </a:lnTo>
                  <a:lnTo>
                    <a:pt x="545" y="2186"/>
                  </a:lnTo>
                  <a:lnTo>
                    <a:pt x="545" y="2202"/>
                  </a:lnTo>
                  <a:lnTo>
                    <a:pt x="540" y="2205"/>
                  </a:lnTo>
                  <a:lnTo>
                    <a:pt x="536" y="2211"/>
                  </a:lnTo>
                  <a:lnTo>
                    <a:pt x="528" y="2218"/>
                  </a:lnTo>
                  <a:lnTo>
                    <a:pt x="517" y="2221"/>
                  </a:lnTo>
                  <a:lnTo>
                    <a:pt x="513" y="2227"/>
                  </a:lnTo>
                  <a:lnTo>
                    <a:pt x="508" y="2233"/>
                  </a:lnTo>
                  <a:lnTo>
                    <a:pt x="502" y="2239"/>
                  </a:lnTo>
                  <a:lnTo>
                    <a:pt x="498" y="2245"/>
                  </a:lnTo>
                  <a:lnTo>
                    <a:pt x="487" y="2249"/>
                  </a:lnTo>
                  <a:lnTo>
                    <a:pt x="473" y="2255"/>
                  </a:lnTo>
                  <a:lnTo>
                    <a:pt x="460" y="2263"/>
                  </a:lnTo>
                  <a:lnTo>
                    <a:pt x="456" y="2269"/>
                  </a:lnTo>
                  <a:lnTo>
                    <a:pt x="449" y="2270"/>
                  </a:lnTo>
                  <a:lnTo>
                    <a:pt x="438" y="2272"/>
                  </a:lnTo>
                  <a:lnTo>
                    <a:pt x="428" y="2278"/>
                  </a:lnTo>
                  <a:lnTo>
                    <a:pt x="415" y="2281"/>
                  </a:lnTo>
                  <a:lnTo>
                    <a:pt x="403" y="2286"/>
                  </a:lnTo>
                  <a:lnTo>
                    <a:pt x="390" y="2291"/>
                  </a:lnTo>
                  <a:lnTo>
                    <a:pt x="379" y="2292"/>
                  </a:lnTo>
                  <a:lnTo>
                    <a:pt x="367" y="2294"/>
                  </a:lnTo>
                  <a:lnTo>
                    <a:pt x="358" y="2303"/>
                  </a:lnTo>
                  <a:lnTo>
                    <a:pt x="349" y="2311"/>
                  </a:lnTo>
                  <a:lnTo>
                    <a:pt x="337" y="2328"/>
                  </a:lnTo>
                  <a:lnTo>
                    <a:pt x="337" y="2353"/>
                  </a:lnTo>
                  <a:lnTo>
                    <a:pt x="320" y="2367"/>
                  </a:lnTo>
                  <a:lnTo>
                    <a:pt x="305" y="2382"/>
                  </a:lnTo>
                  <a:lnTo>
                    <a:pt x="290" y="2396"/>
                  </a:lnTo>
                  <a:lnTo>
                    <a:pt x="282" y="2405"/>
                  </a:lnTo>
                  <a:lnTo>
                    <a:pt x="280" y="2409"/>
                  </a:lnTo>
                  <a:lnTo>
                    <a:pt x="284" y="2404"/>
                  </a:lnTo>
                  <a:lnTo>
                    <a:pt x="297" y="2385"/>
                  </a:lnTo>
                  <a:lnTo>
                    <a:pt x="316" y="2353"/>
                  </a:lnTo>
                  <a:lnTo>
                    <a:pt x="307" y="2367"/>
                  </a:lnTo>
                  <a:lnTo>
                    <a:pt x="296" y="2384"/>
                  </a:lnTo>
                  <a:lnTo>
                    <a:pt x="286" y="2396"/>
                  </a:lnTo>
                  <a:lnTo>
                    <a:pt x="280" y="2409"/>
                  </a:lnTo>
                  <a:lnTo>
                    <a:pt x="279" y="2415"/>
                  </a:lnTo>
                  <a:lnTo>
                    <a:pt x="284" y="2410"/>
                  </a:lnTo>
                  <a:lnTo>
                    <a:pt x="297" y="2396"/>
                  </a:lnTo>
                  <a:lnTo>
                    <a:pt x="316" y="2370"/>
                  </a:lnTo>
                  <a:lnTo>
                    <a:pt x="307" y="2377"/>
                  </a:lnTo>
                  <a:lnTo>
                    <a:pt x="296" y="2391"/>
                  </a:lnTo>
                  <a:lnTo>
                    <a:pt x="282" y="2405"/>
                  </a:lnTo>
                  <a:lnTo>
                    <a:pt x="271" y="2422"/>
                  </a:lnTo>
                  <a:lnTo>
                    <a:pt x="258" y="2438"/>
                  </a:lnTo>
                  <a:lnTo>
                    <a:pt x="248" y="2450"/>
                  </a:lnTo>
                  <a:lnTo>
                    <a:pt x="237" y="2458"/>
                  </a:lnTo>
                  <a:lnTo>
                    <a:pt x="229" y="2461"/>
                  </a:lnTo>
                  <a:lnTo>
                    <a:pt x="231" y="2486"/>
                  </a:lnTo>
                  <a:lnTo>
                    <a:pt x="233" y="2517"/>
                  </a:lnTo>
                  <a:lnTo>
                    <a:pt x="233" y="2548"/>
                  </a:lnTo>
                  <a:lnTo>
                    <a:pt x="233" y="2582"/>
                  </a:lnTo>
                  <a:lnTo>
                    <a:pt x="229" y="2615"/>
                  </a:lnTo>
                  <a:lnTo>
                    <a:pt x="220" y="2646"/>
                  </a:lnTo>
                  <a:lnTo>
                    <a:pt x="203" y="2669"/>
                  </a:lnTo>
                  <a:lnTo>
                    <a:pt x="178" y="2686"/>
                  </a:lnTo>
                  <a:lnTo>
                    <a:pt x="174" y="2693"/>
                  </a:lnTo>
                  <a:lnTo>
                    <a:pt x="169" y="2699"/>
                  </a:lnTo>
                  <a:lnTo>
                    <a:pt x="157" y="2707"/>
                  </a:lnTo>
                  <a:lnTo>
                    <a:pt x="150" y="2711"/>
                  </a:lnTo>
                  <a:lnTo>
                    <a:pt x="150" y="2759"/>
                  </a:lnTo>
                  <a:lnTo>
                    <a:pt x="137" y="2759"/>
                  </a:lnTo>
                  <a:lnTo>
                    <a:pt x="137" y="2764"/>
                  </a:lnTo>
                  <a:lnTo>
                    <a:pt x="135" y="2772"/>
                  </a:lnTo>
                  <a:lnTo>
                    <a:pt x="131" y="2781"/>
                  </a:lnTo>
                  <a:lnTo>
                    <a:pt x="129" y="2792"/>
                  </a:lnTo>
                  <a:lnTo>
                    <a:pt x="125" y="2803"/>
                  </a:lnTo>
                  <a:lnTo>
                    <a:pt x="121" y="2814"/>
                  </a:lnTo>
                  <a:lnTo>
                    <a:pt x="120" y="2821"/>
                  </a:lnTo>
                  <a:lnTo>
                    <a:pt x="120" y="2826"/>
                  </a:lnTo>
                  <a:lnTo>
                    <a:pt x="106" y="2834"/>
                  </a:lnTo>
                  <a:lnTo>
                    <a:pt x="99" y="2846"/>
                  </a:lnTo>
                  <a:lnTo>
                    <a:pt x="89" y="2862"/>
                  </a:lnTo>
                  <a:lnTo>
                    <a:pt x="78" y="2868"/>
                  </a:lnTo>
                  <a:lnTo>
                    <a:pt x="80" y="2887"/>
                  </a:lnTo>
                  <a:lnTo>
                    <a:pt x="87" y="2901"/>
                  </a:lnTo>
                  <a:lnTo>
                    <a:pt x="99" y="2910"/>
                  </a:lnTo>
                  <a:lnTo>
                    <a:pt x="112" y="2915"/>
                  </a:lnTo>
                  <a:lnTo>
                    <a:pt x="129" y="2918"/>
                  </a:lnTo>
                  <a:lnTo>
                    <a:pt x="146" y="2915"/>
                  </a:lnTo>
                  <a:lnTo>
                    <a:pt x="161" y="2913"/>
                  </a:lnTo>
                  <a:lnTo>
                    <a:pt x="178" y="2910"/>
                  </a:lnTo>
                  <a:lnTo>
                    <a:pt x="201" y="2907"/>
                  </a:lnTo>
                  <a:lnTo>
                    <a:pt x="227" y="2907"/>
                  </a:lnTo>
                  <a:lnTo>
                    <a:pt x="254" y="2910"/>
                  </a:lnTo>
                  <a:lnTo>
                    <a:pt x="280" y="2913"/>
                  </a:lnTo>
                  <a:lnTo>
                    <a:pt x="311" y="2921"/>
                  </a:lnTo>
                  <a:lnTo>
                    <a:pt x="339" y="2929"/>
                  </a:lnTo>
                  <a:lnTo>
                    <a:pt x="371" y="2939"/>
                  </a:lnTo>
                  <a:lnTo>
                    <a:pt x="400" y="2949"/>
                  </a:lnTo>
                  <a:lnTo>
                    <a:pt x="430" y="2960"/>
                  </a:lnTo>
                  <a:lnTo>
                    <a:pt x="458" y="2971"/>
                  </a:lnTo>
                  <a:lnTo>
                    <a:pt x="487" y="2983"/>
                  </a:lnTo>
                  <a:lnTo>
                    <a:pt x="513" y="2994"/>
                  </a:lnTo>
                  <a:lnTo>
                    <a:pt x="540" y="3008"/>
                  </a:lnTo>
                  <a:lnTo>
                    <a:pt x="564" y="3017"/>
                  </a:lnTo>
                  <a:lnTo>
                    <a:pt x="585" y="3028"/>
                  </a:lnTo>
                  <a:lnTo>
                    <a:pt x="606" y="3036"/>
                  </a:lnTo>
                  <a:lnTo>
                    <a:pt x="617" y="3039"/>
                  </a:lnTo>
                  <a:lnTo>
                    <a:pt x="636" y="3042"/>
                  </a:lnTo>
                  <a:lnTo>
                    <a:pt x="657" y="3045"/>
                  </a:lnTo>
                  <a:lnTo>
                    <a:pt x="680" y="3047"/>
                  </a:lnTo>
                  <a:lnTo>
                    <a:pt x="706" y="3047"/>
                  </a:lnTo>
                  <a:lnTo>
                    <a:pt x="735" y="3047"/>
                  </a:lnTo>
                  <a:lnTo>
                    <a:pt x="763" y="3047"/>
                  </a:lnTo>
                  <a:lnTo>
                    <a:pt x="793" y="3045"/>
                  </a:lnTo>
                  <a:lnTo>
                    <a:pt x="824" y="3045"/>
                  </a:lnTo>
                  <a:lnTo>
                    <a:pt x="854" y="3042"/>
                  </a:lnTo>
                  <a:lnTo>
                    <a:pt x="884" y="3040"/>
                  </a:lnTo>
                  <a:lnTo>
                    <a:pt x="911" y="3039"/>
                  </a:lnTo>
                  <a:lnTo>
                    <a:pt x="937" y="3037"/>
                  </a:lnTo>
                  <a:lnTo>
                    <a:pt x="962" y="3037"/>
                  </a:lnTo>
                  <a:lnTo>
                    <a:pt x="983" y="3036"/>
                  </a:lnTo>
                  <a:lnTo>
                    <a:pt x="998" y="3036"/>
                  </a:lnTo>
                  <a:lnTo>
                    <a:pt x="1009" y="3050"/>
                  </a:lnTo>
                  <a:lnTo>
                    <a:pt x="1019" y="3061"/>
                  </a:lnTo>
                  <a:lnTo>
                    <a:pt x="1030" y="3071"/>
                  </a:lnTo>
                  <a:lnTo>
                    <a:pt x="1039" y="3078"/>
                  </a:lnTo>
                  <a:lnTo>
                    <a:pt x="1051" y="3084"/>
                  </a:lnTo>
                  <a:lnTo>
                    <a:pt x="1066" y="3089"/>
                  </a:lnTo>
                  <a:lnTo>
                    <a:pt x="1083" y="3092"/>
                  </a:lnTo>
                  <a:lnTo>
                    <a:pt x="1102" y="3092"/>
                  </a:lnTo>
                  <a:lnTo>
                    <a:pt x="1115" y="3084"/>
                  </a:lnTo>
                  <a:lnTo>
                    <a:pt x="1130" y="3081"/>
                  </a:lnTo>
                  <a:lnTo>
                    <a:pt x="1145" y="3081"/>
                  </a:lnTo>
                  <a:lnTo>
                    <a:pt x="1166" y="3082"/>
                  </a:lnTo>
                  <a:lnTo>
                    <a:pt x="1187" y="3090"/>
                  </a:lnTo>
                  <a:lnTo>
                    <a:pt x="1214" y="3098"/>
                  </a:lnTo>
                  <a:lnTo>
                    <a:pt x="1240" y="3110"/>
                  </a:lnTo>
                  <a:lnTo>
                    <a:pt x="1272" y="3123"/>
                  </a:lnTo>
                  <a:lnTo>
                    <a:pt x="1293" y="3135"/>
                  </a:lnTo>
                  <a:lnTo>
                    <a:pt x="1312" y="3143"/>
                  </a:lnTo>
                  <a:lnTo>
                    <a:pt x="1327" y="3148"/>
                  </a:lnTo>
                  <a:lnTo>
                    <a:pt x="1342" y="3152"/>
                  </a:lnTo>
                  <a:lnTo>
                    <a:pt x="1354" y="3152"/>
                  </a:lnTo>
                  <a:lnTo>
                    <a:pt x="1365" y="3152"/>
                  </a:lnTo>
                  <a:lnTo>
                    <a:pt x="1374" y="3152"/>
                  </a:lnTo>
                  <a:lnTo>
                    <a:pt x="1384" y="3152"/>
                  </a:lnTo>
                  <a:lnTo>
                    <a:pt x="1386" y="3144"/>
                  </a:lnTo>
                  <a:lnTo>
                    <a:pt x="1388" y="3138"/>
                  </a:lnTo>
                  <a:lnTo>
                    <a:pt x="1393" y="3130"/>
                  </a:lnTo>
                  <a:lnTo>
                    <a:pt x="1399" y="3121"/>
                  </a:lnTo>
                  <a:lnTo>
                    <a:pt x="1405" y="3115"/>
                  </a:lnTo>
                  <a:lnTo>
                    <a:pt x="1412" y="3106"/>
                  </a:lnTo>
                  <a:lnTo>
                    <a:pt x="1418" y="3098"/>
                  </a:lnTo>
                  <a:lnTo>
                    <a:pt x="1422" y="3092"/>
                  </a:lnTo>
                  <a:lnTo>
                    <a:pt x="1429" y="3090"/>
                  </a:lnTo>
                  <a:lnTo>
                    <a:pt x="1437" y="3087"/>
                  </a:lnTo>
                  <a:lnTo>
                    <a:pt x="1441" y="3082"/>
                  </a:lnTo>
                  <a:lnTo>
                    <a:pt x="1443" y="3076"/>
                  </a:lnTo>
                  <a:lnTo>
                    <a:pt x="1460" y="3067"/>
                  </a:lnTo>
                  <a:lnTo>
                    <a:pt x="1475" y="3061"/>
                  </a:lnTo>
                  <a:lnTo>
                    <a:pt x="1479" y="3062"/>
                  </a:lnTo>
                  <a:lnTo>
                    <a:pt x="1463" y="3076"/>
                  </a:lnTo>
                  <a:lnTo>
                    <a:pt x="1469" y="3065"/>
                  </a:lnTo>
                  <a:lnTo>
                    <a:pt x="1482" y="3056"/>
                  </a:lnTo>
                  <a:lnTo>
                    <a:pt x="1496" y="3047"/>
                  </a:lnTo>
                  <a:lnTo>
                    <a:pt x="1501" y="3036"/>
                  </a:lnTo>
                  <a:lnTo>
                    <a:pt x="1507" y="3033"/>
                  </a:lnTo>
                  <a:lnTo>
                    <a:pt x="1516" y="3028"/>
                  </a:lnTo>
                  <a:lnTo>
                    <a:pt x="1524" y="3017"/>
                  </a:lnTo>
                  <a:lnTo>
                    <a:pt x="1533" y="3006"/>
                  </a:lnTo>
                  <a:lnTo>
                    <a:pt x="1545" y="2994"/>
                  </a:lnTo>
                  <a:lnTo>
                    <a:pt x="1552" y="2985"/>
                  </a:lnTo>
                  <a:lnTo>
                    <a:pt x="1558" y="2980"/>
                  </a:lnTo>
                  <a:lnTo>
                    <a:pt x="1562" y="2975"/>
                  </a:lnTo>
                  <a:lnTo>
                    <a:pt x="1641" y="2975"/>
                  </a:lnTo>
                  <a:lnTo>
                    <a:pt x="1647" y="2995"/>
                  </a:lnTo>
                  <a:lnTo>
                    <a:pt x="1658" y="3012"/>
                  </a:lnTo>
                  <a:lnTo>
                    <a:pt x="1679" y="3020"/>
                  </a:lnTo>
                  <a:lnTo>
                    <a:pt x="1706" y="3026"/>
                  </a:lnTo>
                  <a:lnTo>
                    <a:pt x="1732" y="3028"/>
                  </a:lnTo>
                  <a:lnTo>
                    <a:pt x="1757" y="3028"/>
                  </a:lnTo>
                  <a:lnTo>
                    <a:pt x="1781" y="3026"/>
                  </a:lnTo>
                  <a:lnTo>
                    <a:pt x="1800" y="3026"/>
                  </a:lnTo>
                  <a:lnTo>
                    <a:pt x="1804" y="3014"/>
                  </a:lnTo>
                  <a:lnTo>
                    <a:pt x="1806" y="2997"/>
                  </a:lnTo>
                  <a:lnTo>
                    <a:pt x="1810" y="2983"/>
                  </a:lnTo>
                  <a:lnTo>
                    <a:pt x="1815" y="2966"/>
                  </a:lnTo>
                  <a:lnTo>
                    <a:pt x="1823" y="2947"/>
                  </a:lnTo>
                  <a:lnTo>
                    <a:pt x="1831" y="2924"/>
                  </a:lnTo>
                  <a:lnTo>
                    <a:pt x="1844" y="2898"/>
                  </a:lnTo>
                  <a:lnTo>
                    <a:pt x="1859" y="2868"/>
                  </a:lnTo>
                  <a:lnTo>
                    <a:pt x="1882" y="2853"/>
                  </a:lnTo>
                  <a:lnTo>
                    <a:pt x="1901" y="2837"/>
                  </a:lnTo>
                  <a:lnTo>
                    <a:pt x="1912" y="2825"/>
                  </a:lnTo>
                  <a:lnTo>
                    <a:pt x="1921" y="2815"/>
                  </a:lnTo>
                  <a:lnTo>
                    <a:pt x="1925" y="2811"/>
                  </a:lnTo>
                  <a:lnTo>
                    <a:pt x="1927" y="2811"/>
                  </a:lnTo>
                  <a:lnTo>
                    <a:pt x="1929" y="2812"/>
                  </a:lnTo>
                  <a:lnTo>
                    <a:pt x="1929" y="2818"/>
                  </a:lnTo>
                  <a:lnTo>
                    <a:pt x="1929" y="2794"/>
                  </a:lnTo>
                  <a:lnTo>
                    <a:pt x="1937" y="2792"/>
                  </a:lnTo>
                  <a:lnTo>
                    <a:pt x="1944" y="2789"/>
                  </a:lnTo>
                  <a:lnTo>
                    <a:pt x="1948" y="2783"/>
                  </a:lnTo>
                  <a:lnTo>
                    <a:pt x="1950" y="2776"/>
                  </a:lnTo>
                  <a:lnTo>
                    <a:pt x="1967" y="2775"/>
                  </a:lnTo>
                  <a:lnTo>
                    <a:pt x="1986" y="2770"/>
                  </a:lnTo>
                  <a:lnTo>
                    <a:pt x="2009" y="2762"/>
                  </a:lnTo>
                  <a:lnTo>
                    <a:pt x="2031" y="2756"/>
                  </a:lnTo>
                  <a:lnTo>
                    <a:pt x="2054" y="2750"/>
                  </a:lnTo>
                  <a:lnTo>
                    <a:pt x="2073" y="2742"/>
                  </a:lnTo>
                  <a:lnTo>
                    <a:pt x="2088" y="2738"/>
                  </a:lnTo>
                  <a:lnTo>
                    <a:pt x="2099" y="2736"/>
                  </a:lnTo>
                  <a:lnTo>
                    <a:pt x="2105" y="2725"/>
                  </a:lnTo>
                  <a:lnTo>
                    <a:pt x="2122" y="2716"/>
                  </a:lnTo>
                  <a:lnTo>
                    <a:pt x="2145" y="2707"/>
                  </a:lnTo>
                  <a:lnTo>
                    <a:pt x="2173" y="2702"/>
                  </a:lnTo>
                  <a:lnTo>
                    <a:pt x="2202" y="2697"/>
                  </a:lnTo>
                  <a:lnTo>
                    <a:pt x="2230" y="2694"/>
                  </a:lnTo>
                  <a:lnTo>
                    <a:pt x="2253" y="2693"/>
                  </a:lnTo>
                  <a:lnTo>
                    <a:pt x="2268" y="2693"/>
                  </a:lnTo>
                  <a:lnTo>
                    <a:pt x="2272" y="2683"/>
                  </a:lnTo>
                  <a:lnTo>
                    <a:pt x="2275" y="2674"/>
                  </a:lnTo>
                  <a:lnTo>
                    <a:pt x="2279" y="2668"/>
                  </a:lnTo>
                  <a:lnTo>
                    <a:pt x="2287" y="2662"/>
                  </a:lnTo>
                  <a:lnTo>
                    <a:pt x="2287" y="2652"/>
                  </a:lnTo>
                  <a:lnTo>
                    <a:pt x="2347" y="2609"/>
                  </a:lnTo>
                  <a:lnTo>
                    <a:pt x="2347" y="2603"/>
                  </a:lnTo>
                  <a:lnTo>
                    <a:pt x="2349" y="2596"/>
                  </a:lnTo>
                  <a:lnTo>
                    <a:pt x="2351" y="2589"/>
                  </a:lnTo>
                  <a:lnTo>
                    <a:pt x="2353" y="2581"/>
                  </a:lnTo>
                  <a:lnTo>
                    <a:pt x="2353" y="2575"/>
                  </a:lnTo>
                  <a:lnTo>
                    <a:pt x="2355" y="2565"/>
                  </a:lnTo>
                  <a:lnTo>
                    <a:pt x="2357" y="2559"/>
                  </a:lnTo>
                  <a:lnTo>
                    <a:pt x="2357" y="2553"/>
                  </a:lnTo>
                  <a:lnTo>
                    <a:pt x="2372" y="2548"/>
                  </a:lnTo>
                  <a:lnTo>
                    <a:pt x="2379" y="2539"/>
                  </a:lnTo>
                  <a:lnTo>
                    <a:pt x="2385" y="2528"/>
                  </a:lnTo>
                  <a:lnTo>
                    <a:pt x="2387" y="2520"/>
                  </a:lnTo>
                  <a:lnTo>
                    <a:pt x="2408" y="2511"/>
                  </a:lnTo>
                  <a:lnTo>
                    <a:pt x="2408" y="2494"/>
                  </a:lnTo>
                  <a:lnTo>
                    <a:pt x="2412" y="2468"/>
                  </a:lnTo>
                  <a:lnTo>
                    <a:pt x="2415" y="2432"/>
                  </a:lnTo>
                  <a:lnTo>
                    <a:pt x="2423" y="2393"/>
                  </a:lnTo>
                  <a:lnTo>
                    <a:pt x="2431" y="2356"/>
                  </a:lnTo>
                  <a:lnTo>
                    <a:pt x="2440" y="2326"/>
                  </a:lnTo>
                  <a:lnTo>
                    <a:pt x="2453" y="2303"/>
                  </a:lnTo>
                  <a:lnTo>
                    <a:pt x="2467" y="2294"/>
                  </a:lnTo>
                  <a:lnTo>
                    <a:pt x="2467" y="2283"/>
                  </a:lnTo>
                  <a:lnTo>
                    <a:pt x="2467" y="2263"/>
                  </a:lnTo>
                  <a:lnTo>
                    <a:pt x="2465" y="2238"/>
                  </a:lnTo>
                  <a:lnTo>
                    <a:pt x="2467" y="2208"/>
                  </a:lnTo>
                  <a:lnTo>
                    <a:pt x="2468" y="2182"/>
                  </a:lnTo>
                  <a:lnTo>
                    <a:pt x="2476" y="2159"/>
                  </a:lnTo>
                  <a:lnTo>
                    <a:pt x="2484" y="2143"/>
                  </a:lnTo>
                  <a:lnTo>
                    <a:pt x="2495" y="2137"/>
                  </a:lnTo>
                  <a:lnTo>
                    <a:pt x="2491" y="2124"/>
                  </a:lnTo>
                  <a:lnTo>
                    <a:pt x="2485" y="2112"/>
                  </a:lnTo>
                  <a:lnTo>
                    <a:pt x="2480" y="2098"/>
                  </a:lnTo>
                  <a:lnTo>
                    <a:pt x="2476" y="2087"/>
                  </a:lnTo>
                  <a:lnTo>
                    <a:pt x="2467" y="2084"/>
                  </a:lnTo>
                  <a:lnTo>
                    <a:pt x="2461" y="2073"/>
                  </a:lnTo>
                  <a:lnTo>
                    <a:pt x="2457" y="2058"/>
                  </a:lnTo>
                  <a:lnTo>
                    <a:pt x="2457" y="2039"/>
                  </a:lnTo>
                  <a:lnTo>
                    <a:pt x="2459" y="2013"/>
                  </a:lnTo>
                  <a:lnTo>
                    <a:pt x="2461" y="1986"/>
                  </a:lnTo>
                  <a:lnTo>
                    <a:pt x="2467" y="1958"/>
                  </a:lnTo>
                  <a:lnTo>
                    <a:pt x="2470" y="1926"/>
                  </a:lnTo>
                  <a:lnTo>
                    <a:pt x="2482" y="1901"/>
                  </a:lnTo>
                  <a:lnTo>
                    <a:pt x="2489" y="1882"/>
                  </a:lnTo>
                  <a:lnTo>
                    <a:pt x="2493" y="1870"/>
                  </a:lnTo>
                  <a:lnTo>
                    <a:pt x="2495" y="1859"/>
                  </a:lnTo>
                  <a:lnTo>
                    <a:pt x="2499" y="1851"/>
                  </a:lnTo>
                  <a:lnTo>
                    <a:pt x="2499" y="1845"/>
                  </a:lnTo>
                  <a:lnTo>
                    <a:pt x="2495" y="1842"/>
                  </a:lnTo>
                  <a:lnTo>
                    <a:pt x="2495" y="1839"/>
                  </a:lnTo>
                  <a:lnTo>
                    <a:pt x="2506" y="1839"/>
                  </a:lnTo>
                  <a:lnTo>
                    <a:pt x="2506" y="1812"/>
                  </a:lnTo>
                  <a:lnTo>
                    <a:pt x="2516" y="1812"/>
                  </a:lnTo>
                  <a:lnTo>
                    <a:pt x="2514" y="1806"/>
                  </a:lnTo>
                  <a:lnTo>
                    <a:pt x="2514" y="1800"/>
                  </a:lnTo>
                  <a:lnTo>
                    <a:pt x="2516" y="1797"/>
                  </a:lnTo>
                  <a:lnTo>
                    <a:pt x="2527" y="1795"/>
                  </a:lnTo>
                  <a:lnTo>
                    <a:pt x="2527" y="1772"/>
                  </a:lnTo>
                  <a:lnTo>
                    <a:pt x="2535" y="1769"/>
                  </a:lnTo>
                  <a:lnTo>
                    <a:pt x="2537" y="1764"/>
                  </a:lnTo>
                  <a:lnTo>
                    <a:pt x="2538" y="1758"/>
                  </a:lnTo>
                  <a:lnTo>
                    <a:pt x="2546" y="1755"/>
                  </a:lnTo>
                  <a:lnTo>
                    <a:pt x="2546" y="1742"/>
                  </a:lnTo>
                  <a:lnTo>
                    <a:pt x="2546" y="1727"/>
                  </a:lnTo>
                  <a:lnTo>
                    <a:pt x="2546" y="1710"/>
                  </a:lnTo>
                  <a:lnTo>
                    <a:pt x="2550" y="1694"/>
                  </a:lnTo>
                  <a:lnTo>
                    <a:pt x="2552" y="1680"/>
                  </a:lnTo>
                  <a:lnTo>
                    <a:pt x="2556" y="1666"/>
                  </a:lnTo>
                  <a:lnTo>
                    <a:pt x="2559" y="1654"/>
                  </a:lnTo>
                  <a:lnTo>
                    <a:pt x="2565" y="1646"/>
                  </a:lnTo>
                  <a:lnTo>
                    <a:pt x="2574" y="1635"/>
                  </a:lnTo>
                  <a:lnTo>
                    <a:pt x="2582" y="1621"/>
                  </a:lnTo>
                  <a:lnTo>
                    <a:pt x="2590" y="1614"/>
                  </a:lnTo>
                  <a:lnTo>
                    <a:pt x="2595" y="1606"/>
                  </a:lnTo>
                  <a:lnTo>
                    <a:pt x="2595" y="1604"/>
                  </a:lnTo>
                  <a:lnTo>
                    <a:pt x="2593" y="1606"/>
                  </a:lnTo>
                  <a:lnTo>
                    <a:pt x="2584" y="1615"/>
                  </a:lnTo>
                  <a:lnTo>
                    <a:pt x="2565" y="1631"/>
                  </a:lnTo>
                  <a:lnTo>
                    <a:pt x="2582" y="1617"/>
                  </a:lnTo>
                  <a:lnTo>
                    <a:pt x="2597" y="1604"/>
                  </a:lnTo>
                  <a:lnTo>
                    <a:pt x="2603" y="1606"/>
                  </a:lnTo>
                  <a:lnTo>
                    <a:pt x="2586" y="1631"/>
                  </a:lnTo>
                  <a:lnTo>
                    <a:pt x="2591" y="1615"/>
                  </a:lnTo>
                  <a:lnTo>
                    <a:pt x="2607" y="1600"/>
                  </a:lnTo>
                  <a:lnTo>
                    <a:pt x="2622" y="1586"/>
                  </a:lnTo>
                  <a:lnTo>
                    <a:pt x="2635" y="1581"/>
                  </a:lnTo>
                  <a:lnTo>
                    <a:pt x="2637" y="1575"/>
                  </a:lnTo>
                  <a:lnTo>
                    <a:pt x="2641" y="1567"/>
                  </a:lnTo>
                  <a:lnTo>
                    <a:pt x="2643" y="1559"/>
                  </a:lnTo>
                  <a:lnTo>
                    <a:pt x="2644" y="1547"/>
                  </a:lnTo>
                  <a:lnTo>
                    <a:pt x="2665" y="1539"/>
                  </a:lnTo>
                  <a:lnTo>
                    <a:pt x="2665" y="1520"/>
                  </a:lnTo>
                  <a:lnTo>
                    <a:pt x="2679" y="1497"/>
                  </a:lnTo>
                  <a:lnTo>
                    <a:pt x="2688" y="1477"/>
                  </a:lnTo>
                  <a:lnTo>
                    <a:pt x="2694" y="1457"/>
                  </a:lnTo>
                  <a:lnTo>
                    <a:pt x="2701" y="1437"/>
                  </a:lnTo>
                  <a:lnTo>
                    <a:pt x="2703" y="1415"/>
                  </a:lnTo>
                  <a:lnTo>
                    <a:pt x="2705" y="1393"/>
                  </a:lnTo>
                  <a:lnTo>
                    <a:pt x="2705" y="1368"/>
                  </a:lnTo>
                  <a:lnTo>
                    <a:pt x="2705" y="1340"/>
                  </a:lnTo>
                  <a:lnTo>
                    <a:pt x="2694" y="1323"/>
                  </a:lnTo>
                  <a:lnTo>
                    <a:pt x="2688" y="1305"/>
                  </a:lnTo>
                  <a:lnTo>
                    <a:pt x="2688" y="1283"/>
                  </a:lnTo>
                  <a:lnTo>
                    <a:pt x="2690" y="1260"/>
                  </a:lnTo>
                  <a:lnTo>
                    <a:pt x="2694" y="1235"/>
                  </a:lnTo>
                  <a:lnTo>
                    <a:pt x="2697" y="1208"/>
                  </a:lnTo>
                  <a:lnTo>
                    <a:pt x="2703" y="1187"/>
                  </a:lnTo>
                  <a:lnTo>
                    <a:pt x="2705" y="1166"/>
                  </a:lnTo>
                  <a:lnTo>
                    <a:pt x="2686" y="1157"/>
                  </a:lnTo>
                  <a:lnTo>
                    <a:pt x="2669" y="1148"/>
                  </a:lnTo>
                  <a:lnTo>
                    <a:pt x="2656" y="1132"/>
                  </a:lnTo>
                  <a:lnTo>
                    <a:pt x="2641" y="1117"/>
                  </a:lnTo>
                  <a:lnTo>
                    <a:pt x="2627" y="1101"/>
                  </a:lnTo>
                  <a:lnTo>
                    <a:pt x="2614" y="1086"/>
                  </a:lnTo>
                  <a:lnTo>
                    <a:pt x="2601" y="1070"/>
                  </a:lnTo>
                  <a:lnTo>
                    <a:pt x="2586" y="1056"/>
                  </a:lnTo>
                  <a:lnTo>
                    <a:pt x="2574" y="1061"/>
                  </a:lnTo>
                  <a:lnTo>
                    <a:pt x="2557" y="1069"/>
                  </a:lnTo>
                  <a:lnTo>
                    <a:pt x="2542" y="1080"/>
                  </a:lnTo>
                  <a:lnTo>
                    <a:pt x="2537" y="1083"/>
                  </a:lnTo>
                  <a:lnTo>
                    <a:pt x="2495" y="1084"/>
                  </a:lnTo>
                  <a:lnTo>
                    <a:pt x="2457" y="1090"/>
                  </a:lnTo>
                  <a:lnTo>
                    <a:pt x="2417" y="1101"/>
                  </a:lnTo>
                  <a:lnTo>
                    <a:pt x="2381" y="1111"/>
                  </a:lnTo>
                  <a:lnTo>
                    <a:pt x="2344" y="1121"/>
                  </a:lnTo>
                  <a:lnTo>
                    <a:pt x="2306" y="1131"/>
                  </a:lnTo>
                  <a:lnTo>
                    <a:pt x="2266" y="1139"/>
                  </a:lnTo>
                  <a:lnTo>
                    <a:pt x="2228" y="1140"/>
                  </a:lnTo>
                  <a:lnTo>
                    <a:pt x="2226" y="1137"/>
                  </a:lnTo>
                  <a:lnTo>
                    <a:pt x="2217" y="1132"/>
                  </a:lnTo>
                  <a:lnTo>
                    <a:pt x="2205" y="1129"/>
                  </a:lnTo>
                  <a:lnTo>
                    <a:pt x="2194" y="1126"/>
                  </a:lnTo>
                  <a:lnTo>
                    <a:pt x="2181" y="1126"/>
                  </a:lnTo>
                  <a:lnTo>
                    <a:pt x="2169" y="1128"/>
                  </a:lnTo>
                  <a:lnTo>
                    <a:pt x="2160" y="1131"/>
                  </a:lnTo>
                  <a:lnTo>
                    <a:pt x="2158" y="1140"/>
                  </a:lnTo>
                  <a:lnTo>
                    <a:pt x="2149" y="1149"/>
                  </a:lnTo>
                  <a:lnTo>
                    <a:pt x="2132" y="1132"/>
                  </a:lnTo>
                  <a:lnTo>
                    <a:pt x="2122" y="1115"/>
                  </a:lnTo>
                  <a:lnTo>
                    <a:pt x="2113" y="1101"/>
                  </a:lnTo>
                  <a:lnTo>
                    <a:pt x="2111" y="1084"/>
                  </a:lnTo>
                  <a:lnTo>
                    <a:pt x="2109" y="1067"/>
                  </a:lnTo>
                  <a:lnTo>
                    <a:pt x="2109" y="1048"/>
                  </a:lnTo>
                  <a:lnTo>
                    <a:pt x="2109" y="1027"/>
                  </a:lnTo>
                  <a:lnTo>
                    <a:pt x="2109" y="1007"/>
                  </a:lnTo>
                  <a:lnTo>
                    <a:pt x="2105" y="1005"/>
                  </a:lnTo>
                  <a:lnTo>
                    <a:pt x="2099" y="999"/>
                  </a:lnTo>
                  <a:lnTo>
                    <a:pt x="2090" y="988"/>
                  </a:lnTo>
                  <a:lnTo>
                    <a:pt x="2084" y="977"/>
                  </a:lnTo>
                  <a:lnTo>
                    <a:pt x="2079" y="966"/>
                  </a:lnTo>
                  <a:lnTo>
                    <a:pt x="2073" y="955"/>
                  </a:lnTo>
                  <a:lnTo>
                    <a:pt x="2071" y="946"/>
                  </a:lnTo>
                  <a:lnTo>
                    <a:pt x="2069" y="941"/>
                  </a:lnTo>
                  <a:lnTo>
                    <a:pt x="2065" y="938"/>
                  </a:lnTo>
                  <a:lnTo>
                    <a:pt x="2060" y="929"/>
                  </a:lnTo>
                  <a:lnTo>
                    <a:pt x="2052" y="917"/>
                  </a:lnTo>
                  <a:lnTo>
                    <a:pt x="2044" y="901"/>
                  </a:lnTo>
                  <a:lnTo>
                    <a:pt x="2035" y="889"/>
                  </a:lnTo>
                  <a:lnTo>
                    <a:pt x="2027" y="875"/>
                  </a:lnTo>
                  <a:lnTo>
                    <a:pt x="2022" y="864"/>
                  </a:lnTo>
                  <a:lnTo>
                    <a:pt x="2020" y="858"/>
                  </a:lnTo>
                  <a:lnTo>
                    <a:pt x="2005" y="856"/>
                  </a:lnTo>
                  <a:lnTo>
                    <a:pt x="1995" y="850"/>
                  </a:lnTo>
                  <a:lnTo>
                    <a:pt x="1988" y="839"/>
                  </a:lnTo>
                  <a:lnTo>
                    <a:pt x="1984" y="828"/>
                  </a:lnTo>
                  <a:lnTo>
                    <a:pt x="1984" y="817"/>
                  </a:lnTo>
                  <a:lnTo>
                    <a:pt x="1988" y="808"/>
                  </a:lnTo>
                  <a:lnTo>
                    <a:pt x="1997" y="802"/>
                  </a:lnTo>
                  <a:lnTo>
                    <a:pt x="2009" y="799"/>
                  </a:lnTo>
                  <a:lnTo>
                    <a:pt x="2020" y="791"/>
                  </a:lnTo>
                  <a:lnTo>
                    <a:pt x="2020" y="676"/>
                  </a:lnTo>
                  <a:lnTo>
                    <a:pt x="2001" y="670"/>
                  </a:lnTo>
                  <a:lnTo>
                    <a:pt x="1991" y="659"/>
                  </a:lnTo>
                  <a:lnTo>
                    <a:pt x="1988" y="637"/>
                  </a:lnTo>
                  <a:lnTo>
                    <a:pt x="1988" y="612"/>
                  </a:lnTo>
                  <a:lnTo>
                    <a:pt x="1995" y="581"/>
                  </a:lnTo>
                  <a:lnTo>
                    <a:pt x="2003" y="547"/>
                  </a:lnTo>
                  <a:lnTo>
                    <a:pt x="2010" y="510"/>
                  </a:lnTo>
                  <a:lnTo>
                    <a:pt x="2020" y="471"/>
                  </a:lnTo>
                  <a:lnTo>
                    <a:pt x="2027" y="441"/>
                  </a:lnTo>
                  <a:lnTo>
                    <a:pt x="2037" y="423"/>
                  </a:lnTo>
                  <a:lnTo>
                    <a:pt x="2048" y="410"/>
                  </a:lnTo>
                  <a:lnTo>
                    <a:pt x="2056" y="403"/>
                  </a:lnTo>
                  <a:lnTo>
                    <a:pt x="2058" y="396"/>
                  </a:lnTo>
                  <a:lnTo>
                    <a:pt x="2056" y="386"/>
                  </a:lnTo>
                  <a:lnTo>
                    <a:pt x="2044" y="367"/>
                  </a:lnTo>
                  <a:lnTo>
                    <a:pt x="2022" y="339"/>
                  </a:lnTo>
                  <a:lnTo>
                    <a:pt x="1931" y="260"/>
                  </a:lnTo>
                  <a:lnTo>
                    <a:pt x="1899" y="233"/>
                  </a:lnTo>
                  <a:lnTo>
                    <a:pt x="1899" y="191"/>
                  </a:lnTo>
                  <a:lnTo>
                    <a:pt x="1872" y="191"/>
                  </a:lnTo>
                  <a:lnTo>
                    <a:pt x="1844" y="190"/>
                  </a:lnTo>
                  <a:lnTo>
                    <a:pt x="1815" y="187"/>
                  </a:lnTo>
                  <a:lnTo>
                    <a:pt x="1783" y="184"/>
                  </a:lnTo>
                  <a:lnTo>
                    <a:pt x="1755" y="177"/>
                  </a:lnTo>
                  <a:lnTo>
                    <a:pt x="1725" y="173"/>
                  </a:lnTo>
                  <a:lnTo>
                    <a:pt x="1696" y="165"/>
                  </a:lnTo>
                  <a:lnTo>
                    <a:pt x="1670" y="156"/>
                  </a:lnTo>
                  <a:lnTo>
                    <a:pt x="1643" y="145"/>
                  </a:lnTo>
                  <a:lnTo>
                    <a:pt x="1619" y="132"/>
                  </a:lnTo>
                  <a:lnTo>
                    <a:pt x="1598" y="120"/>
                  </a:lnTo>
                  <a:lnTo>
                    <a:pt x="1579" y="105"/>
                  </a:lnTo>
                  <a:lnTo>
                    <a:pt x="1564" y="87"/>
                  </a:lnTo>
                  <a:lnTo>
                    <a:pt x="1552" y="69"/>
                  </a:lnTo>
                  <a:lnTo>
                    <a:pt x="1545" y="47"/>
                  </a:lnTo>
                  <a:lnTo>
                    <a:pt x="1543" y="25"/>
                  </a:lnTo>
                  <a:lnTo>
                    <a:pt x="1533" y="22"/>
                  </a:lnTo>
                  <a:lnTo>
                    <a:pt x="1526" y="16"/>
                  </a:lnTo>
                  <a:lnTo>
                    <a:pt x="1520" y="7"/>
                  </a:lnTo>
                  <a:lnTo>
                    <a:pt x="1513" y="0"/>
                  </a:lnTo>
                  <a:lnTo>
                    <a:pt x="1511" y="2"/>
                  </a:lnTo>
                  <a:lnTo>
                    <a:pt x="1501" y="4"/>
                  </a:lnTo>
                  <a:lnTo>
                    <a:pt x="1490" y="8"/>
                  </a:lnTo>
                  <a:lnTo>
                    <a:pt x="1475" y="13"/>
                  </a:lnTo>
                  <a:lnTo>
                    <a:pt x="1463" y="18"/>
                  </a:lnTo>
                  <a:lnTo>
                    <a:pt x="1448" y="22"/>
                  </a:lnTo>
                  <a:lnTo>
                    <a:pt x="1439" y="24"/>
                  </a:lnTo>
                  <a:lnTo>
                    <a:pt x="1431" y="25"/>
                  </a:lnTo>
                  <a:lnTo>
                    <a:pt x="1422" y="35"/>
                  </a:lnTo>
                  <a:lnTo>
                    <a:pt x="1422" y="42"/>
                  </a:lnTo>
                  <a:lnTo>
                    <a:pt x="1418" y="55"/>
                  </a:lnTo>
                  <a:lnTo>
                    <a:pt x="1416" y="63"/>
                  </a:lnTo>
                  <a:lnTo>
                    <a:pt x="1410" y="70"/>
                  </a:lnTo>
                  <a:lnTo>
                    <a:pt x="1405" y="80"/>
                  </a:lnTo>
                  <a:lnTo>
                    <a:pt x="1399" y="87"/>
                  </a:lnTo>
                  <a:lnTo>
                    <a:pt x="1395" y="94"/>
                  </a:lnTo>
                  <a:lnTo>
                    <a:pt x="1391" y="101"/>
                  </a:lnTo>
                  <a:lnTo>
                    <a:pt x="1378" y="97"/>
                  </a:lnTo>
                  <a:lnTo>
                    <a:pt x="1369" y="91"/>
                  </a:lnTo>
                  <a:lnTo>
                    <a:pt x="1354" y="84"/>
                  </a:lnTo>
                  <a:lnTo>
                    <a:pt x="1342" y="78"/>
                  </a:lnTo>
                  <a:lnTo>
                    <a:pt x="1329" y="70"/>
                  </a:lnTo>
                  <a:lnTo>
                    <a:pt x="1316" y="64"/>
                  </a:lnTo>
                  <a:lnTo>
                    <a:pt x="1304" y="61"/>
                  </a:lnTo>
                  <a:lnTo>
                    <a:pt x="1293" y="59"/>
                  </a:lnTo>
                  <a:lnTo>
                    <a:pt x="1289" y="67"/>
                  </a:lnTo>
                  <a:lnTo>
                    <a:pt x="1280" y="77"/>
                  </a:lnTo>
                  <a:lnTo>
                    <a:pt x="1270" y="84"/>
                  </a:lnTo>
                  <a:lnTo>
                    <a:pt x="1263" y="92"/>
                  </a:lnTo>
                  <a:lnTo>
                    <a:pt x="1202" y="92"/>
                  </a:lnTo>
                  <a:lnTo>
                    <a:pt x="1200" y="86"/>
                  </a:lnTo>
                  <a:lnTo>
                    <a:pt x="1197" y="81"/>
                  </a:lnTo>
                  <a:lnTo>
                    <a:pt x="1191" y="78"/>
                  </a:lnTo>
                  <a:lnTo>
                    <a:pt x="1183" y="77"/>
                  </a:lnTo>
                  <a:lnTo>
                    <a:pt x="1164" y="92"/>
                  </a:lnTo>
                  <a:lnTo>
                    <a:pt x="1140" y="92"/>
                  </a:lnTo>
                  <a:lnTo>
                    <a:pt x="1117" y="91"/>
                  </a:lnTo>
                  <a:lnTo>
                    <a:pt x="1094" y="89"/>
                  </a:lnTo>
                  <a:lnTo>
                    <a:pt x="1072" y="87"/>
                  </a:lnTo>
                  <a:lnTo>
                    <a:pt x="1051" y="84"/>
                  </a:lnTo>
                  <a:lnTo>
                    <a:pt x="1030" y="83"/>
                  </a:lnTo>
                  <a:lnTo>
                    <a:pt x="1009" y="80"/>
                  </a:lnTo>
                  <a:lnTo>
                    <a:pt x="988" y="77"/>
                  </a:lnTo>
                  <a:lnTo>
                    <a:pt x="967" y="72"/>
                  </a:lnTo>
                  <a:lnTo>
                    <a:pt x="947" y="69"/>
                  </a:lnTo>
                  <a:lnTo>
                    <a:pt x="928" y="67"/>
                  </a:lnTo>
                  <a:lnTo>
                    <a:pt x="907" y="64"/>
                  </a:lnTo>
                  <a:lnTo>
                    <a:pt x="884" y="63"/>
                  </a:lnTo>
                  <a:lnTo>
                    <a:pt x="861" y="61"/>
                  </a:lnTo>
                  <a:lnTo>
                    <a:pt x="839" y="59"/>
                  </a:lnTo>
                  <a:lnTo>
                    <a:pt x="816" y="59"/>
                  </a:lnTo>
                  <a:lnTo>
                    <a:pt x="805" y="77"/>
                  </a:lnTo>
                  <a:lnTo>
                    <a:pt x="795" y="69"/>
                  </a:lnTo>
                  <a:lnTo>
                    <a:pt x="784" y="64"/>
                  </a:lnTo>
                  <a:lnTo>
                    <a:pt x="769" y="61"/>
                  </a:lnTo>
                  <a:lnTo>
                    <a:pt x="755" y="59"/>
                  </a:lnTo>
                  <a:lnTo>
                    <a:pt x="754" y="47"/>
                  </a:lnTo>
                  <a:lnTo>
                    <a:pt x="746" y="41"/>
                  </a:lnTo>
                  <a:lnTo>
                    <a:pt x="738" y="36"/>
                  </a:lnTo>
                  <a:lnTo>
                    <a:pt x="727" y="35"/>
                  </a:lnTo>
                  <a:lnTo>
                    <a:pt x="714" y="33"/>
                  </a:lnTo>
                  <a:lnTo>
                    <a:pt x="701" y="35"/>
                  </a:lnTo>
                  <a:lnTo>
                    <a:pt x="687" y="35"/>
                  </a:lnTo>
                  <a:lnTo>
                    <a:pt x="676" y="35"/>
                  </a:lnTo>
                  <a:lnTo>
                    <a:pt x="672" y="46"/>
                  </a:lnTo>
                  <a:lnTo>
                    <a:pt x="668" y="56"/>
                  </a:lnTo>
                  <a:lnTo>
                    <a:pt x="663" y="66"/>
                  </a:lnTo>
                  <a:lnTo>
                    <a:pt x="661" y="72"/>
                  </a:lnTo>
                  <a:lnTo>
                    <a:pt x="644" y="72"/>
                  </a:lnTo>
                  <a:lnTo>
                    <a:pt x="629" y="70"/>
                  </a:lnTo>
                  <a:lnTo>
                    <a:pt x="612" y="67"/>
                  </a:lnTo>
                  <a:lnTo>
                    <a:pt x="593" y="66"/>
                  </a:lnTo>
                  <a:lnTo>
                    <a:pt x="576" y="64"/>
                  </a:lnTo>
                  <a:lnTo>
                    <a:pt x="559" y="61"/>
                  </a:lnTo>
                  <a:lnTo>
                    <a:pt x="542" y="59"/>
                  </a:lnTo>
                  <a:lnTo>
                    <a:pt x="526" y="59"/>
                  </a:lnTo>
                  <a:lnTo>
                    <a:pt x="525" y="52"/>
                  </a:lnTo>
                  <a:lnTo>
                    <a:pt x="515" y="46"/>
                  </a:lnTo>
                  <a:lnTo>
                    <a:pt x="506" y="42"/>
                  </a:lnTo>
                  <a:lnTo>
                    <a:pt x="498" y="41"/>
                  </a:lnTo>
                  <a:lnTo>
                    <a:pt x="491" y="49"/>
                  </a:lnTo>
                  <a:lnTo>
                    <a:pt x="473" y="70"/>
                  </a:lnTo>
                  <a:lnTo>
                    <a:pt x="449" y="105"/>
                  </a:lnTo>
                  <a:lnTo>
                    <a:pt x="415" y="150"/>
                  </a:lnTo>
                  <a:lnTo>
                    <a:pt x="379" y="201"/>
                  </a:lnTo>
                  <a:lnTo>
                    <a:pt x="335" y="260"/>
                  </a:lnTo>
                  <a:lnTo>
                    <a:pt x="292" y="322"/>
                  </a:lnTo>
                  <a:lnTo>
                    <a:pt x="246" y="387"/>
                  </a:lnTo>
                  <a:lnTo>
                    <a:pt x="201" y="452"/>
                  </a:lnTo>
                  <a:lnTo>
                    <a:pt x="155" y="514"/>
                  </a:lnTo>
                  <a:lnTo>
                    <a:pt x="114" y="573"/>
                  </a:lnTo>
                  <a:lnTo>
                    <a:pt x="76" y="625"/>
                  </a:lnTo>
                  <a:lnTo>
                    <a:pt x="46" y="670"/>
                  </a:lnTo>
                  <a:lnTo>
                    <a:pt x="21" y="704"/>
                  </a:lnTo>
                  <a:lnTo>
                    <a:pt x="6" y="724"/>
                  </a:lnTo>
                  <a:lnTo>
                    <a:pt x="0" y="732"/>
                  </a:lnTo>
                  <a:lnTo>
                    <a:pt x="615" y="1812"/>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83" name="Freeform 155"/>
            <p:cNvSpPr>
              <a:spLocks/>
            </p:cNvSpPr>
            <p:nvPr/>
          </p:nvSpPr>
          <p:spPr bwMode="auto">
            <a:xfrm>
              <a:off x="2867" y="1672"/>
              <a:ext cx="1816" cy="2149"/>
            </a:xfrm>
            <a:custGeom>
              <a:avLst/>
              <a:gdLst/>
              <a:ahLst/>
              <a:cxnLst>
                <a:cxn ang="0">
                  <a:pos x="566" y="2005"/>
                </a:cxn>
                <a:cxn ang="0">
                  <a:pos x="545" y="2186"/>
                </a:cxn>
                <a:cxn ang="0">
                  <a:pos x="502" y="2239"/>
                </a:cxn>
                <a:cxn ang="0">
                  <a:pos x="428" y="2278"/>
                </a:cxn>
                <a:cxn ang="0">
                  <a:pos x="337" y="2353"/>
                </a:cxn>
                <a:cxn ang="0">
                  <a:pos x="307" y="2367"/>
                </a:cxn>
                <a:cxn ang="0">
                  <a:pos x="296" y="2391"/>
                </a:cxn>
                <a:cxn ang="0">
                  <a:pos x="233" y="2548"/>
                </a:cxn>
                <a:cxn ang="0">
                  <a:pos x="150" y="2711"/>
                </a:cxn>
                <a:cxn ang="0">
                  <a:pos x="120" y="2821"/>
                </a:cxn>
                <a:cxn ang="0">
                  <a:pos x="99" y="2910"/>
                </a:cxn>
                <a:cxn ang="0">
                  <a:pos x="280" y="2913"/>
                </a:cxn>
                <a:cxn ang="0">
                  <a:pos x="564" y="3017"/>
                </a:cxn>
                <a:cxn ang="0">
                  <a:pos x="763" y="3047"/>
                </a:cxn>
                <a:cxn ang="0">
                  <a:pos x="998" y="3036"/>
                </a:cxn>
                <a:cxn ang="0">
                  <a:pos x="1115" y="3084"/>
                </a:cxn>
                <a:cxn ang="0">
                  <a:pos x="1312" y="3143"/>
                </a:cxn>
                <a:cxn ang="0">
                  <a:pos x="1393" y="3130"/>
                </a:cxn>
                <a:cxn ang="0">
                  <a:pos x="1443" y="3076"/>
                </a:cxn>
                <a:cxn ang="0">
                  <a:pos x="1501" y="3036"/>
                </a:cxn>
                <a:cxn ang="0">
                  <a:pos x="1641" y="2975"/>
                </a:cxn>
                <a:cxn ang="0">
                  <a:pos x="1800" y="3026"/>
                </a:cxn>
                <a:cxn ang="0">
                  <a:pos x="1882" y="2853"/>
                </a:cxn>
                <a:cxn ang="0">
                  <a:pos x="1937" y="2792"/>
                </a:cxn>
                <a:cxn ang="0">
                  <a:pos x="2073" y="2742"/>
                </a:cxn>
                <a:cxn ang="0">
                  <a:pos x="2253" y="2693"/>
                </a:cxn>
                <a:cxn ang="0">
                  <a:pos x="2347" y="2603"/>
                </a:cxn>
                <a:cxn ang="0">
                  <a:pos x="2379" y="2539"/>
                </a:cxn>
                <a:cxn ang="0">
                  <a:pos x="2440" y="2326"/>
                </a:cxn>
                <a:cxn ang="0">
                  <a:pos x="2484" y="2143"/>
                </a:cxn>
                <a:cxn ang="0">
                  <a:pos x="2457" y="2058"/>
                </a:cxn>
                <a:cxn ang="0">
                  <a:pos x="2495" y="1859"/>
                </a:cxn>
                <a:cxn ang="0">
                  <a:pos x="2514" y="1800"/>
                </a:cxn>
                <a:cxn ang="0">
                  <a:pos x="2546" y="1742"/>
                </a:cxn>
                <a:cxn ang="0">
                  <a:pos x="2582" y="1621"/>
                </a:cxn>
                <a:cxn ang="0">
                  <a:pos x="2603" y="1606"/>
                </a:cxn>
                <a:cxn ang="0">
                  <a:pos x="2643" y="1559"/>
                </a:cxn>
                <a:cxn ang="0">
                  <a:pos x="2705" y="1393"/>
                </a:cxn>
                <a:cxn ang="0">
                  <a:pos x="2703" y="1187"/>
                </a:cxn>
                <a:cxn ang="0">
                  <a:pos x="2586" y="1056"/>
                </a:cxn>
                <a:cxn ang="0">
                  <a:pos x="2381" y="1111"/>
                </a:cxn>
                <a:cxn ang="0">
                  <a:pos x="2181" y="1126"/>
                </a:cxn>
                <a:cxn ang="0">
                  <a:pos x="2109" y="1067"/>
                </a:cxn>
                <a:cxn ang="0">
                  <a:pos x="2073" y="955"/>
                </a:cxn>
                <a:cxn ang="0">
                  <a:pos x="2022" y="864"/>
                </a:cxn>
                <a:cxn ang="0">
                  <a:pos x="2009" y="799"/>
                </a:cxn>
                <a:cxn ang="0">
                  <a:pos x="2010" y="510"/>
                </a:cxn>
                <a:cxn ang="0">
                  <a:pos x="2022" y="339"/>
                </a:cxn>
                <a:cxn ang="0">
                  <a:pos x="1725" y="173"/>
                </a:cxn>
                <a:cxn ang="0">
                  <a:pos x="1543" y="25"/>
                </a:cxn>
                <a:cxn ang="0">
                  <a:pos x="1475" y="13"/>
                </a:cxn>
                <a:cxn ang="0">
                  <a:pos x="1410" y="70"/>
                </a:cxn>
                <a:cxn ang="0">
                  <a:pos x="1329" y="70"/>
                </a:cxn>
                <a:cxn ang="0">
                  <a:pos x="1202" y="92"/>
                </a:cxn>
                <a:cxn ang="0">
                  <a:pos x="1072" y="87"/>
                </a:cxn>
                <a:cxn ang="0">
                  <a:pos x="861" y="61"/>
                </a:cxn>
                <a:cxn ang="0">
                  <a:pos x="754" y="47"/>
                </a:cxn>
                <a:cxn ang="0">
                  <a:pos x="668" y="56"/>
                </a:cxn>
                <a:cxn ang="0">
                  <a:pos x="542" y="59"/>
                </a:cxn>
                <a:cxn ang="0">
                  <a:pos x="449" y="105"/>
                </a:cxn>
                <a:cxn ang="0">
                  <a:pos x="46" y="670"/>
                </a:cxn>
              </a:cxnLst>
              <a:rect l="0" t="0" r="r" b="b"/>
              <a:pathLst>
                <a:path w="2705" h="3152">
                  <a:moveTo>
                    <a:pt x="615" y="1812"/>
                  </a:moveTo>
                  <a:lnTo>
                    <a:pt x="615" y="1812"/>
                  </a:lnTo>
                  <a:lnTo>
                    <a:pt x="636" y="1820"/>
                  </a:lnTo>
                  <a:lnTo>
                    <a:pt x="649" y="1843"/>
                  </a:lnTo>
                  <a:lnTo>
                    <a:pt x="653" y="1874"/>
                  </a:lnTo>
                  <a:lnTo>
                    <a:pt x="646" y="1907"/>
                  </a:lnTo>
                  <a:lnTo>
                    <a:pt x="636" y="1944"/>
                  </a:lnTo>
                  <a:lnTo>
                    <a:pt x="617" y="1974"/>
                  </a:lnTo>
                  <a:lnTo>
                    <a:pt x="595" y="1997"/>
                  </a:lnTo>
                  <a:lnTo>
                    <a:pt x="566" y="2005"/>
                  </a:lnTo>
                  <a:lnTo>
                    <a:pt x="566" y="2022"/>
                  </a:lnTo>
                  <a:lnTo>
                    <a:pt x="557" y="2022"/>
                  </a:lnTo>
                  <a:lnTo>
                    <a:pt x="557" y="2022"/>
                  </a:lnTo>
                  <a:lnTo>
                    <a:pt x="553" y="2037"/>
                  </a:lnTo>
                  <a:lnTo>
                    <a:pt x="551" y="2058"/>
                  </a:lnTo>
                  <a:lnTo>
                    <a:pt x="549" y="2086"/>
                  </a:lnTo>
                  <a:lnTo>
                    <a:pt x="549" y="2112"/>
                  </a:lnTo>
                  <a:lnTo>
                    <a:pt x="545" y="2140"/>
                  </a:lnTo>
                  <a:lnTo>
                    <a:pt x="545" y="2165"/>
                  </a:lnTo>
                  <a:lnTo>
                    <a:pt x="545" y="2186"/>
                  </a:lnTo>
                  <a:lnTo>
                    <a:pt x="545" y="2202"/>
                  </a:lnTo>
                  <a:lnTo>
                    <a:pt x="545" y="2202"/>
                  </a:lnTo>
                  <a:lnTo>
                    <a:pt x="540" y="2205"/>
                  </a:lnTo>
                  <a:lnTo>
                    <a:pt x="536" y="2211"/>
                  </a:lnTo>
                  <a:lnTo>
                    <a:pt x="528" y="2218"/>
                  </a:lnTo>
                  <a:lnTo>
                    <a:pt x="517" y="2221"/>
                  </a:lnTo>
                  <a:lnTo>
                    <a:pt x="517" y="2221"/>
                  </a:lnTo>
                  <a:lnTo>
                    <a:pt x="513" y="2227"/>
                  </a:lnTo>
                  <a:lnTo>
                    <a:pt x="508" y="2233"/>
                  </a:lnTo>
                  <a:lnTo>
                    <a:pt x="502" y="2239"/>
                  </a:lnTo>
                  <a:lnTo>
                    <a:pt x="498" y="2245"/>
                  </a:lnTo>
                  <a:lnTo>
                    <a:pt x="498" y="2245"/>
                  </a:lnTo>
                  <a:lnTo>
                    <a:pt x="487" y="2249"/>
                  </a:lnTo>
                  <a:lnTo>
                    <a:pt x="473" y="2255"/>
                  </a:lnTo>
                  <a:lnTo>
                    <a:pt x="460" y="2263"/>
                  </a:lnTo>
                  <a:lnTo>
                    <a:pt x="456" y="2269"/>
                  </a:lnTo>
                  <a:lnTo>
                    <a:pt x="456" y="2269"/>
                  </a:lnTo>
                  <a:lnTo>
                    <a:pt x="449" y="2270"/>
                  </a:lnTo>
                  <a:lnTo>
                    <a:pt x="438" y="2272"/>
                  </a:lnTo>
                  <a:lnTo>
                    <a:pt x="428" y="2278"/>
                  </a:lnTo>
                  <a:lnTo>
                    <a:pt x="415" y="2281"/>
                  </a:lnTo>
                  <a:lnTo>
                    <a:pt x="403" y="2286"/>
                  </a:lnTo>
                  <a:lnTo>
                    <a:pt x="390" y="2291"/>
                  </a:lnTo>
                  <a:lnTo>
                    <a:pt x="379" y="2292"/>
                  </a:lnTo>
                  <a:lnTo>
                    <a:pt x="367" y="2294"/>
                  </a:lnTo>
                  <a:lnTo>
                    <a:pt x="358" y="2303"/>
                  </a:lnTo>
                  <a:lnTo>
                    <a:pt x="349" y="2311"/>
                  </a:lnTo>
                  <a:lnTo>
                    <a:pt x="337" y="2328"/>
                  </a:lnTo>
                  <a:lnTo>
                    <a:pt x="337" y="2353"/>
                  </a:lnTo>
                  <a:lnTo>
                    <a:pt x="337" y="2353"/>
                  </a:lnTo>
                  <a:lnTo>
                    <a:pt x="320" y="2367"/>
                  </a:lnTo>
                  <a:lnTo>
                    <a:pt x="305" y="2382"/>
                  </a:lnTo>
                  <a:lnTo>
                    <a:pt x="290" y="2396"/>
                  </a:lnTo>
                  <a:lnTo>
                    <a:pt x="282" y="2405"/>
                  </a:lnTo>
                  <a:lnTo>
                    <a:pt x="280" y="2409"/>
                  </a:lnTo>
                  <a:lnTo>
                    <a:pt x="284" y="2404"/>
                  </a:lnTo>
                  <a:lnTo>
                    <a:pt x="297" y="2385"/>
                  </a:lnTo>
                  <a:lnTo>
                    <a:pt x="316" y="2353"/>
                  </a:lnTo>
                  <a:lnTo>
                    <a:pt x="316" y="2353"/>
                  </a:lnTo>
                  <a:lnTo>
                    <a:pt x="307" y="2367"/>
                  </a:lnTo>
                  <a:lnTo>
                    <a:pt x="296" y="2384"/>
                  </a:lnTo>
                  <a:lnTo>
                    <a:pt x="286" y="2396"/>
                  </a:lnTo>
                  <a:lnTo>
                    <a:pt x="280" y="2409"/>
                  </a:lnTo>
                  <a:lnTo>
                    <a:pt x="279" y="2415"/>
                  </a:lnTo>
                  <a:lnTo>
                    <a:pt x="284" y="2410"/>
                  </a:lnTo>
                  <a:lnTo>
                    <a:pt x="297" y="2396"/>
                  </a:lnTo>
                  <a:lnTo>
                    <a:pt x="316" y="2370"/>
                  </a:lnTo>
                  <a:lnTo>
                    <a:pt x="316" y="2370"/>
                  </a:lnTo>
                  <a:lnTo>
                    <a:pt x="307" y="2377"/>
                  </a:lnTo>
                  <a:lnTo>
                    <a:pt x="296" y="2391"/>
                  </a:lnTo>
                  <a:lnTo>
                    <a:pt x="282" y="2405"/>
                  </a:lnTo>
                  <a:lnTo>
                    <a:pt x="271" y="2422"/>
                  </a:lnTo>
                  <a:lnTo>
                    <a:pt x="258" y="2438"/>
                  </a:lnTo>
                  <a:lnTo>
                    <a:pt x="248" y="2450"/>
                  </a:lnTo>
                  <a:lnTo>
                    <a:pt x="237" y="2458"/>
                  </a:lnTo>
                  <a:lnTo>
                    <a:pt x="229" y="2461"/>
                  </a:lnTo>
                  <a:lnTo>
                    <a:pt x="229" y="2461"/>
                  </a:lnTo>
                  <a:lnTo>
                    <a:pt x="231" y="2486"/>
                  </a:lnTo>
                  <a:lnTo>
                    <a:pt x="233" y="2517"/>
                  </a:lnTo>
                  <a:lnTo>
                    <a:pt x="233" y="2548"/>
                  </a:lnTo>
                  <a:lnTo>
                    <a:pt x="233" y="2582"/>
                  </a:lnTo>
                  <a:lnTo>
                    <a:pt x="229" y="2615"/>
                  </a:lnTo>
                  <a:lnTo>
                    <a:pt x="220" y="2646"/>
                  </a:lnTo>
                  <a:lnTo>
                    <a:pt x="203" y="2669"/>
                  </a:lnTo>
                  <a:lnTo>
                    <a:pt x="178" y="2686"/>
                  </a:lnTo>
                  <a:lnTo>
                    <a:pt x="178" y="2686"/>
                  </a:lnTo>
                  <a:lnTo>
                    <a:pt x="174" y="2693"/>
                  </a:lnTo>
                  <a:lnTo>
                    <a:pt x="169" y="2699"/>
                  </a:lnTo>
                  <a:lnTo>
                    <a:pt x="157" y="2707"/>
                  </a:lnTo>
                  <a:lnTo>
                    <a:pt x="150" y="2711"/>
                  </a:lnTo>
                  <a:lnTo>
                    <a:pt x="150" y="2759"/>
                  </a:lnTo>
                  <a:lnTo>
                    <a:pt x="137" y="2759"/>
                  </a:lnTo>
                  <a:lnTo>
                    <a:pt x="137" y="2759"/>
                  </a:lnTo>
                  <a:lnTo>
                    <a:pt x="137" y="2764"/>
                  </a:lnTo>
                  <a:lnTo>
                    <a:pt x="135" y="2772"/>
                  </a:lnTo>
                  <a:lnTo>
                    <a:pt x="131" y="2781"/>
                  </a:lnTo>
                  <a:lnTo>
                    <a:pt x="129" y="2792"/>
                  </a:lnTo>
                  <a:lnTo>
                    <a:pt x="125" y="2803"/>
                  </a:lnTo>
                  <a:lnTo>
                    <a:pt x="121" y="2814"/>
                  </a:lnTo>
                  <a:lnTo>
                    <a:pt x="120" y="2821"/>
                  </a:lnTo>
                  <a:lnTo>
                    <a:pt x="120" y="2826"/>
                  </a:lnTo>
                  <a:lnTo>
                    <a:pt x="120" y="2826"/>
                  </a:lnTo>
                  <a:lnTo>
                    <a:pt x="106" y="2834"/>
                  </a:lnTo>
                  <a:lnTo>
                    <a:pt x="99" y="2846"/>
                  </a:lnTo>
                  <a:lnTo>
                    <a:pt x="89" y="2862"/>
                  </a:lnTo>
                  <a:lnTo>
                    <a:pt x="78" y="2868"/>
                  </a:lnTo>
                  <a:lnTo>
                    <a:pt x="78" y="2868"/>
                  </a:lnTo>
                  <a:lnTo>
                    <a:pt x="80" y="2887"/>
                  </a:lnTo>
                  <a:lnTo>
                    <a:pt x="87" y="2901"/>
                  </a:lnTo>
                  <a:lnTo>
                    <a:pt x="99" y="2910"/>
                  </a:lnTo>
                  <a:lnTo>
                    <a:pt x="112" y="2915"/>
                  </a:lnTo>
                  <a:lnTo>
                    <a:pt x="129" y="2918"/>
                  </a:lnTo>
                  <a:lnTo>
                    <a:pt x="146" y="2915"/>
                  </a:lnTo>
                  <a:lnTo>
                    <a:pt x="161" y="2913"/>
                  </a:lnTo>
                  <a:lnTo>
                    <a:pt x="178" y="2910"/>
                  </a:lnTo>
                  <a:lnTo>
                    <a:pt x="178" y="2910"/>
                  </a:lnTo>
                  <a:lnTo>
                    <a:pt x="201" y="2907"/>
                  </a:lnTo>
                  <a:lnTo>
                    <a:pt x="227" y="2907"/>
                  </a:lnTo>
                  <a:lnTo>
                    <a:pt x="254" y="2910"/>
                  </a:lnTo>
                  <a:lnTo>
                    <a:pt x="280" y="2913"/>
                  </a:lnTo>
                  <a:lnTo>
                    <a:pt x="311" y="2921"/>
                  </a:lnTo>
                  <a:lnTo>
                    <a:pt x="339" y="2929"/>
                  </a:lnTo>
                  <a:lnTo>
                    <a:pt x="371" y="2939"/>
                  </a:lnTo>
                  <a:lnTo>
                    <a:pt x="400" y="2949"/>
                  </a:lnTo>
                  <a:lnTo>
                    <a:pt x="430" y="2960"/>
                  </a:lnTo>
                  <a:lnTo>
                    <a:pt x="458" y="2971"/>
                  </a:lnTo>
                  <a:lnTo>
                    <a:pt x="487" y="2983"/>
                  </a:lnTo>
                  <a:lnTo>
                    <a:pt x="513" y="2994"/>
                  </a:lnTo>
                  <a:lnTo>
                    <a:pt x="540" y="3008"/>
                  </a:lnTo>
                  <a:lnTo>
                    <a:pt x="564" y="3017"/>
                  </a:lnTo>
                  <a:lnTo>
                    <a:pt x="585" y="3028"/>
                  </a:lnTo>
                  <a:lnTo>
                    <a:pt x="606" y="3036"/>
                  </a:lnTo>
                  <a:lnTo>
                    <a:pt x="606" y="3036"/>
                  </a:lnTo>
                  <a:lnTo>
                    <a:pt x="617" y="3039"/>
                  </a:lnTo>
                  <a:lnTo>
                    <a:pt x="636" y="3042"/>
                  </a:lnTo>
                  <a:lnTo>
                    <a:pt x="657" y="3045"/>
                  </a:lnTo>
                  <a:lnTo>
                    <a:pt x="680" y="3047"/>
                  </a:lnTo>
                  <a:lnTo>
                    <a:pt x="706" y="3047"/>
                  </a:lnTo>
                  <a:lnTo>
                    <a:pt x="735" y="3047"/>
                  </a:lnTo>
                  <a:lnTo>
                    <a:pt x="763" y="3047"/>
                  </a:lnTo>
                  <a:lnTo>
                    <a:pt x="793" y="3045"/>
                  </a:lnTo>
                  <a:lnTo>
                    <a:pt x="824" y="3045"/>
                  </a:lnTo>
                  <a:lnTo>
                    <a:pt x="854" y="3042"/>
                  </a:lnTo>
                  <a:lnTo>
                    <a:pt x="884" y="3040"/>
                  </a:lnTo>
                  <a:lnTo>
                    <a:pt x="911" y="3039"/>
                  </a:lnTo>
                  <a:lnTo>
                    <a:pt x="937" y="3037"/>
                  </a:lnTo>
                  <a:lnTo>
                    <a:pt x="962" y="3037"/>
                  </a:lnTo>
                  <a:lnTo>
                    <a:pt x="983" y="3036"/>
                  </a:lnTo>
                  <a:lnTo>
                    <a:pt x="998" y="3036"/>
                  </a:lnTo>
                  <a:lnTo>
                    <a:pt x="998" y="3036"/>
                  </a:lnTo>
                  <a:lnTo>
                    <a:pt x="1009" y="3050"/>
                  </a:lnTo>
                  <a:lnTo>
                    <a:pt x="1019" y="3061"/>
                  </a:lnTo>
                  <a:lnTo>
                    <a:pt x="1030" y="3071"/>
                  </a:lnTo>
                  <a:lnTo>
                    <a:pt x="1039" y="3078"/>
                  </a:lnTo>
                  <a:lnTo>
                    <a:pt x="1051" y="3084"/>
                  </a:lnTo>
                  <a:lnTo>
                    <a:pt x="1066" y="3089"/>
                  </a:lnTo>
                  <a:lnTo>
                    <a:pt x="1083" y="3092"/>
                  </a:lnTo>
                  <a:lnTo>
                    <a:pt x="1102" y="3092"/>
                  </a:lnTo>
                  <a:lnTo>
                    <a:pt x="1102" y="3092"/>
                  </a:lnTo>
                  <a:lnTo>
                    <a:pt x="1115" y="3084"/>
                  </a:lnTo>
                  <a:lnTo>
                    <a:pt x="1130" y="3081"/>
                  </a:lnTo>
                  <a:lnTo>
                    <a:pt x="1145" y="3081"/>
                  </a:lnTo>
                  <a:lnTo>
                    <a:pt x="1166" y="3082"/>
                  </a:lnTo>
                  <a:lnTo>
                    <a:pt x="1187" y="3090"/>
                  </a:lnTo>
                  <a:lnTo>
                    <a:pt x="1214" y="3098"/>
                  </a:lnTo>
                  <a:lnTo>
                    <a:pt x="1240" y="3110"/>
                  </a:lnTo>
                  <a:lnTo>
                    <a:pt x="1272" y="3123"/>
                  </a:lnTo>
                  <a:lnTo>
                    <a:pt x="1272" y="3123"/>
                  </a:lnTo>
                  <a:lnTo>
                    <a:pt x="1293" y="3135"/>
                  </a:lnTo>
                  <a:lnTo>
                    <a:pt x="1312" y="3143"/>
                  </a:lnTo>
                  <a:lnTo>
                    <a:pt x="1327" y="3148"/>
                  </a:lnTo>
                  <a:lnTo>
                    <a:pt x="1342" y="3152"/>
                  </a:lnTo>
                  <a:lnTo>
                    <a:pt x="1354" y="3152"/>
                  </a:lnTo>
                  <a:lnTo>
                    <a:pt x="1365" y="3152"/>
                  </a:lnTo>
                  <a:lnTo>
                    <a:pt x="1374" y="3152"/>
                  </a:lnTo>
                  <a:lnTo>
                    <a:pt x="1384" y="3152"/>
                  </a:lnTo>
                  <a:lnTo>
                    <a:pt x="1384" y="3152"/>
                  </a:lnTo>
                  <a:lnTo>
                    <a:pt x="1386" y="3144"/>
                  </a:lnTo>
                  <a:lnTo>
                    <a:pt x="1388" y="3138"/>
                  </a:lnTo>
                  <a:lnTo>
                    <a:pt x="1393" y="3130"/>
                  </a:lnTo>
                  <a:lnTo>
                    <a:pt x="1399" y="3121"/>
                  </a:lnTo>
                  <a:lnTo>
                    <a:pt x="1405" y="3115"/>
                  </a:lnTo>
                  <a:lnTo>
                    <a:pt x="1412" y="3106"/>
                  </a:lnTo>
                  <a:lnTo>
                    <a:pt x="1418" y="3098"/>
                  </a:lnTo>
                  <a:lnTo>
                    <a:pt x="1422" y="3092"/>
                  </a:lnTo>
                  <a:lnTo>
                    <a:pt x="1422" y="3092"/>
                  </a:lnTo>
                  <a:lnTo>
                    <a:pt x="1429" y="3090"/>
                  </a:lnTo>
                  <a:lnTo>
                    <a:pt x="1437" y="3087"/>
                  </a:lnTo>
                  <a:lnTo>
                    <a:pt x="1441" y="3082"/>
                  </a:lnTo>
                  <a:lnTo>
                    <a:pt x="1443" y="3076"/>
                  </a:lnTo>
                  <a:lnTo>
                    <a:pt x="1443" y="3076"/>
                  </a:lnTo>
                  <a:lnTo>
                    <a:pt x="1460" y="3067"/>
                  </a:lnTo>
                  <a:lnTo>
                    <a:pt x="1475" y="3061"/>
                  </a:lnTo>
                  <a:lnTo>
                    <a:pt x="1479" y="3062"/>
                  </a:lnTo>
                  <a:lnTo>
                    <a:pt x="1463" y="3076"/>
                  </a:lnTo>
                  <a:lnTo>
                    <a:pt x="1463" y="3076"/>
                  </a:lnTo>
                  <a:lnTo>
                    <a:pt x="1469" y="3065"/>
                  </a:lnTo>
                  <a:lnTo>
                    <a:pt x="1482" y="3056"/>
                  </a:lnTo>
                  <a:lnTo>
                    <a:pt x="1496" y="3047"/>
                  </a:lnTo>
                  <a:lnTo>
                    <a:pt x="1501" y="3036"/>
                  </a:lnTo>
                  <a:lnTo>
                    <a:pt x="1501" y="3036"/>
                  </a:lnTo>
                  <a:lnTo>
                    <a:pt x="1507" y="3033"/>
                  </a:lnTo>
                  <a:lnTo>
                    <a:pt x="1516" y="3028"/>
                  </a:lnTo>
                  <a:lnTo>
                    <a:pt x="1524" y="3017"/>
                  </a:lnTo>
                  <a:lnTo>
                    <a:pt x="1533" y="3006"/>
                  </a:lnTo>
                  <a:lnTo>
                    <a:pt x="1545" y="2994"/>
                  </a:lnTo>
                  <a:lnTo>
                    <a:pt x="1552" y="2985"/>
                  </a:lnTo>
                  <a:lnTo>
                    <a:pt x="1558" y="2980"/>
                  </a:lnTo>
                  <a:lnTo>
                    <a:pt x="1562" y="2975"/>
                  </a:lnTo>
                  <a:lnTo>
                    <a:pt x="1641" y="2975"/>
                  </a:lnTo>
                  <a:lnTo>
                    <a:pt x="1641" y="2975"/>
                  </a:lnTo>
                  <a:lnTo>
                    <a:pt x="1647" y="2995"/>
                  </a:lnTo>
                  <a:lnTo>
                    <a:pt x="1658" y="3012"/>
                  </a:lnTo>
                  <a:lnTo>
                    <a:pt x="1679" y="3020"/>
                  </a:lnTo>
                  <a:lnTo>
                    <a:pt x="1706" y="3026"/>
                  </a:lnTo>
                  <a:lnTo>
                    <a:pt x="1732" y="3028"/>
                  </a:lnTo>
                  <a:lnTo>
                    <a:pt x="1757" y="3028"/>
                  </a:lnTo>
                  <a:lnTo>
                    <a:pt x="1781" y="3026"/>
                  </a:lnTo>
                  <a:lnTo>
                    <a:pt x="1800" y="3026"/>
                  </a:lnTo>
                  <a:lnTo>
                    <a:pt x="1800" y="3026"/>
                  </a:lnTo>
                  <a:lnTo>
                    <a:pt x="1804" y="3014"/>
                  </a:lnTo>
                  <a:lnTo>
                    <a:pt x="1806" y="2997"/>
                  </a:lnTo>
                  <a:lnTo>
                    <a:pt x="1810" y="2983"/>
                  </a:lnTo>
                  <a:lnTo>
                    <a:pt x="1815" y="2966"/>
                  </a:lnTo>
                  <a:lnTo>
                    <a:pt x="1823" y="2947"/>
                  </a:lnTo>
                  <a:lnTo>
                    <a:pt x="1831" y="2924"/>
                  </a:lnTo>
                  <a:lnTo>
                    <a:pt x="1844" y="2898"/>
                  </a:lnTo>
                  <a:lnTo>
                    <a:pt x="1859" y="2868"/>
                  </a:lnTo>
                  <a:lnTo>
                    <a:pt x="1859" y="2868"/>
                  </a:lnTo>
                  <a:lnTo>
                    <a:pt x="1882" y="2853"/>
                  </a:lnTo>
                  <a:lnTo>
                    <a:pt x="1901" y="2837"/>
                  </a:lnTo>
                  <a:lnTo>
                    <a:pt x="1912" y="2825"/>
                  </a:lnTo>
                  <a:lnTo>
                    <a:pt x="1921" y="2815"/>
                  </a:lnTo>
                  <a:lnTo>
                    <a:pt x="1925" y="2811"/>
                  </a:lnTo>
                  <a:lnTo>
                    <a:pt x="1927" y="2811"/>
                  </a:lnTo>
                  <a:lnTo>
                    <a:pt x="1929" y="2812"/>
                  </a:lnTo>
                  <a:lnTo>
                    <a:pt x="1929" y="2818"/>
                  </a:lnTo>
                  <a:lnTo>
                    <a:pt x="1929" y="2794"/>
                  </a:lnTo>
                  <a:lnTo>
                    <a:pt x="1929" y="2794"/>
                  </a:lnTo>
                  <a:lnTo>
                    <a:pt x="1937" y="2792"/>
                  </a:lnTo>
                  <a:lnTo>
                    <a:pt x="1944" y="2789"/>
                  </a:lnTo>
                  <a:lnTo>
                    <a:pt x="1948" y="2783"/>
                  </a:lnTo>
                  <a:lnTo>
                    <a:pt x="1950" y="2776"/>
                  </a:lnTo>
                  <a:lnTo>
                    <a:pt x="1950" y="2776"/>
                  </a:lnTo>
                  <a:lnTo>
                    <a:pt x="1967" y="2775"/>
                  </a:lnTo>
                  <a:lnTo>
                    <a:pt x="1986" y="2770"/>
                  </a:lnTo>
                  <a:lnTo>
                    <a:pt x="2009" y="2762"/>
                  </a:lnTo>
                  <a:lnTo>
                    <a:pt x="2031" y="2756"/>
                  </a:lnTo>
                  <a:lnTo>
                    <a:pt x="2054" y="2750"/>
                  </a:lnTo>
                  <a:lnTo>
                    <a:pt x="2073" y="2742"/>
                  </a:lnTo>
                  <a:lnTo>
                    <a:pt x="2088" y="2738"/>
                  </a:lnTo>
                  <a:lnTo>
                    <a:pt x="2099" y="2736"/>
                  </a:lnTo>
                  <a:lnTo>
                    <a:pt x="2099" y="2736"/>
                  </a:lnTo>
                  <a:lnTo>
                    <a:pt x="2105" y="2725"/>
                  </a:lnTo>
                  <a:lnTo>
                    <a:pt x="2122" y="2716"/>
                  </a:lnTo>
                  <a:lnTo>
                    <a:pt x="2145" y="2707"/>
                  </a:lnTo>
                  <a:lnTo>
                    <a:pt x="2173" y="2702"/>
                  </a:lnTo>
                  <a:lnTo>
                    <a:pt x="2202" y="2697"/>
                  </a:lnTo>
                  <a:lnTo>
                    <a:pt x="2230" y="2694"/>
                  </a:lnTo>
                  <a:lnTo>
                    <a:pt x="2253" y="2693"/>
                  </a:lnTo>
                  <a:lnTo>
                    <a:pt x="2268" y="2693"/>
                  </a:lnTo>
                  <a:lnTo>
                    <a:pt x="2268" y="2693"/>
                  </a:lnTo>
                  <a:lnTo>
                    <a:pt x="2272" y="2683"/>
                  </a:lnTo>
                  <a:lnTo>
                    <a:pt x="2275" y="2674"/>
                  </a:lnTo>
                  <a:lnTo>
                    <a:pt x="2279" y="2668"/>
                  </a:lnTo>
                  <a:lnTo>
                    <a:pt x="2287" y="2662"/>
                  </a:lnTo>
                  <a:lnTo>
                    <a:pt x="2287" y="2652"/>
                  </a:lnTo>
                  <a:lnTo>
                    <a:pt x="2347" y="2609"/>
                  </a:lnTo>
                  <a:lnTo>
                    <a:pt x="2347" y="2609"/>
                  </a:lnTo>
                  <a:lnTo>
                    <a:pt x="2347" y="2603"/>
                  </a:lnTo>
                  <a:lnTo>
                    <a:pt x="2349" y="2596"/>
                  </a:lnTo>
                  <a:lnTo>
                    <a:pt x="2351" y="2589"/>
                  </a:lnTo>
                  <a:lnTo>
                    <a:pt x="2353" y="2581"/>
                  </a:lnTo>
                  <a:lnTo>
                    <a:pt x="2353" y="2575"/>
                  </a:lnTo>
                  <a:lnTo>
                    <a:pt x="2355" y="2565"/>
                  </a:lnTo>
                  <a:lnTo>
                    <a:pt x="2357" y="2559"/>
                  </a:lnTo>
                  <a:lnTo>
                    <a:pt x="2357" y="2553"/>
                  </a:lnTo>
                  <a:lnTo>
                    <a:pt x="2357" y="2553"/>
                  </a:lnTo>
                  <a:lnTo>
                    <a:pt x="2372" y="2548"/>
                  </a:lnTo>
                  <a:lnTo>
                    <a:pt x="2379" y="2539"/>
                  </a:lnTo>
                  <a:lnTo>
                    <a:pt x="2385" y="2528"/>
                  </a:lnTo>
                  <a:lnTo>
                    <a:pt x="2387" y="2520"/>
                  </a:lnTo>
                  <a:lnTo>
                    <a:pt x="2408" y="2511"/>
                  </a:lnTo>
                  <a:lnTo>
                    <a:pt x="2408" y="2511"/>
                  </a:lnTo>
                  <a:lnTo>
                    <a:pt x="2408" y="2494"/>
                  </a:lnTo>
                  <a:lnTo>
                    <a:pt x="2412" y="2468"/>
                  </a:lnTo>
                  <a:lnTo>
                    <a:pt x="2415" y="2432"/>
                  </a:lnTo>
                  <a:lnTo>
                    <a:pt x="2423" y="2393"/>
                  </a:lnTo>
                  <a:lnTo>
                    <a:pt x="2431" y="2356"/>
                  </a:lnTo>
                  <a:lnTo>
                    <a:pt x="2440" y="2326"/>
                  </a:lnTo>
                  <a:lnTo>
                    <a:pt x="2453" y="2303"/>
                  </a:lnTo>
                  <a:lnTo>
                    <a:pt x="2467" y="2294"/>
                  </a:lnTo>
                  <a:lnTo>
                    <a:pt x="2467" y="2294"/>
                  </a:lnTo>
                  <a:lnTo>
                    <a:pt x="2467" y="2283"/>
                  </a:lnTo>
                  <a:lnTo>
                    <a:pt x="2467" y="2263"/>
                  </a:lnTo>
                  <a:lnTo>
                    <a:pt x="2465" y="2238"/>
                  </a:lnTo>
                  <a:lnTo>
                    <a:pt x="2467" y="2208"/>
                  </a:lnTo>
                  <a:lnTo>
                    <a:pt x="2468" y="2182"/>
                  </a:lnTo>
                  <a:lnTo>
                    <a:pt x="2476" y="2159"/>
                  </a:lnTo>
                  <a:lnTo>
                    <a:pt x="2484" y="2143"/>
                  </a:lnTo>
                  <a:lnTo>
                    <a:pt x="2495" y="2137"/>
                  </a:lnTo>
                  <a:lnTo>
                    <a:pt x="2495" y="2137"/>
                  </a:lnTo>
                  <a:lnTo>
                    <a:pt x="2491" y="2124"/>
                  </a:lnTo>
                  <a:lnTo>
                    <a:pt x="2485" y="2112"/>
                  </a:lnTo>
                  <a:lnTo>
                    <a:pt x="2480" y="2098"/>
                  </a:lnTo>
                  <a:lnTo>
                    <a:pt x="2476" y="2087"/>
                  </a:lnTo>
                  <a:lnTo>
                    <a:pt x="2476" y="2087"/>
                  </a:lnTo>
                  <a:lnTo>
                    <a:pt x="2467" y="2084"/>
                  </a:lnTo>
                  <a:lnTo>
                    <a:pt x="2461" y="2073"/>
                  </a:lnTo>
                  <a:lnTo>
                    <a:pt x="2457" y="2058"/>
                  </a:lnTo>
                  <a:lnTo>
                    <a:pt x="2457" y="2039"/>
                  </a:lnTo>
                  <a:lnTo>
                    <a:pt x="2459" y="2013"/>
                  </a:lnTo>
                  <a:lnTo>
                    <a:pt x="2461" y="1986"/>
                  </a:lnTo>
                  <a:lnTo>
                    <a:pt x="2467" y="1958"/>
                  </a:lnTo>
                  <a:lnTo>
                    <a:pt x="2470" y="1926"/>
                  </a:lnTo>
                  <a:lnTo>
                    <a:pt x="2470" y="1926"/>
                  </a:lnTo>
                  <a:lnTo>
                    <a:pt x="2482" y="1901"/>
                  </a:lnTo>
                  <a:lnTo>
                    <a:pt x="2489" y="1882"/>
                  </a:lnTo>
                  <a:lnTo>
                    <a:pt x="2493" y="1870"/>
                  </a:lnTo>
                  <a:lnTo>
                    <a:pt x="2495" y="1859"/>
                  </a:lnTo>
                  <a:lnTo>
                    <a:pt x="2499" y="1851"/>
                  </a:lnTo>
                  <a:lnTo>
                    <a:pt x="2499" y="1845"/>
                  </a:lnTo>
                  <a:lnTo>
                    <a:pt x="2495" y="1842"/>
                  </a:lnTo>
                  <a:lnTo>
                    <a:pt x="2495" y="1839"/>
                  </a:lnTo>
                  <a:lnTo>
                    <a:pt x="2506" y="1839"/>
                  </a:lnTo>
                  <a:lnTo>
                    <a:pt x="2506" y="1812"/>
                  </a:lnTo>
                  <a:lnTo>
                    <a:pt x="2516" y="1812"/>
                  </a:lnTo>
                  <a:lnTo>
                    <a:pt x="2516" y="1812"/>
                  </a:lnTo>
                  <a:lnTo>
                    <a:pt x="2514" y="1806"/>
                  </a:lnTo>
                  <a:lnTo>
                    <a:pt x="2514" y="1800"/>
                  </a:lnTo>
                  <a:lnTo>
                    <a:pt x="2516" y="1797"/>
                  </a:lnTo>
                  <a:lnTo>
                    <a:pt x="2527" y="1795"/>
                  </a:lnTo>
                  <a:lnTo>
                    <a:pt x="2527" y="1772"/>
                  </a:lnTo>
                  <a:lnTo>
                    <a:pt x="2527" y="1772"/>
                  </a:lnTo>
                  <a:lnTo>
                    <a:pt x="2535" y="1769"/>
                  </a:lnTo>
                  <a:lnTo>
                    <a:pt x="2537" y="1764"/>
                  </a:lnTo>
                  <a:lnTo>
                    <a:pt x="2538" y="1758"/>
                  </a:lnTo>
                  <a:lnTo>
                    <a:pt x="2546" y="1755"/>
                  </a:lnTo>
                  <a:lnTo>
                    <a:pt x="2546" y="1755"/>
                  </a:lnTo>
                  <a:lnTo>
                    <a:pt x="2546" y="1742"/>
                  </a:lnTo>
                  <a:lnTo>
                    <a:pt x="2546" y="1727"/>
                  </a:lnTo>
                  <a:lnTo>
                    <a:pt x="2546" y="1710"/>
                  </a:lnTo>
                  <a:lnTo>
                    <a:pt x="2550" y="1694"/>
                  </a:lnTo>
                  <a:lnTo>
                    <a:pt x="2552" y="1680"/>
                  </a:lnTo>
                  <a:lnTo>
                    <a:pt x="2556" y="1666"/>
                  </a:lnTo>
                  <a:lnTo>
                    <a:pt x="2559" y="1654"/>
                  </a:lnTo>
                  <a:lnTo>
                    <a:pt x="2565" y="1646"/>
                  </a:lnTo>
                  <a:lnTo>
                    <a:pt x="2565" y="1646"/>
                  </a:lnTo>
                  <a:lnTo>
                    <a:pt x="2574" y="1635"/>
                  </a:lnTo>
                  <a:lnTo>
                    <a:pt x="2582" y="1621"/>
                  </a:lnTo>
                  <a:lnTo>
                    <a:pt x="2590" y="1614"/>
                  </a:lnTo>
                  <a:lnTo>
                    <a:pt x="2595" y="1606"/>
                  </a:lnTo>
                  <a:lnTo>
                    <a:pt x="2595" y="1604"/>
                  </a:lnTo>
                  <a:lnTo>
                    <a:pt x="2593" y="1606"/>
                  </a:lnTo>
                  <a:lnTo>
                    <a:pt x="2584" y="1615"/>
                  </a:lnTo>
                  <a:lnTo>
                    <a:pt x="2565" y="1631"/>
                  </a:lnTo>
                  <a:lnTo>
                    <a:pt x="2565" y="1631"/>
                  </a:lnTo>
                  <a:lnTo>
                    <a:pt x="2582" y="1617"/>
                  </a:lnTo>
                  <a:lnTo>
                    <a:pt x="2597" y="1604"/>
                  </a:lnTo>
                  <a:lnTo>
                    <a:pt x="2603" y="1606"/>
                  </a:lnTo>
                  <a:lnTo>
                    <a:pt x="2586" y="1631"/>
                  </a:lnTo>
                  <a:lnTo>
                    <a:pt x="2586" y="1631"/>
                  </a:lnTo>
                  <a:lnTo>
                    <a:pt x="2591" y="1615"/>
                  </a:lnTo>
                  <a:lnTo>
                    <a:pt x="2607" y="1600"/>
                  </a:lnTo>
                  <a:lnTo>
                    <a:pt x="2622" y="1586"/>
                  </a:lnTo>
                  <a:lnTo>
                    <a:pt x="2635" y="1581"/>
                  </a:lnTo>
                  <a:lnTo>
                    <a:pt x="2635" y="1581"/>
                  </a:lnTo>
                  <a:lnTo>
                    <a:pt x="2637" y="1575"/>
                  </a:lnTo>
                  <a:lnTo>
                    <a:pt x="2641" y="1567"/>
                  </a:lnTo>
                  <a:lnTo>
                    <a:pt x="2643" y="1559"/>
                  </a:lnTo>
                  <a:lnTo>
                    <a:pt x="2644" y="1547"/>
                  </a:lnTo>
                  <a:lnTo>
                    <a:pt x="2665" y="1539"/>
                  </a:lnTo>
                  <a:lnTo>
                    <a:pt x="2665" y="1520"/>
                  </a:lnTo>
                  <a:lnTo>
                    <a:pt x="2665" y="1520"/>
                  </a:lnTo>
                  <a:lnTo>
                    <a:pt x="2679" y="1497"/>
                  </a:lnTo>
                  <a:lnTo>
                    <a:pt x="2688" y="1477"/>
                  </a:lnTo>
                  <a:lnTo>
                    <a:pt x="2694" y="1457"/>
                  </a:lnTo>
                  <a:lnTo>
                    <a:pt x="2701" y="1437"/>
                  </a:lnTo>
                  <a:lnTo>
                    <a:pt x="2703" y="1415"/>
                  </a:lnTo>
                  <a:lnTo>
                    <a:pt x="2705" y="1393"/>
                  </a:lnTo>
                  <a:lnTo>
                    <a:pt x="2705" y="1368"/>
                  </a:lnTo>
                  <a:lnTo>
                    <a:pt x="2705" y="1340"/>
                  </a:lnTo>
                  <a:lnTo>
                    <a:pt x="2705" y="1340"/>
                  </a:lnTo>
                  <a:lnTo>
                    <a:pt x="2694" y="1323"/>
                  </a:lnTo>
                  <a:lnTo>
                    <a:pt x="2688" y="1305"/>
                  </a:lnTo>
                  <a:lnTo>
                    <a:pt x="2688" y="1283"/>
                  </a:lnTo>
                  <a:lnTo>
                    <a:pt x="2690" y="1260"/>
                  </a:lnTo>
                  <a:lnTo>
                    <a:pt x="2694" y="1235"/>
                  </a:lnTo>
                  <a:lnTo>
                    <a:pt x="2697" y="1208"/>
                  </a:lnTo>
                  <a:lnTo>
                    <a:pt x="2703" y="1187"/>
                  </a:lnTo>
                  <a:lnTo>
                    <a:pt x="2705" y="1166"/>
                  </a:lnTo>
                  <a:lnTo>
                    <a:pt x="2705" y="1166"/>
                  </a:lnTo>
                  <a:lnTo>
                    <a:pt x="2686" y="1157"/>
                  </a:lnTo>
                  <a:lnTo>
                    <a:pt x="2669" y="1148"/>
                  </a:lnTo>
                  <a:lnTo>
                    <a:pt x="2656" y="1132"/>
                  </a:lnTo>
                  <a:lnTo>
                    <a:pt x="2641" y="1117"/>
                  </a:lnTo>
                  <a:lnTo>
                    <a:pt x="2627" y="1101"/>
                  </a:lnTo>
                  <a:lnTo>
                    <a:pt x="2614" y="1086"/>
                  </a:lnTo>
                  <a:lnTo>
                    <a:pt x="2601" y="1070"/>
                  </a:lnTo>
                  <a:lnTo>
                    <a:pt x="2586" y="1056"/>
                  </a:lnTo>
                  <a:lnTo>
                    <a:pt x="2586" y="1056"/>
                  </a:lnTo>
                  <a:lnTo>
                    <a:pt x="2574" y="1061"/>
                  </a:lnTo>
                  <a:lnTo>
                    <a:pt x="2557" y="1069"/>
                  </a:lnTo>
                  <a:lnTo>
                    <a:pt x="2542" y="1080"/>
                  </a:lnTo>
                  <a:lnTo>
                    <a:pt x="2537" y="1083"/>
                  </a:lnTo>
                  <a:lnTo>
                    <a:pt x="2537" y="1083"/>
                  </a:lnTo>
                  <a:lnTo>
                    <a:pt x="2495" y="1084"/>
                  </a:lnTo>
                  <a:lnTo>
                    <a:pt x="2457" y="1090"/>
                  </a:lnTo>
                  <a:lnTo>
                    <a:pt x="2417" y="1101"/>
                  </a:lnTo>
                  <a:lnTo>
                    <a:pt x="2381" y="1111"/>
                  </a:lnTo>
                  <a:lnTo>
                    <a:pt x="2344" y="1121"/>
                  </a:lnTo>
                  <a:lnTo>
                    <a:pt x="2306" y="1131"/>
                  </a:lnTo>
                  <a:lnTo>
                    <a:pt x="2266" y="1139"/>
                  </a:lnTo>
                  <a:lnTo>
                    <a:pt x="2228" y="1140"/>
                  </a:lnTo>
                  <a:lnTo>
                    <a:pt x="2228" y="1140"/>
                  </a:lnTo>
                  <a:lnTo>
                    <a:pt x="2226" y="1137"/>
                  </a:lnTo>
                  <a:lnTo>
                    <a:pt x="2217" y="1132"/>
                  </a:lnTo>
                  <a:lnTo>
                    <a:pt x="2205" y="1129"/>
                  </a:lnTo>
                  <a:lnTo>
                    <a:pt x="2194" y="1126"/>
                  </a:lnTo>
                  <a:lnTo>
                    <a:pt x="2181" y="1126"/>
                  </a:lnTo>
                  <a:lnTo>
                    <a:pt x="2169" y="1128"/>
                  </a:lnTo>
                  <a:lnTo>
                    <a:pt x="2160" y="1131"/>
                  </a:lnTo>
                  <a:lnTo>
                    <a:pt x="2158" y="1140"/>
                  </a:lnTo>
                  <a:lnTo>
                    <a:pt x="2149" y="1149"/>
                  </a:lnTo>
                  <a:lnTo>
                    <a:pt x="2149" y="1149"/>
                  </a:lnTo>
                  <a:lnTo>
                    <a:pt x="2132" y="1132"/>
                  </a:lnTo>
                  <a:lnTo>
                    <a:pt x="2122" y="1115"/>
                  </a:lnTo>
                  <a:lnTo>
                    <a:pt x="2113" y="1101"/>
                  </a:lnTo>
                  <a:lnTo>
                    <a:pt x="2111" y="1084"/>
                  </a:lnTo>
                  <a:lnTo>
                    <a:pt x="2109" y="1067"/>
                  </a:lnTo>
                  <a:lnTo>
                    <a:pt x="2109" y="1048"/>
                  </a:lnTo>
                  <a:lnTo>
                    <a:pt x="2109" y="1027"/>
                  </a:lnTo>
                  <a:lnTo>
                    <a:pt x="2109" y="1007"/>
                  </a:lnTo>
                  <a:lnTo>
                    <a:pt x="2109" y="1007"/>
                  </a:lnTo>
                  <a:lnTo>
                    <a:pt x="2105" y="1005"/>
                  </a:lnTo>
                  <a:lnTo>
                    <a:pt x="2099" y="999"/>
                  </a:lnTo>
                  <a:lnTo>
                    <a:pt x="2090" y="988"/>
                  </a:lnTo>
                  <a:lnTo>
                    <a:pt x="2084" y="977"/>
                  </a:lnTo>
                  <a:lnTo>
                    <a:pt x="2079" y="966"/>
                  </a:lnTo>
                  <a:lnTo>
                    <a:pt x="2073" y="955"/>
                  </a:lnTo>
                  <a:lnTo>
                    <a:pt x="2071" y="946"/>
                  </a:lnTo>
                  <a:lnTo>
                    <a:pt x="2069" y="941"/>
                  </a:lnTo>
                  <a:lnTo>
                    <a:pt x="2069" y="941"/>
                  </a:lnTo>
                  <a:lnTo>
                    <a:pt x="2065" y="938"/>
                  </a:lnTo>
                  <a:lnTo>
                    <a:pt x="2060" y="929"/>
                  </a:lnTo>
                  <a:lnTo>
                    <a:pt x="2052" y="917"/>
                  </a:lnTo>
                  <a:lnTo>
                    <a:pt x="2044" y="901"/>
                  </a:lnTo>
                  <a:lnTo>
                    <a:pt x="2035" y="889"/>
                  </a:lnTo>
                  <a:lnTo>
                    <a:pt x="2027" y="875"/>
                  </a:lnTo>
                  <a:lnTo>
                    <a:pt x="2022" y="864"/>
                  </a:lnTo>
                  <a:lnTo>
                    <a:pt x="2020" y="858"/>
                  </a:lnTo>
                  <a:lnTo>
                    <a:pt x="2020" y="858"/>
                  </a:lnTo>
                  <a:lnTo>
                    <a:pt x="2005" y="856"/>
                  </a:lnTo>
                  <a:lnTo>
                    <a:pt x="1995" y="850"/>
                  </a:lnTo>
                  <a:lnTo>
                    <a:pt x="1988" y="839"/>
                  </a:lnTo>
                  <a:lnTo>
                    <a:pt x="1984" y="828"/>
                  </a:lnTo>
                  <a:lnTo>
                    <a:pt x="1984" y="817"/>
                  </a:lnTo>
                  <a:lnTo>
                    <a:pt x="1988" y="808"/>
                  </a:lnTo>
                  <a:lnTo>
                    <a:pt x="1997" y="802"/>
                  </a:lnTo>
                  <a:lnTo>
                    <a:pt x="2009" y="799"/>
                  </a:lnTo>
                  <a:lnTo>
                    <a:pt x="2020" y="791"/>
                  </a:lnTo>
                  <a:lnTo>
                    <a:pt x="2020" y="676"/>
                  </a:lnTo>
                  <a:lnTo>
                    <a:pt x="2020" y="676"/>
                  </a:lnTo>
                  <a:lnTo>
                    <a:pt x="2001" y="670"/>
                  </a:lnTo>
                  <a:lnTo>
                    <a:pt x="1991" y="659"/>
                  </a:lnTo>
                  <a:lnTo>
                    <a:pt x="1988" y="637"/>
                  </a:lnTo>
                  <a:lnTo>
                    <a:pt x="1988" y="612"/>
                  </a:lnTo>
                  <a:lnTo>
                    <a:pt x="1995" y="581"/>
                  </a:lnTo>
                  <a:lnTo>
                    <a:pt x="2003" y="547"/>
                  </a:lnTo>
                  <a:lnTo>
                    <a:pt x="2010" y="510"/>
                  </a:lnTo>
                  <a:lnTo>
                    <a:pt x="2020" y="471"/>
                  </a:lnTo>
                  <a:lnTo>
                    <a:pt x="2020" y="471"/>
                  </a:lnTo>
                  <a:lnTo>
                    <a:pt x="2027" y="441"/>
                  </a:lnTo>
                  <a:lnTo>
                    <a:pt x="2037" y="423"/>
                  </a:lnTo>
                  <a:lnTo>
                    <a:pt x="2048" y="410"/>
                  </a:lnTo>
                  <a:lnTo>
                    <a:pt x="2056" y="403"/>
                  </a:lnTo>
                  <a:lnTo>
                    <a:pt x="2058" y="396"/>
                  </a:lnTo>
                  <a:lnTo>
                    <a:pt x="2056" y="386"/>
                  </a:lnTo>
                  <a:lnTo>
                    <a:pt x="2044" y="367"/>
                  </a:lnTo>
                  <a:lnTo>
                    <a:pt x="2022" y="339"/>
                  </a:lnTo>
                  <a:lnTo>
                    <a:pt x="1931" y="260"/>
                  </a:lnTo>
                  <a:lnTo>
                    <a:pt x="1899" y="233"/>
                  </a:lnTo>
                  <a:lnTo>
                    <a:pt x="1899" y="191"/>
                  </a:lnTo>
                  <a:lnTo>
                    <a:pt x="1899" y="191"/>
                  </a:lnTo>
                  <a:lnTo>
                    <a:pt x="1872" y="191"/>
                  </a:lnTo>
                  <a:lnTo>
                    <a:pt x="1844" y="190"/>
                  </a:lnTo>
                  <a:lnTo>
                    <a:pt x="1815" y="187"/>
                  </a:lnTo>
                  <a:lnTo>
                    <a:pt x="1783" y="184"/>
                  </a:lnTo>
                  <a:lnTo>
                    <a:pt x="1755" y="177"/>
                  </a:lnTo>
                  <a:lnTo>
                    <a:pt x="1725" y="173"/>
                  </a:lnTo>
                  <a:lnTo>
                    <a:pt x="1696" y="165"/>
                  </a:lnTo>
                  <a:lnTo>
                    <a:pt x="1670" y="156"/>
                  </a:lnTo>
                  <a:lnTo>
                    <a:pt x="1643" y="145"/>
                  </a:lnTo>
                  <a:lnTo>
                    <a:pt x="1619" y="132"/>
                  </a:lnTo>
                  <a:lnTo>
                    <a:pt x="1598" y="120"/>
                  </a:lnTo>
                  <a:lnTo>
                    <a:pt x="1579" y="105"/>
                  </a:lnTo>
                  <a:lnTo>
                    <a:pt x="1564" y="87"/>
                  </a:lnTo>
                  <a:lnTo>
                    <a:pt x="1552" y="69"/>
                  </a:lnTo>
                  <a:lnTo>
                    <a:pt x="1545" y="47"/>
                  </a:lnTo>
                  <a:lnTo>
                    <a:pt x="1543" y="25"/>
                  </a:lnTo>
                  <a:lnTo>
                    <a:pt x="1543" y="25"/>
                  </a:lnTo>
                  <a:lnTo>
                    <a:pt x="1533" y="22"/>
                  </a:lnTo>
                  <a:lnTo>
                    <a:pt x="1526" y="16"/>
                  </a:lnTo>
                  <a:lnTo>
                    <a:pt x="1520" y="7"/>
                  </a:lnTo>
                  <a:lnTo>
                    <a:pt x="1513" y="0"/>
                  </a:lnTo>
                  <a:lnTo>
                    <a:pt x="1513" y="0"/>
                  </a:lnTo>
                  <a:lnTo>
                    <a:pt x="1511" y="2"/>
                  </a:lnTo>
                  <a:lnTo>
                    <a:pt x="1501" y="4"/>
                  </a:lnTo>
                  <a:lnTo>
                    <a:pt x="1490" y="8"/>
                  </a:lnTo>
                  <a:lnTo>
                    <a:pt x="1475" y="13"/>
                  </a:lnTo>
                  <a:lnTo>
                    <a:pt x="1463" y="18"/>
                  </a:lnTo>
                  <a:lnTo>
                    <a:pt x="1448" y="22"/>
                  </a:lnTo>
                  <a:lnTo>
                    <a:pt x="1439" y="24"/>
                  </a:lnTo>
                  <a:lnTo>
                    <a:pt x="1431" y="25"/>
                  </a:lnTo>
                  <a:lnTo>
                    <a:pt x="1422" y="35"/>
                  </a:lnTo>
                  <a:lnTo>
                    <a:pt x="1422" y="35"/>
                  </a:lnTo>
                  <a:lnTo>
                    <a:pt x="1422" y="42"/>
                  </a:lnTo>
                  <a:lnTo>
                    <a:pt x="1418" y="55"/>
                  </a:lnTo>
                  <a:lnTo>
                    <a:pt x="1416" y="63"/>
                  </a:lnTo>
                  <a:lnTo>
                    <a:pt x="1410" y="70"/>
                  </a:lnTo>
                  <a:lnTo>
                    <a:pt x="1405" y="80"/>
                  </a:lnTo>
                  <a:lnTo>
                    <a:pt x="1399" y="87"/>
                  </a:lnTo>
                  <a:lnTo>
                    <a:pt x="1395" y="94"/>
                  </a:lnTo>
                  <a:lnTo>
                    <a:pt x="1391" y="101"/>
                  </a:lnTo>
                  <a:lnTo>
                    <a:pt x="1391" y="101"/>
                  </a:lnTo>
                  <a:lnTo>
                    <a:pt x="1378" y="97"/>
                  </a:lnTo>
                  <a:lnTo>
                    <a:pt x="1369" y="91"/>
                  </a:lnTo>
                  <a:lnTo>
                    <a:pt x="1354" y="84"/>
                  </a:lnTo>
                  <a:lnTo>
                    <a:pt x="1342" y="78"/>
                  </a:lnTo>
                  <a:lnTo>
                    <a:pt x="1329" y="70"/>
                  </a:lnTo>
                  <a:lnTo>
                    <a:pt x="1316" y="64"/>
                  </a:lnTo>
                  <a:lnTo>
                    <a:pt x="1304" y="61"/>
                  </a:lnTo>
                  <a:lnTo>
                    <a:pt x="1293" y="59"/>
                  </a:lnTo>
                  <a:lnTo>
                    <a:pt x="1293" y="59"/>
                  </a:lnTo>
                  <a:lnTo>
                    <a:pt x="1289" y="67"/>
                  </a:lnTo>
                  <a:lnTo>
                    <a:pt x="1280" y="77"/>
                  </a:lnTo>
                  <a:lnTo>
                    <a:pt x="1270" y="84"/>
                  </a:lnTo>
                  <a:lnTo>
                    <a:pt x="1263" y="92"/>
                  </a:lnTo>
                  <a:lnTo>
                    <a:pt x="1202" y="92"/>
                  </a:lnTo>
                  <a:lnTo>
                    <a:pt x="1202" y="92"/>
                  </a:lnTo>
                  <a:lnTo>
                    <a:pt x="1200" y="86"/>
                  </a:lnTo>
                  <a:lnTo>
                    <a:pt x="1197" y="81"/>
                  </a:lnTo>
                  <a:lnTo>
                    <a:pt x="1191" y="78"/>
                  </a:lnTo>
                  <a:lnTo>
                    <a:pt x="1183" y="77"/>
                  </a:lnTo>
                  <a:lnTo>
                    <a:pt x="1164" y="92"/>
                  </a:lnTo>
                  <a:lnTo>
                    <a:pt x="1164" y="92"/>
                  </a:lnTo>
                  <a:lnTo>
                    <a:pt x="1140" y="92"/>
                  </a:lnTo>
                  <a:lnTo>
                    <a:pt x="1117" y="91"/>
                  </a:lnTo>
                  <a:lnTo>
                    <a:pt x="1094" y="89"/>
                  </a:lnTo>
                  <a:lnTo>
                    <a:pt x="1072" y="87"/>
                  </a:lnTo>
                  <a:lnTo>
                    <a:pt x="1051" y="84"/>
                  </a:lnTo>
                  <a:lnTo>
                    <a:pt x="1030" y="83"/>
                  </a:lnTo>
                  <a:lnTo>
                    <a:pt x="1009" y="80"/>
                  </a:lnTo>
                  <a:lnTo>
                    <a:pt x="988" y="77"/>
                  </a:lnTo>
                  <a:lnTo>
                    <a:pt x="967" y="72"/>
                  </a:lnTo>
                  <a:lnTo>
                    <a:pt x="947" y="69"/>
                  </a:lnTo>
                  <a:lnTo>
                    <a:pt x="928" y="67"/>
                  </a:lnTo>
                  <a:lnTo>
                    <a:pt x="907" y="64"/>
                  </a:lnTo>
                  <a:lnTo>
                    <a:pt x="884" y="63"/>
                  </a:lnTo>
                  <a:lnTo>
                    <a:pt x="861" y="61"/>
                  </a:lnTo>
                  <a:lnTo>
                    <a:pt x="839" y="59"/>
                  </a:lnTo>
                  <a:lnTo>
                    <a:pt x="816" y="59"/>
                  </a:lnTo>
                  <a:lnTo>
                    <a:pt x="805" y="77"/>
                  </a:lnTo>
                  <a:lnTo>
                    <a:pt x="805" y="77"/>
                  </a:lnTo>
                  <a:lnTo>
                    <a:pt x="795" y="69"/>
                  </a:lnTo>
                  <a:lnTo>
                    <a:pt x="784" y="64"/>
                  </a:lnTo>
                  <a:lnTo>
                    <a:pt x="769" y="61"/>
                  </a:lnTo>
                  <a:lnTo>
                    <a:pt x="755" y="59"/>
                  </a:lnTo>
                  <a:lnTo>
                    <a:pt x="755" y="59"/>
                  </a:lnTo>
                  <a:lnTo>
                    <a:pt x="754" y="47"/>
                  </a:lnTo>
                  <a:lnTo>
                    <a:pt x="746" y="41"/>
                  </a:lnTo>
                  <a:lnTo>
                    <a:pt x="738" y="36"/>
                  </a:lnTo>
                  <a:lnTo>
                    <a:pt x="727" y="35"/>
                  </a:lnTo>
                  <a:lnTo>
                    <a:pt x="714" y="33"/>
                  </a:lnTo>
                  <a:lnTo>
                    <a:pt x="701" y="35"/>
                  </a:lnTo>
                  <a:lnTo>
                    <a:pt x="687" y="35"/>
                  </a:lnTo>
                  <a:lnTo>
                    <a:pt x="676" y="35"/>
                  </a:lnTo>
                  <a:lnTo>
                    <a:pt x="676" y="35"/>
                  </a:lnTo>
                  <a:lnTo>
                    <a:pt x="672" y="46"/>
                  </a:lnTo>
                  <a:lnTo>
                    <a:pt x="668" y="56"/>
                  </a:lnTo>
                  <a:lnTo>
                    <a:pt x="663" y="66"/>
                  </a:lnTo>
                  <a:lnTo>
                    <a:pt x="661" y="72"/>
                  </a:lnTo>
                  <a:lnTo>
                    <a:pt x="661" y="72"/>
                  </a:lnTo>
                  <a:lnTo>
                    <a:pt x="644" y="72"/>
                  </a:lnTo>
                  <a:lnTo>
                    <a:pt x="629" y="70"/>
                  </a:lnTo>
                  <a:lnTo>
                    <a:pt x="612" y="67"/>
                  </a:lnTo>
                  <a:lnTo>
                    <a:pt x="593" y="66"/>
                  </a:lnTo>
                  <a:lnTo>
                    <a:pt x="576" y="64"/>
                  </a:lnTo>
                  <a:lnTo>
                    <a:pt x="559" y="61"/>
                  </a:lnTo>
                  <a:lnTo>
                    <a:pt x="542" y="59"/>
                  </a:lnTo>
                  <a:lnTo>
                    <a:pt x="526" y="59"/>
                  </a:lnTo>
                  <a:lnTo>
                    <a:pt x="526" y="59"/>
                  </a:lnTo>
                  <a:lnTo>
                    <a:pt x="525" y="52"/>
                  </a:lnTo>
                  <a:lnTo>
                    <a:pt x="515" y="46"/>
                  </a:lnTo>
                  <a:lnTo>
                    <a:pt x="506" y="42"/>
                  </a:lnTo>
                  <a:lnTo>
                    <a:pt x="498" y="41"/>
                  </a:lnTo>
                  <a:lnTo>
                    <a:pt x="498" y="41"/>
                  </a:lnTo>
                  <a:lnTo>
                    <a:pt x="491" y="49"/>
                  </a:lnTo>
                  <a:lnTo>
                    <a:pt x="473" y="70"/>
                  </a:lnTo>
                  <a:lnTo>
                    <a:pt x="449" y="105"/>
                  </a:lnTo>
                  <a:lnTo>
                    <a:pt x="415" y="150"/>
                  </a:lnTo>
                  <a:lnTo>
                    <a:pt x="379" y="201"/>
                  </a:lnTo>
                  <a:lnTo>
                    <a:pt x="335" y="260"/>
                  </a:lnTo>
                  <a:lnTo>
                    <a:pt x="292" y="322"/>
                  </a:lnTo>
                  <a:lnTo>
                    <a:pt x="246" y="387"/>
                  </a:lnTo>
                  <a:lnTo>
                    <a:pt x="201" y="452"/>
                  </a:lnTo>
                  <a:lnTo>
                    <a:pt x="155" y="514"/>
                  </a:lnTo>
                  <a:lnTo>
                    <a:pt x="114" y="573"/>
                  </a:lnTo>
                  <a:lnTo>
                    <a:pt x="76" y="625"/>
                  </a:lnTo>
                  <a:lnTo>
                    <a:pt x="46" y="670"/>
                  </a:lnTo>
                  <a:lnTo>
                    <a:pt x="21" y="704"/>
                  </a:lnTo>
                  <a:lnTo>
                    <a:pt x="6" y="724"/>
                  </a:lnTo>
                  <a:lnTo>
                    <a:pt x="0" y="732"/>
                  </a:lnTo>
                  <a:lnTo>
                    <a:pt x="615" y="1812"/>
                  </a:lnTo>
                </a:path>
              </a:pathLst>
            </a:custGeom>
            <a:gradFill rotWithShape="0">
              <a:gsLst>
                <a:gs pos="0">
                  <a:srgbClr val="CC0066"/>
                </a:gs>
                <a:gs pos="100000">
                  <a:srgbClr val="FFFF00"/>
                </a:gs>
              </a:gsLst>
              <a:lin ang="5400000" scaled="1"/>
            </a:gradFill>
            <a:ln w="12700">
              <a:solidFill>
                <a:srgbClr val="000000"/>
              </a:solidFill>
              <a:prstDash val="solid"/>
              <a:round/>
              <a:headEnd/>
              <a:tailEnd/>
            </a:ln>
          </p:spPr>
          <p:txBody>
            <a:bodyPr/>
            <a:lstStyle/>
            <a:p>
              <a:endParaRPr lang="es-ES">
                <a:solidFill>
                  <a:prstClr val="black"/>
                </a:solidFill>
                <a:latin typeface="Calibri"/>
              </a:endParaRPr>
            </a:p>
          </p:txBody>
        </p:sp>
        <p:sp>
          <p:nvSpPr>
            <p:cNvPr id="48284" name="Freeform 156"/>
            <p:cNvSpPr>
              <a:spLocks/>
            </p:cNvSpPr>
            <p:nvPr/>
          </p:nvSpPr>
          <p:spPr bwMode="auto">
            <a:xfrm>
              <a:off x="1258" y="585"/>
              <a:ext cx="2181" cy="2322"/>
            </a:xfrm>
            <a:custGeom>
              <a:avLst/>
              <a:gdLst/>
              <a:ahLst/>
              <a:cxnLst>
                <a:cxn ang="0">
                  <a:pos x="2953" y="1473"/>
                </a:cxn>
                <a:cxn ang="0">
                  <a:pos x="2936" y="1380"/>
                </a:cxn>
                <a:cxn ang="0">
                  <a:pos x="2902" y="1296"/>
                </a:cxn>
                <a:cxn ang="0">
                  <a:pos x="2938" y="1273"/>
                </a:cxn>
                <a:cxn ang="0">
                  <a:pos x="2996" y="1185"/>
                </a:cxn>
                <a:cxn ang="0">
                  <a:pos x="3004" y="1020"/>
                </a:cxn>
                <a:cxn ang="0">
                  <a:pos x="2994" y="927"/>
                </a:cxn>
                <a:cxn ang="0">
                  <a:pos x="2945" y="869"/>
                </a:cxn>
                <a:cxn ang="0">
                  <a:pos x="2905" y="824"/>
                </a:cxn>
                <a:cxn ang="0">
                  <a:pos x="2871" y="627"/>
                </a:cxn>
                <a:cxn ang="0">
                  <a:pos x="2820" y="565"/>
                </a:cxn>
                <a:cxn ang="0">
                  <a:pos x="2798" y="501"/>
                </a:cxn>
                <a:cxn ang="0">
                  <a:pos x="2756" y="393"/>
                </a:cxn>
                <a:cxn ang="0">
                  <a:pos x="2292" y="25"/>
                </a:cxn>
                <a:cxn ang="0">
                  <a:pos x="0" y="1655"/>
                </a:cxn>
                <a:cxn ang="0">
                  <a:pos x="127" y="1748"/>
                </a:cxn>
                <a:cxn ang="0">
                  <a:pos x="223" y="1835"/>
                </a:cxn>
                <a:cxn ang="0">
                  <a:pos x="362" y="2000"/>
                </a:cxn>
                <a:cxn ang="0">
                  <a:pos x="477" y="2130"/>
                </a:cxn>
                <a:cxn ang="0">
                  <a:pos x="504" y="2163"/>
                </a:cxn>
                <a:cxn ang="0">
                  <a:pos x="602" y="2282"/>
                </a:cxn>
                <a:cxn ang="0">
                  <a:pos x="727" y="2420"/>
                </a:cxn>
                <a:cxn ang="0">
                  <a:pos x="833" y="2498"/>
                </a:cxn>
                <a:cxn ang="0">
                  <a:pos x="910" y="2532"/>
                </a:cxn>
                <a:cxn ang="0">
                  <a:pos x="1001" y="2556"/>
                </a:cxn>
                <a:cxn ang="0">
                  <a:pos x="1085" y="2604"/>
                </a:cxn>
                <a:cxn ang="0">
                  <a:pos x="1202" y="2663"/>
                </a:cxn>
                <a:cxn ang="0">
                  <a:pos x="1264" y="2726"/>
                </a:cxn>
                <a:cxn ang="0">
                  <a:pos x="1425" y="2742"/>
                </a:cxn>
                <a:cxn ang="0">
                  <a:pos x="1603" y="2767"/>
                </a:cxn>
                <a:cxn ang="0">
                  <a:pos x="1643" y="2815"/>
                </a:cxn>
                <a:cxn ang="0">
                  <a:pos x="1800" y="2858"/>
                </a:cxn>
                <a:cxn ang="0">
                  <a:pos x="1970" y="2965"/>
                </a:cxn>
                <a:cxn ang="0">
                  <a:pos x="2078" y="3000"/>
                </a:cxn>
                <a:cxn ang="0">
                  <a:pos x="2220" y="3108"/>
                </a:cxn>
                <a:cxn ang="0">
                  <a:pos x="2430" y="3178"/>
                </a:cxn>
                <a:cxn ang="0">
                  <a:pos x="2546" y="3218"/>
                </a:cxn>
                <a:cxn ang="0">
                  <a:pos x="2718" y="3239"/>
                </a:cxn>
                <a:cxn ang="0">
                  <a:pos x="2883" y="3296"/>
                </a:cxn>
                <a:cxn ang="0">
                  <a:pos x="2972" y="3349"/>
                </a:cxn>
                <a:cxn ang="0">
                  <a:pos x="3004" y="3389"/>
                </a:cxn>
                <a:cxn ang="0">
                  <a:pos x="3038" y="3343"/>
                </a:cxn>
                <a:cxn ang="0">
                  <a:pos x="3129" y="3214"/>
                </a:cxn>
                <a:cxn ang="0">
                  <a:pos x="3237" y="3090"/>
                </a:cxn>
                <a:cxn ang="0">
                  <a:pos x="3248" y="2990"/>
                </a:cxn>
                <a:cxn ang="0">
                  <a:pos x="3231" y="2877"/>
                </a:cxn>
                <a:cxn ang="0">
                  <a:pos x="3161" y="2781"/>
                </a:cxn>
                <a:cxn ang="0">
                  <a:pos x="3055" y="2681"/>
                </a:cxn>
                <a:cxn ang="0">
                  <a:pos x="3085" y="2467"/>
                </a:cxn>
                <a:cxn ang="0">
                  <a:pos x="3027" y="2377"/>
                </a:cxn>
                <a:cxn ang="0">
                  <a:pos x="3042" y="2233"/>
                </a:cxn>
                <a:cxn ang="0">
                  <a:pos x="3004" y="2107"/>
                </a:cxn>
                <a:cxn ang="0">
                  <a:pos x="2930" y="1933"/>
                </a:cxn>
                <a:cxn ang="0">
                  <a:pos x="2926" y="1730"/>
                </a:cxn>
              </a:cxnLst>
              <a:rect l="0" t="0" r="r" b="b"/>
              <a:pathLst>
                <a:path w="3248" h="3406">
                  <a:moveTo>
                    <a:pt x="2896" y="1635"/>
                  </a:moveTo>
                  <a:lnTo>
                    <a:pt x="2896" y="1577"/>
                  </a:lnTo>
                  <a:lnTo>
                    <a:pt x="2924" y="1528"/>
                  </a:lnTo>
                  <a:lnTo>
                    <a:pt x="2932" y="1514"/>
                  </a:lnTo>
                  <a:lnTo>
                    <a:pt x="2941" y="1495"/>
                  </a:lnTo>
                  <a:lnTo>
                    <a:pt x="2953" y="1473"/>
                  </a:lnTo>
                  <a:lnTo>
                    <a:pt x="2960" y="1449"/>
                  </a:lnTo>
                  <a:lnTo>
                    <a:pt x="2964" y="1427"/>
                  </a:lnTo>
                  <a:lnTo>
                    <a:pt x="2962" y="1408"/>
                  </a:lnTo>
                  <a:lnTo>
                    <a:pt x="2955" y="1396"/>
                  </a:lnTo>
                  <a:lnTo>
                    <a:pt x="2938" y="1390"/>
                  </a:lnTo>
                  <a:lnTo>
                    <a:pt x="2936" y="1380"/>
                  </a:lnTo>
                  <a:lnTo>
                    <a:pt x="2930" y="1366"/>
                  </a:lnTo>
                  <a:lnTo>
                    <a:pt x="2922" y="1352"/>
                  </a:lnTo>
                  <a:lnTo>
                    <a:pt x="2913" y="1337"/>
                  </a:lnTo>
                  <a:lnTo>
                    <a:pt x="2907" y="1323"/>
                  </a:lnTo>
                  <a:lnTo>
                    <a:pt x="2902" y="1310"/>
                  </a:lnTo>
                  <a:lnTo>
                    <a:pt x="2902" y="1296"/>
                  </a:lnTo>
                  <a:lnTo>
                    <a:pt x="2905" y="1287"/>
                  </a:lnTo>
                  <a:lnTo>
                    <a:pt x="2913" y="1286"/>
                  </a:lnTo>
                  <a:lnTo>
                    <a:pt x="2921" y="1281"/>
                  </a:lnTo>
                  <a:lnTo>
                    <a:pt x="2928" y="1279"/>
                  </a:lnTo>
                  <a:lnTo>
                    <a:pt x="2934" y="1278"/>
                  </a:lnTo>
                  <a:lnTo>
                    <a:pt x="2938" y="1273"/>
                  </a:lnTo>
                  <a:lnTo>
                    <a:pt x="2947" y="1268"/>
                  </a:lnTo>
                  <a:lnTo>
                    <a:pt x="2960" y="1265"/>
                  </a:lnTo>
                  <a:lnTo>
                    <a:pt x="2975" y="1261"/>
                  </a:lnTo>
                  <a:lnTo>
                    <a:pt x="2977" y="1247"/>
                  </a:lnTo>
                  <a:lnTo>
                    <a:pt x="2985" y="1219"/>
                  </a:lnTo>
                  <a:lnTo>
                    <a:pt x="2996" y="1185"/>
                  </a:lnTo>
                  <a:lnTo>
                    <a:pt x="3006" y="1143"/>
                  </a:lnTo>
                  <a:lnTo>
                    <a:pt x="3011" y="1104"/>
                  </a:lnTo>
                  <a:lnTo>
                    <a:pt x="3015" y="1068"/>
                  </a:lnTo>
                  <a:lnTo>
                    <a:pt x="3013" y="1045"/>
                  </a:lnTo>
                  <a:lnTo>
                    <a:pt x="3004" y="1037"/>
                  </a:lnTo>
                  <a:lnTo>
                    <a:pt x="3004" y="1020"/>
                  </a:lnTo>
                  <a:lnTo>
                    <a:pt x="3002" y="1005"/>
                  </a:lnTo>
                  <a:lnTo>
                    <a:pt x="3000" y="989"/>
                  </a:lnTo>
                  <a:lnTo>
                    <a:pt x="3000" y="970"/>
                  </a:lnTo>
                  <a:lnTo>
                    <a:pt x="2998" y="955"/>
                  </a:lnTo>
                  <a:lnTo>
                    <a:pt x="2996" y="939"/>
                  </a:lnTo>
                  <a:lnTo>
                    <a:pt x="2994" y="927"/>
                  </a:lnTo>
                  <a:lnTo>
                    <a:pt x="2994" y="913"/>
                  </a:lnTo>
                  <a:lnTo>
                    <a:pt x="2974" y="890"/>
                  </a:lnTo>
                  <a:lnTo>
                    <a:pt x="2960" y="888"/>
                  </a:lnTo>
                  <a:lnTo>
                    <a:pt x="2955" y="883"/>
                  </a:lnTo>
                  <a:lnTo>
                    <a:pt x="2951" y="877"/>
                  </a:lnTo>
                  <a:lnTo>
                    <a:pt x="2945" y="869"/>
                  </a:lnTo>
                  <a:lnTo>
                    <a:pt x="2934" y="869"/>
                  </a:lnTo>
                  <a:lnTo>
                    <a:pt x="2932" y="865"/>
                  </a:lnTo>
                  <a:lnTo>
                    <a:pt x="2926" y="852"/>
                  </a:lnTo>
                  <a:lnTo>
                    <a:pt x="2919" y="840"/>
                  </a:lnTo>
                  <a:lnTo>
                    <a:pt x="2915" y="829"/>
                  </a:lnTo>
                  <a:lnTo>
                    <a:pt x="2905" y="824"/>
                  </a:lnTo>
                  <a:lnTo>
                    <a:pt x="2905" y="810"/>
                  </a:lnTo>
                  <a:lnTo>
                    <a:pt x="2911" y="801"/>
                  </a:lnTo>
                  <a:lnTo>
                    <a:pt x="2921" y="800"/>
                  </a:lnTo>
                  <a:lnTo>
                    <a:pt x="2902" y="700"/>
                  </a:lnTo>
                  <a:lnTo>
                    <a:pt x="2875" y="630"/>
                  </a:lnTo>
                  <a:lnTo>
                    <a:pt x="2871" y="627"/>
                  </a:lnTo>
                  <a:lnTo>
                    <a:pt x="2862" y="619"/>
                  </a:lnTo>
                  <a:lnTo>
                    <a:pt x="2856" y="610"/>
                  </a:lnTo>
                  <a:lnTo>
                    <a:pt x="2847" y="598"/>
                  </a:lnTo>
                  <a:lnTo>
                    <a:pt x="2837" y="587"/>
                  </a:lnTo>
                  <a:lnTo>
                    <a:pt x="2828" y="574"/>
                  </a:lnTo>
                  <a:lnTo>
                    <a:pt x="2820" y="565"/>
                  </a:lnTo>
                  <a:lnTo>
                    <a:pt x="2811" y="560"/>
                  </a:lnTo>
                  <a:lnTo>
                    <a:pt x="2811" y="543"/>
                  </a:lnTo>
                  <a:lnTo>
                    <a:pt x="2807" y="531"/>
                  </a:lnTo>
                  <a:lnTo>
                    <a:pt x="2805" y="522"/>
                  </a:lnTo>
                  <a:lnTo>
                    <a:pt x="2801" y="511"/>
                  </a:lnTo>
                  <a:lnTo>
                    <a:pt x="2798" y="501"/>
                  </a:lnTo>
                  <a:lnTo>
                    <a:pt x="2796" y="489"/>
                  </a:lnTo>
                  <a:lnTo>
                    <a:pt x="2792" y="475"/>
                  </a:lnTo>
                  <a:lnTo>
                    <a:pt x="2792" y="455"/>
                  </a:lnTo>
                  <a:lnTo>
                    <a:pt x="2779" y="427"/>
                  </a:lnTo>
                  <a:lnTo>
                    <a:pt x="2769" y="407"/>
                  </a:lnTo>
                  <a:lnTo>
                    <a:pt x="2756" y="393"/>
                  </a:lnTo>
                  <a:lnTo>
                    <a:pt x="2748" y="376"/>
                  </a:lnTo>
                  <a:lnTo>
                    <a:pt x="2745" y="360"/>
                  </a:lnTo>
                  <a:lnTo>
                    <a:pt x="2746" y="342"/>
                  </a:lnTo>
                  <a:lnTo>
                    <a:pt x="2754" y="315"/>
                  </a:lnTo>
                  <a:lnTo>
                    <a:pt x="2773" y="278"/>
                  </a:lnTo>
                  <a:lnTo>
                    <a:pt x="2292" y="25"/>
                  </a:lnTo>
                  <a:lnTo>
                    <a:pt x="1652" y="0"/>
                  </a:lnTo>
                  <a:lnTo>
                    <a:pt x="492" y="93"/>
                  </a:lnTo>
                  <a:lnTo>
                    <a:pt x="418" y="463"/>
                  </a:lnTo>
                  <a:lnTo>
                    <a:pt x="229" y="697"/>
                  </a:lnTo>
                  <a:lnTo>
                    <a:pt x="229" y="1005"/>
                  </a:lnTo>
                  <a:lnTo>
                    <a:pt x="0" y="1655"/>
                  </a:lnTo>
                  <a:lnTo>
                    <a:pt x="40" y="1681"/>
                  </a:lnTo>
                  <a:lnTo>
                    <a:pt x="66" y="1700"/>
                  </a:lnTo>
                  <a:lnTo>
                    <a:pt x="83" y="1712"/>
                  </a:lnTo>
                  <a:lnTo>
                    <a:pt x="95" y="1720"/>
                  </a:lnTo>
                  <a:lnTo>
                    <a:pt x="110" y="1731"/>
                  </a:lnTo>
                  <a:lnTo>
                    <a:pt x="127" y="1748"/>
                  </a:lnTo>
                  <a:lnTo>
                    <a:pt x="159" y="1775"/>
                  </a:lnTo>
                  <a:lnTo>
                    <a:pt x="204" y="1813"/>
                  </a:lnTo>
                  <a:lnTo>
                    <a:pt x="204" y="1815"/>
                  </a:lnTo>
                  <a:lnTo>
                    <a:pt x="206" y="1820"/>
                  </a:lnTo>
                  <a:lnTo>
                    <a:pt x="214" y="1826"/>
                  </a:lnTo>
                  <a:lnTo>
                    <a:pt x="223" y="1835"/>
                  </a:lnTo>
                  <a:lnTo>
                    <a:pt x="239" y="1852"/>
                  </a:lnTo>
                  <a:lnTo>
                    <a:pt x="256" y="1874"/>
                  </a:lnTo>
                  <a:lnTo>
                    <a:pt x="280" y="1905"/>
                  </a:lnTo>
                  <a:lnTo>
                    <a:pt x="310" y="1942"/>
                  </a:lnTo>
                  <a:lnTo>
                    <a:pt x="335" y="1972"/>
                  </a:lnTo>
                  <a:lnTo>
                    <a:pt x="362" y="2000"/>
                  </a:lnTo>
                  <a:lnTo>
                    <a:pt x="390" y="2029"/>
                  </a:lnTo>
                  <a:lnTo>
                    <a:pt x="416" y="2060"/>
                  </a:lnTo>
                  <a:lnTo>
                    <a:pt x="441" y="2087"/>
                  </a:lnTo>
                  <a:lnTo>
                    <a:pt x="458" y="2108"/>
                  </a:lnTo>
                  <a:lnTo>
                    <a:pt x="471" y="2124"/>
                  </a:lnTo>
                  <a:lnTo>
                    <a:pt x="477" y="2130"/>
                  </a:lnTo>
                  <a:lnTo>
                    <a:pt x="464" y="2115"/>
                  </a:lnTo>
                  <a:lnTo>
                    <a:pt x="473" y="2119"/>
                  </a:lnTo>
                  <a:lnTo>
                    <a:pt x="479" y="2127"/>
                  </a:lnTo>
                  <a:lnTo>
                    <a:pt x="483" y="2135"/>
                  </a:lnTo>
                  <a:lnTo>
                    <a:pt x="494" y="2141"/>
                  </a:lnTo>
                  <a:lnTo>
                    <a:pt x="504" y="2163"/>
                  </a:lnTo>
                  <a:lnTo>
                    <a:pt x="517" y="2184"/>
                  </a:lnTo>
                  <a:lnTo>
                    <a:pt x="530" y="2203"/>
                  </a:lnTo>
                  <a:lnTo>
                    <a:pt x="547" y="2222"/>
                  </a:lnTo>
                  <a:lnTo>
                    <a:pt x="566" y="2243"/>
                  </a:lnTo>
                  <a:lnTo>
                    <a:pt x="583" y="2262"/>
                  </a:lnTo>
                  <a:lnTo>
                    <a:pt x="602" y="2282"/>
                  </a:lnTo>
                  <a:lnTo>
                    <a:pt x="619" y="2302"/>
                  </a:lnTo>
                  <a:lnTo>
                    <a:pt x="640" y="2327"/>
                  </a:lnTo>
                  <a:lnTo>
                    <a:pt x="659" y="2354"/>
                  </a:lnTo>
                  <a:lnTo>
                    <a:pt x="681" y="2377"/>
                  </a:lnTo>
                  <a:lnTo>
                    <a:pt x="704" y="2399"/>
                  </a:lnTo>
                  <a:lnTo>
                    <a:pt x="727" y="2420"/>
                  </a:lnTo>
                  <a:lnTo>
                    <a:pt x="748" y="2442"/>
                  </a:lnTo>
                  <a:lnTo>
                    <a:pt x="768" y="2458"/>
                  </a:lnTo>
                  <a:lnTo>
                    <a:pt x="786" y="2475"/>
                  </a:lnTo>
                  <a:lnTo>
                    <a:pt x="803" y="2483"/>
                  </a:lnTo>
                  <a:lnTo>
                    <a:pt x="820" y="2490"/>
                  </a:lnTo>
                  <a:lnTo>
                    <a:pt x="833" y="2498"/>
                  </a:lnTo>
                  <a:lnTo>
                    <a:pt x="850" y="2507"/>
                  </a:lnTo>
                  <a:lnTo>
                    <a:pt x="861" y="2514"/>
                  </a:lnTo>
                  <a:lnTo>
                    <a:pt x="876" y="2520"/>
                  </a:lnTo>
                  <a:lnTo>
                    <a:pt x="890" y="2524"/>
                  </a:lnTo>
                  <a:lnTo>
                    <a:pt x="905" y="2526"/>
                  </a:lnTo>
                  <a:lnTo>
                    <a:pt x="910" y="2532"/>
                  </a:lnTo>
                  <a:lnTo>
                    <a:pt x="927" y="2537"/>
                  </a:lnTo>
                  <a:lnTo>
                    <a:pt x="941" y="2542"/>
                  </a:lnTo>
                  <a:lnTo>
                    <a:pt x="948" y="2548"/>
                  </a:lnTo>
                  <a:lnTo>
                    <a:pt x="962" y="2549"/>
                  </a:lnTo>
                  <a:lnTo>
                    <a:pt x="980" y="2551"/>
                  </a:lnTo>
                  <a:lnTo>
                    <a:pt x="1001" y="2556"/>
                  </a:lnTo>
                  <a:lnTo>
                    <a:pt x="1022" y="2560"/>
                  </a:lnTo>
                  <a:lnTo>
                    <a:pt x="1041" y="2570"/>
                  </a:lnTo>
                  <a:lnTo>
                    <a:pt x="1058" y="2579"/>
                  </a:lnTo>
                  <a:lnTo>
                    <a:pt x="1071" y="2590"/>
                  </a:lnTo>
                  <a:lnTo>
                    <a:pt x="1075" y="2601"/>
                  </a:lnTo>
                  <a:lnTo>
                    <a:pt x="1085" y="2604"/>
                  </a:lnTo>
                  <a:lnTo>
                    <a:pt x="1100" y="2611"/>
                  </a:lnTo>
                  <a:lnTo>
                    <a:pt x="1115" y="2621"/>
                  </a:lnTo>
                  <a:lnTo>
                    <a:pt x="1134" y="2635"/>
                  </a:lnTo>
                  <a:lnTo>
                    <a:pt x="1157" y="2646"/>
                  </a:lnTo>
                  <a:lnTo>
                    <a:pt x="1179" y="2656"/>
                  </a:lnTo>
                  <a:lnTo>
                    <a:pt x="1202" y="2663"/>
                  </a:lnTo>
                  <a:lnTo>
                    <a:pt x="1225" y="2666"/>
                  </a:lnTo>
                  <a:lnTo>
                    <a:pt x="1232" y="2677"/>
                  </a:lnTo>
                  <a:lnTo>
                    <a:pt x="1240" y="2687"/>
                  </a:lnTo>
                  <a:lnTo>
                    <a:pt x="1249" y="2700"/>
                  </a:lnTo>
                  <a:lnTo>
                    <a:pt x="1257" y="2711"/>
                  </a:lnTo>
                  <a:lnTo>
                    <a:pt x="1264" y="2726"/>
                  </a:lnTo>
                  <a:lnTo>
                    <a:pt x="1274" y="2739"/>
                  </a:lnTo>
                  <a:lnTo>
                    <a:pt x="1280" y="2748"/>
                  </a:lnTo>
                  <a:lnTo>
                    <a:pt x="1283" y="2759"/>
                  </a:lnTo>
                  <a:lnTo>
                    <a:pt x="1393" y="2759"/>
                  </a:lnTo>
                  <a:lnTo>
                    <a:pt x="1403" y="2746"/>
                  </a:lnTo>
                  <a:lnTo>
                    <a:pt x="1425" y="2742"/>
                  </a:lnTo>
                  <a:lnTo>
                    <a:pt x="1456" y="2742"/>
                  </a:lnTo>
                  <a:lnTo>
                    <a:pt x="1490" y="2745"/>
                  </a:lnTo>
                  <a:lnTo>
                    <a:pt x="1527" y="2750"/>
                  </a:lnTo>
                  <a:lnTo>
                    <a:pt x="1562" y="2756"/>
                  </a:lnTo>
                  <a:lnTo>
                    <a:pt x="1588" y="2762"/>
                  </a:lnTo>
                  <a:lnTo>
                    <a:pt x="1603" y="2767"/>
                  </a:lnTo>
                  <a:lnTo>
                    <a:pt x="1605" y="2773"/>
                  </a:lnTo>
                  <a:lnTo>
                    <a:pt x="1609" y="2782"/>
                  </a:lnTo>
                  <a:lnTo>
                    <a:pt x="1615" y="2788"/>
                  </a:lnTo>
                  <a:lnTo>
                    <a:pt x="1620" y="2792"/>
                  </a:lnTo>
                  <a:lnTo>
                    <a:pt x="1628" y="2804"/>
                  </a:lnTo>
                  <a:lnTo>
                    <a:pt x="1643" y="2815"/>
                  </a:lnTo>
                  <a:lnTo>
                    <a:pt x="1668" y="2829"/>
                  </a:lnTo>
                  <a:lnTo>
                    <a:pt x="1696" y="2838"/>
                  </a:lnTo>
                  <a:lnTo>
                    <a:pt x="1728" y="2847"/>
                  </a:lnTo>
                  <a:lnTo>
                    <a:pt x="1757" y="2854"/>
                  </a:lnTo>
                  <a:lnTo>
                    <a:pt x="1783" y="2857"/>
                  </a:lnTo>
                  <a:lnTo>
                    <a:pt x="1800" y="2858"/>
                  </a:lnTo>
                  <a:lnTo>
                    <a:pt x="1819" y="2882"/>
                  </a:lnTo>
                  <a:lnTo>
                    <a:pt x="1844" y="2903"/>
                  </a:lnTo>
                  <a:lnTo>
                    <a:pt x="1870" y="2925"/>
                  </a:lnTo>
                  <a:lnTo>
                    <a:pt x="1902" y="2942"/>
                  </a:lnTo>
                  <a:lnTo>
                    <a:pt x="1936" y="2956"/>
                  </a:lnTo>
                  <a:lnTo>
                    <a:pt x="1970" y="2965"/>
                  </a:lnTo>
                  <a:lnTo>
                    <a:pt x="2004" y="2973"/>
                  </a:lnTo>
                  <a:lnTo>
                    <a:pt x="2040" y="2975"/>
                  </a:lnTo>
                  <a:lnTo>
                    <a:pt x="2048" y="2981"/>
                  </a:lnTo>
                  <a:lnTo>
                    <a:pt x="2059" y="2989"/>
                  </a:lnTo>
                  <a:lnTo>
                    <a:pt x="2069" y="2996"/>
                  </a:lnTo>
                  <a:lnTo>
                    <a:pt x="2078" y="3000"/>
                  </a:lnTo>
                  <a:lnTo>
                    <a:pt x="2084" y="3026"/>
                  </a:lnTo>
                  <a:lnTo>
                    <a:pt x="2095" y="3048"/>
                  </a:lnTo>
                  <a:lnTo>
                    <a:pt x="2116" y="3066"/>
                  </a:lnTo>
                  <a:lnTo>
                    <a:pt x="2143" y="3082"/>
                  </a:lnTo>
                  <a:lnTo>
                    <a:pt x="2177" y="3094"/>
                  </a:lnTo>
                  <a:lnTo>
                    <a:pt x="2220" y="3108"/>
                  </a:lnTo>
                  <a:lnTo>
                    <a:pt x="2268" y="3121"/>
                  </a:lnTo>
                  <a:lnTo>
                    <a:pt x="2322" y="3133"/>
                  </a:lnTo>
                  <a:lnTo>
                    <a:pt x="2355" y="3141"/>
                  </a:lnTo>
                  <a:lnTo>
                    <a:pt x="2387" y="3153"/>
                  </a:lnTo>
                  <a:lnTo>
                    <a:pt x="2410" y="3166"/>
                  </a:lnTo>
                  <a:lnTo>
                    <a:pt x="2430" y="3178"/>
                  </a:lnTo>
                  <a:lnTo>
                    <a:pt x="2449" y="3191"/>
                  </a:lnTo>
                  <a:lnTo>
                    <a:pt x="2463" y="3201"/>
                  </a:lnTo>
                  <a:lnTo>
                    <a:pt x="2472" y="3212"/>
                  </a:lnTo>
                  <a:lnTo>
                    <a:pt x="2478" y="3217"/>
                  </a:lnTo>
                  <a:lnTo>
                    <a:pt x="2514" y="3217"/>
                  </a:lnTo>
                  <a:lnTo>
                    <a:pt x="2546" y="3218"/>
                  </a:lnTo>
                  <a:lnTo>
                    <a:pt x="2576" y="3220"/>
                  </a:lnTo>
                  <a:lnTo>
                    <a:pt x="2606" y="3222"/>
                  </a:lnTo>
                  <a:lnTo>
                    <a:pt x="2635" y="3225"/>
                  </a:lnTo>
                  <a:lnTo>
                    <a:pt x="2663" y="3229"/>
                  </a:lnTo>
                  <a:lnTo>
                    <a:pt x="2692" y="3234"/>
                  </a:lnTo>
                  <a:lnTo>
                    <a:pt x="2718" y="3239"/>
                  </a:lnTo>
                  <a:lnTo>
                    <a:pt x="2746" y="3245"/>
                  </a:lnTo>
                  <a:lnTo>
                    <a:pt x="2773" y="3254"/>
                  </a:lnTo>
                  <a:lnTo>
                    <a:pt x="2799" y="3262"/>
                  </a:lnTo>
                  <a:lnTo>
                    <a:pt x="2826" y="3273"/>
                  </a:lnTo>
                  <a:lnTo>
                    <a:pt x="2854" y="3282"/>
                  </a:lnTo>
                  <a:lnTo>
                    <a:pt x="2883" y="3296"/>
                  </a:lnTo>
                  <a:lnTo>
                    <a:pt x="2913" y="3309"/>
                  </a:lnTo>
                  <a:lnTo>
                    <a:pt x="2945" y="3324"/>
                  </a:lnTo>
                  <a:lnTo>
                    <a:pt x="2951" y="3327"/>
                  </a:lnTo>
                  <a:lnTo>
                    <a:pt x="2958" y="3333"/>
                  </a:lnTo>
                  <a:lnTo>
                    <a:pt x="2964" y="3341"/>
                  </a:lnTo>
                  <a:lnTo>
                    <a:pt x="2972" y="3349"/>
                  </a:lnTo>
                  <a:lnTo>
                    <a:pt x="2977" y="3358"/>
                  </a:lnTo>
                  <a:lnTo>
                    <a:pt x="2981" y="3366"/>
                  </a:lnTo>
                  <a:lnTo>
                    <a:pt x="2985" y="3374"/>
                  </a:lnTo>
                  <a:lnTo>
                    <a:pt x="2985" y="3381"/>
                  </a:lnTo>
                  <a:lnTo>
                    <a:pt x="2996" y="3385"/>
                  </a:lnTo>
                  <a:lnTo>
                    <a:pt x="3004" y="3389"/>
                  </a:lnTo>
                  <a:lnTo>
                    <a:pt x="3008" y="3397"/>
                  </a:lnTo>
                  <a:lnTo>
                    <a:pt x="3013" y="3406"/>
                  </a:lnTo>
                  <a:lnTo>
                    <a:pt x="3017" y="3402"/>
                  </a:lnTo>
                  <a:lnTo>
                    <a:pt x="3025" y="3389"/>
                  </a:lnTo>
                  <a:lnTo>
                    <a:pt x="3030" y="3368"/>
                  </a:lnTo>
                  <a:lnTo>
                    <a:pt x="3038" y="3343"/>
                  </a:lnTo>
                  <a:lnTo>
                    <a:pt x="3049" y="3316"/>
                  </a:lnTo>
                  <a:lnTo>
                    <a:pt x="3061" y="3287"/>
                  </a:lnTo>
                  <a:lnTo>
                    <a:pt x="3074" y="3262"/>
                  </a:lnTo>
                  <a:lnTo>
                    <a:pt x="3089" y="3243"/>
                  </a:lnTo>
                  <a:lnTo>
                    <a:pt x="3108" y="3229"/>
                  </a:lnTo>
                  <a:lnTo>
                    <a:pt x="3129" y="3214"/>
                  </a:lnTo>
                  <a:lnTo>
                    <a:pt x="3151" y="3194"/>
                  </a:lnTo>
                  <a:lnTo>
                    <a:pt x="3174" y="3177"/>
                  </a:lnTo>
                  <a:lnTo>
                    <a:pt x="3195" y="3156"/>
                  </a:lnTo>
                  <a:lnTo>
                    <a:pt x="3212" y="3136"/>
                  </a:lnTo>
                  <a:lnTo>
                    <a:pt x="3229" y="3114"/>
                  </a:lnTo>
                  <a:lnTo>
                    <a:pt x="3237" y="3090"/>
                  </a:lnTo>
                  <a:lnTo>
                    <a:pt x="3240" y="3076"/>
                  </a:lnTo>
                  <a:lnTo>
                    <a:pt x="3242" y="3062"/>
                  </a:lnTo>
                  <a:lnTo>
                    <a:pt x="3244" y="3046"/>
                  </a:lnTo>
                  <a:lnTo>
                    <a:pt x="3248" y="3029"/>
                  </a:lnTo>
                  <a:lnTo>
                    <a:pt x="3248" y="3009"/>
                  </a:lnTo>
                  <a:lnTo>
                    <a:pt x="3248" y="2990"/>
                  </a:lnTo>
                  <a:lnTo>
                    <a:pt x="3244" y="2973"/>
                  </a:lnTo>
                  <a:lnTo>
                    <a:pt x="3244" y="2953"/>
                  </a:lnTo>
                  <a:lnTo>
                    <a:pt x="3242" y="2934"/>
                  </a:lnTo>
                  <a:lnTo>
                    <a:pt x="3239" y="2914"/>
                  </a:lnTo>
                  <a:lnTo>
                    <a:pt x="3235" y="2896"/>
                  </a:lnTo>
                  <a:lnTo>
                    <a:pt x="3231" y="2877"/>
                  </a:lnTo>
                  <a:lnTo>
                    <a:pt x="3225" y="2860"/>
                  </a:lnTo>
                  <a:lnTo>
                    <a:pt x="3216" y="2846"/>
                  </a:lnTo>
                  <a:lnTo>
                    <a:pt x="3208" y="2830"/>
                  </a:lnTo>
                  <a:lnTo>
                    <a:pt x="3201" y="2815"/>
                  </a:lnTo>
                  <a:lnTo>
                    <a:pt x="3180" y="2793"/>
                  </a:lnTo>
                  <a:lnTo>
                    <a:pt x="3161" y="2781"/>
                  </a:lnTo>
                  <a:lnTo>
                    <a:pt x="3140" y="2770"/>
                  </a:lnTo>
                  <a:lnTo>
                    <a:pt x="3123" y="2760"/>
                  </a:lnTo>
                  <a:lnTo>
                    <a:pt x="3102" y="2750"/>
                  </a:lnTo>
                  <a:lnTo>
                    <a:pt x="3085" y="2734"/>
                  </a:lnTo>
                  <a:lnTo>
                    <a:pt x="3068" y="2711"/>
                  </a:lnTo>
                  <a:lnTo>
                    <a:pt x="3055" y="2681"/>
                  </a:lnTo>
                  <a:lnTo>
                    <a:pt x="3049" y="2644"/>
                  </a:lnTo>
                  <a:lnTo>
                    <a:pt x="3053" y="2604"/>
                  </a:lnTo>
                  <a:lnTo>
                    <a:pt x="3063" y="2568"/>
                  </a:lnTo>
                  <a:lnTo>
                    <a:pt x="3076" y="2531"/>
                  </a:lnTo>
                  <a:lnTo>
                    <a:pt x="3083" y="2495"/>
                  </a:lnTo>
                  <a:lnTo>
                    <a:pt x="3085" y="2467"/>
                  </a:lnTo>
                  <a:lnTo>
                    <a:pt x="3078" y="2445"/>
                  </a:lnTo>
                  <a:lnTo>
                    <a:pt x="3055" y="2428"/>
                  </a:lnTo>
                  <a:lnTo>
                    <a:pt x="3042" y="2422"/>
                  </a:lnTo>
                  <a:lnTo>
                    <a:pt x="3032" y="2410"/>
                  </a:lnTo>
                  <a:lnTo>
                    <a:pt x="3028" y="2396"/>
                  </a:lnTo>
                  <a:lnTo>
                    <a:pt x="3027" y="2377"/>
                  </a:lnTo>
                  <a:lnTo>
                    <a:pt x="3027" y="2357"/>
                  </a:lnTo>
                  <a:lnTo>
                    <a:pt x="3028" y="2335"/>
                  </a:lnTo>
                  <a:lnTo>
                    <a:pt x="3032" y="2310"/>
                  </a:lnTo>
                  <a:lnTo>
                    <a:pt x="3036" y="2284"/>
                  </a:lnTo>
                  <a:lnTo>
                    <a:pt x="3040" y="2259"/>
                  </a:lnTo>
                  <a:lnTo>
                    <a:pt x="3042" y="2233"/>
                  </a:lnTo>
                  <a:lnTo>
                    <a:pt x="3045" y="2208"/>
                  </a:lnTo>
                  <a:lnTo>
                    <a:pt x="3042" y="2184"/>
                  </a:lnTo>
                  <a:lnTo>
                    <a:pt x="3038" y="2161"/>
                  </a:lnTo>
                  <a:lnTo>
                    <a:pt x="3032" y="2141"/>
                  </a:lnTo>
                  <a:lnTo>
                    <a:pt x="3021" y="2122"/>
                  </a:lnTo>
                  <a:lnTo>
                    <a:pt x="3004" y="2107"/>
                  </a:lnTo>
                  <a:lnTo>
                    <a:pt x="2972" y="2080"/>
                  </a:lnTo>
                  <a:lnTo>
                    <a:pt x="2951" y="2051"/>
                  </a:lnTo>
                  <a:lnTo>
                    <a:pt x="2936" y="2021"/>
                  </a:lnTo>
                  <a:lnTo>
                    <a:pt x="2930" y="1994"/>
                  </a:lnTo>
                  <a:lnTo>
                    <a:pt x="2928" y="1962"/>
                  </a:lnTo>
                  <a:lnTo>
                    <a:pt x="2930" y="1933"/>
                  </a:lnTo>
                  <a:lnTo>
                    <a:pt x="2936" y="1907"/>
                  </a:lnTo>
                  <a:lnTo>
                    <a:pt x="2941" y="1879"/>
                  </a:lnTo>
                  <a:lnTo>
                    <a:pt x="2945" y="1849"/>
                  </a:lnTo>
                  <a:lnTo>
                    <a:pt x="2941" y="1810"/>
                  </a:lnTo>
                  <a:lnTo>
                    <a:pt x="2934" y="1771"/>
                  </a:lnTo>
                  <a:lnTo>
                    <a:pt x="2926" y="1730"/>
                  </a:lnTo>
                  <a:lnTo>
                    <a:pt x="2913" y="1694"/>
                  </a:lnTo>
                  <a:lnTo>
                    <a:pt x="2905" y="1664"/>
                  </a:lnTo>
                  <a:lnTo>
                    <a:pt x="2898" y="1641"/>
                  </a:lnTo>
                  <a:lnTo>
                    <a:pt x="2896" y="1635"/>
                  </a:lnTo>
                  <a:close/>
                </a:path>
              </a:pathLst>
            </a:custGeom>
            <a:gradFill rotWithShape="0">
              <a:gsLst>
                <a:gs pos="0">
                  <a:srgbClr val="CC0066"/>
                </a:gs>
                <a:gs pos="100000">
                  <a:srgbClr val="FFFF00"/>
                </a:gs>
              </a:gsLst>
              <a:lin ang="5400000" scaled="1"/>
            </a:gradFill>
            <a:ln w="9525">
              <a:noFill/>
              <a:round/>
              <a:headEnd/>
              <a:tailEnd/>
            </a:ln>
          </p:spPr>
          <p:txBody>
            <a:bodyPr/>
            <a:lstStyle/>
            <a:p>
              <a:endParaRPr lang="es-ES">
                <a:solidFill>
                  <a:prstClr val="black"/>
                </a:solidFill>
                <a:latin typeface="Calibri"/>
              </a:endParaRPr>
            </a:p>
          </p:txBody>
        </p:sp>
        <p:sp>
          <p:nvSpPr>
            <p:cNvPr id="48285" name="Freeform 157"/>
            <p:cNvSpPr>
              <a:spLocks/>
            </p:cNvSpPr>
            <p:nvPr/>
          </p:nvSpPr>
          <p:spPr bwMode="auto">
            <a:xfrm>
              <a:off x="1258" y="585"/>
              <a:ext cx="2181" cy="2322"/>
            </a:xfrm>
            <a:custGeom>
              <a:avLst/>
              <a:gdLst/>
              <a:ahLst/>
              <a:cxnLst>
                <a:cxn ang="0">
                  <a:pos x="2941" y="1495"/>
                </a:cxn>
                <a:cxn ang="0">
                  <a:pos x="2938" y="1390"/>
                </a:cxn>
                <a:cxn ang="0">
                  <a:pos x="2907" y="1323"/>
                </a:cxn>
                <a:cxn ang="0">
                  <a:pos x="2921" y="1281"/>
                </a:cxn>
                <a:cxn ang="0">
                  <a:pos x="2960" y="1265"/>
                </a:cxn>
                <a:cxn ang="0">
                  <a:pos x="3006" y="1143"/>
                </a:cxn>
                <a:cxn ang="0">
                  <a:pos x="3004" y="1020"/>
                </a:cxn>
                <a:cxn ang="0">
                  <a:pos x="2994" y="927"/>
                </a:cxn>
                <a:cxn ang="0">
                  <a:pos x="2951" y="877"/>
                </a:cxn>
                <a:cxn ang="0">
                  <a:pos x="2919" y="840"/>
                </a:cxn>
                <a:cxn ang="0">
                  <a:pos x="2921" y="800"/>
                </a:cxn>
                <a:cxn ang="0">
                  <a:pos x="2856" y="610"/>
                </a:cxn>
                <a:cxn ang="0">
                  <a:pos x="2811" y="560"/>
                </a:cxn>
                <a:cxn ang="0">
                  <a:pos x="2796" y="489"/>
                </a:cxn>
                <a:cxn ang="0">
                  <a:pos x="2756" y="393"/>
                </a:cxn>
                <a:cxn ang="0">
                  <a:pos x="2292" y="25"/>
                </a:cxn>
                <a:cxn ang="0">
                  <a:pos x="0" y="1655"/>
                </a:cxn>
                <a:cxn ang="0">
                  <a:pos x="110" y="1731"/>
                </a:cxn>
                <a:cxn ang="0">
                  <a:pos x="206" y="1820"/>
                </a:cxn>
                <a:cxn ang="0">
                  <a:pos x="310" y="1942"/>
                </a:cxn>
                <a:cxn ang="0">
                  <a:pos x="441" y="2087"/>
                </a:cxn>
                <a:cxn ang="0">
                  <a:pos x="473" y="2119"/>
                </a:cxn>
                <a:cxn ang="0">
                  <a:pos x="517" y="2184"/>
                </a:cxn>
                <a:cxn ang="0">
                  <a:pos x="619" y="2302"/>
                </a:cxn>
                <a:cxn ang="0">
                  <a:pos x="727" y="2420"/>
                </a:cxn>
                <a:cxn ang="0">
                  <a:pos x="820" y="2490"/>
                </a:cxn>
                <a:cxn ang="0">
                  <a:pos x="905" y="2526"/>
                </a:cxn>
                <a:cxn ang="0">
                  <a:pos x="948" y="2548"/>
                </a:cxn>
                <a:cxn ang="0">
                  <a:pos x="1058" y="2579"/>
                </a:cxn>
                <a:cxn ang="0">
                  <a:pos x="1115" y="2621"/>
                </a:cxn>
                <a:cxn ang="0">
                  <a:pos x="1225" y="2666"/>
                </a:cxn>
                <a:cxn ang="0">
                  <a:pos x="1274" y="2739"/>
                </a:cxn>
                <a:cxn ang="0">
                  <a:pos x="1425" y="2742"/>
                </a:cxn>
                <a:cxn ang="0">
                  <a:pos x="1603" y="2767"/>
                </a:cxn>
                <a:cxn ang="0">
                  <a:pos x="1620" y="2792"/>
                </a:cxn>
                <a:cxn ang="0">
                  <a:pos x="1757" y="2854"/>
                </a:cxn>
                <a:cxn ang="0">
                  <a:pos x="1870" y="2925"/>
                </a:cxn>
                <a:cxn ang="0">
                  <a:pos x="2040" y="2975"/>
                </a:cxn>
                <a:cxn ang="0">
                  <a:pos x="2084" y="3026"/>
                </a:cxn>
                <a:cxn ang="0">
                  <a:pos x="2268" y="3121"/>
                </a:cxn>
                <a:cxn ang="0">
                  <a:pos x="2430" y="3178"/>
                </a:cxn>
                <a:cxn ang="0">
                  <a:pos x="2514" y="3217"/>
                </a:cxn>
                <a:cxn ang="0">
                  <a:pos x="2692" y="3234"/>
                </a:cxn>
                <a:cxn ang="0">
                  <a:pos x="2854" y="3282"/>
                </a:cxn>
                <a:cxn ang="0">
                  <a:pos x="2958" y="3333"/>
                </a:cxn>
                <a:cxn ang="0">
                  <a:pos x="2985" y="3381"/>
                </a:cxn>
                <a:cxn ang="0">
                  <a:pos x="3013" y="3406"/>
                </a:cxn>
                <a:cxn ang="0">
                  <a:pos x="3061" y="3287"/>
                </a:cxn>
                <a:cxn ang="0">
                  <a:pos x="3151" y="3194"/>
                </a:cxn>
                <a:cxn ang="0">
                  <a:pos x="3237" y="3090"/>
                </a:cxn>
                <a:cxn ang="0">
                  <a:pos x="3248" y="2990"/>
                </a:cxn>
                <a:cxn ang="0">
                  <a:pos x="3231" y="2877"/>
                </a:cxn>
                <a:cxn ang="0">
                  <a:pos x="3180" y="2793"/>
                </a:cxn>
                <a:cxn ang="0">
                  <a:pos x="3068" y="2711"/>
                </a:cxn>
                <a:cxn ang="0">
                  <a:pos x="3076" y="2531"/>
                </a:cxn>
                <a:cxn ang="0">
                  <a:pos x="3042" y="2422"/>
                </a:cxn>
                <a:cxn ang="0">
                  <a:pos x="3032" y="2310"/>
                </a:cxn>
                <a:cxn ang="0">
                  <a:pos x="3038" y="2161"/>
                </a:cxn>
                <a:cxn ang="0">
                  <a:pos x="2951" y="2051"/>
                </a:cxn>
                <a:cxn ang="0">
                  <a:pos x="2941" y="1879"/>
                </a:cxn>
                <a:cxn ang="0">
                  <a:pos x="2913" y="1694"/>
                </a:cxn>
              </a:cxnLst>
              <a:rect l="0" t="0" r="r" b="b"/>
              <a:pathLst>
                <a:path w="3248" h="3406">
                  <a:moveTo>
                    <a:pt x="2896" y="1635"/>
                  </a:moveTo>
                  <a:lnTo>
                    <a:pt x="2896" y="1577"/>
                  </a:lnTo>
                  <a:lnTo>
                    <a:pt x="2924" y="1528"/>
                  </a:lnTo>
                  <a:lnTo>
                    <a:pt x="2924" y="1528"/>
                  </a:lnTo>
                  <a:lnTo>
                    <a:pt x="2932" y="1514"/>
                  </a:lnTo>
                  <a:lnTo>
                    <a:pt x="2941" y="1495"/>
                  </a:lnTo>
                  <a:lnTo>
                    <a:pt x="2953" y="1473"/>
                  </a:lnTo>
                  <a:lnTo>
                    <a:pt x="2960" y="1449"/>
                  </a:lnTo>
                  <a:lnTo>
                    <a:pt x="2964" y="1427"/>
                  </a:lnTo>
                  <a:lnTo>
                    <a:pt x="2962" y="1408"/>
                  </a:lnTo>
                  <a:lnTo>
                    <a:pt x="2955" y="1396"/>
                  </a:lnTo>
                  <a:lnTo>
                    <a:pt x="2938" y="1390"/>
                  </a:lnTo>
                  <a:lnTo>
                    <a:pt x="2938" y="1390"/>
                  </a:lnTo>
                  <a:lnTo>
                    <a:pt x="2936" y="1380"/>
                  </a:lnTo>
                  <a:lnTo>
                    <a:pt x="2930" y="1366"/>
                  </a:lnTo>
                  <a:lnTo>
                    <a:pt x="2922" y="1352"/>
                  </a:lnTo>
                  <a:lnTo>
                    <a:pt x="2913" y="1337"/>
                  </a:lnTo>
                  <a:lnTo>
                    <a:pt x="2907" y="1323"/>
                  </a:lnTo>
                  <a:lnTo>
                    <a:pt x="2902" y="1310"/>
                  </a:lnTo>
                  <a:lnTo>
                    <a:pt x="2902" y="1296"/>
                  </a:lnTo>
                  <a:lnTo>
                    <a:pt x="2905" y="1287"/>
                  </a:lnTo>
                  <a:lnTo>
                    <a:pt x="2905" y="1287"/>
                  </a:lnTo>
                  <a:lnTo>
                    <a:pt x="2913" y="1286"/>
                  </a:lnTo>
                  <a:lnTo>
                    <a:pt x="2921" y="1281"/>
                  </a:lnTo>
                  <a:lnTo>
                    <a:pt x="2928" y="1279"/>
                  </a:lnTo>
                  <a:lnTo>
                    <a:pt x="2934" y="1278"/>
                  </a:lnTo>
                  <a:lnTo>
                    <a:pt x="2934" y="1278"/>
                  </a:lnTo>
                  <a:lnTo>
                    <a:pt x="2938" y="1273"/>
                  </a:lnTo>
                  <a:lnTo>
                    <a:pt x="2947" y="1268"/>
                  </a:lnTo>
                  <a:lnTo>
                    <a:pt x="2960" y="1265"/>
                  </a:lnTo>
                  <a:lnTo>
                    <a:pt x="2975" y="1261"/>
                  </a:lnTo>
                  <a:lnTo>
                    <a:pt x="2975" y="1261"/>
                  </a:lnTo>
                  <a:lnTo>
                    <a:pt x="2977" y="1247"/>
                  </a:lnTo>
                  <a:lnTo>
                    <a:pt x="2985" y="1219"/>
                  </a:lnTo>
                  <a:lnTo>
                    <a:pt x="2996" y="1185"/>
                  </a:lnTo>
                  <a:lnTo>
                    <a:pt x="3006" y="1143"/>
                  </a:lnTo>
                  <a:lnTo>
                    <a:pt x="3011" y="1104"/>
                  </a:lnTo>
                  <a:lnTo>
                    <a:pt x="3015" y="1068"/>
                  </a:lnTo>
                  <a:lnTo>
                    <a:pt x="3013" y="1045"/>
                  </a:lnTo>
                  <a:lnTo>
                    <a:pt x="3004" y="1037"/>
                  </a:lnTo>
                  <a:lnTo>
                    <a:pt x="3004" y="1037"/>
                  </a:lnTo>
                  <a:lnTo>
                    <a:pt x="3004" y="1020"/>
                  </a:lnTo>
                  <a:lnTo>
                    <a:pt x="3002" y="1005"/>
                  </a:lnTo>
                  <a:lnTo>
                    <a:pt x="3000" y="989"/>
                  </a:lnTo>
                  <a:lnTo>
                    <a:pt x="3000" y="970"/>
                  </a:lnTo>
                  <a:lnTo>
                    <a:pt x="2998" y="955"/>
                  </a:lnTo>
                  <a:lnTo>
                    <a:pt x="2996" y="939"/>
                  </a:lnTo>
                  <a:lnTo>
                    <a:pt x="2994" y="927"/>
                  </a:lnTo>
                  <a:lnTo>
                    <a:pt x="2994" y="913"/>
                  </a:lnTo>
                  <a:lnTo>
                    <a:pt x="2974" y="890"/>
                  </a:lnTo>
                  <a:lnTo>
                    <a:pt x="2974" y="890"/>
                  </a:lnTo>
                  <a:lnTo>
                    <a:pt x="2960" y="888"/>
                  </a:lnTo>
                  <a:lnTo>
                    <a:pt x="2955" y="883"/>
                  </a:lnTo>
                  <a:lnTo>
                    <a:pt x="2951" y="877"/>
                  </a:lnTo>
                  <a:lnTo>
                    <a:pt x="2945" y="869"/>
                  </a:lnTo>
                  <a:lnTo>
                    <a:pt x="2934" y="869"/>
                  </a:lnTo>
                  <a:lnTo>
                    <a:pt x="2934" y="869"/>
                  </a:lnTo>
                  <a:lnTo>
                    <a:pt x="2932" y="865"/>
                  </a:lnTo>
                  <a:lnTo>
                    <a:pt x="2926" y="852"/>
                  </a:lnTo>
                  <a:lnTo>
                    <a:pt x="2919" y="840"/>
                  </a:lnTo>
                  <a:lnTo>
                    <a:pt x="2915" y="829"/>
                  </a:lnTo>
                  <a:lnTo>
                    <a:pt x="2915" y="829"/>
                  </a:lnTo>
                  <a:lnTo>
                    <a:pt x="2905" y="824"/>
                  </a:lnTo>
                  <a:lnTo>
                    <a:pt x="2905" y="810"/>
                  </a:lnTo>
                  <a:lnTo>
                    <a:pt x="2911" y="801"/>
                  </a:lnTo>
                  <a:lnTo>
                    <a:pt x="2921" y="800"/>
                  </a:lnTo>
                  <a:lnTo>
                    <a:pt x="2902" y="700"/>
                  </a:lnTo>
                  <a:lnTo>
                    <a:pt x="2875" y="630"/>
                  </a:lnTo>
                  <a:lnTo>
                    <a:pt x="2875" y="630"/>
                  </a:lnTo>
                  <a:lnTo>
                    <a:pt x="2871" y="627"/>
                  </a:lnTo>
                  <a:lnTo>
                    <a:pt x="2862" y="619"/>
                  </a:lnTo>
                  <a:lnTo>
                    <a:pt x="2856" y="610"/>
                  </a:lnTo>
                  <a:lnTo>
                    <a:pt x="2847" y="598"/>
                  </a:lnTo>
                  <a:lnTo>
                    <a:pt x="2837" y="587"/>
                  </a:lnTo>
                  <a:lnTo>
                    <a:pt x="2828" y="574"/>
                  </a:lnTo>
                  <a:lnTo>
                    <a:pt x="2820" y="565"/>
                  </a:lnTo>
                  <a:lnTo>
                    <a:pt x="2811" y="560"/>
                  </a:lnTo>
                  <a:lnTo>
                    <a:pt x="2811" y="560"/>
                  </a:lnTo>
                  <a:lnTo>
                    <a:pt x="2811" y="543"/>
                  </a:lnTo>
                  <a:lnTo>
                    <a:pt x="2807" y="531"/>
                  </a:lnTo>
                  <a:lnTo>
                    <a:pt x="2805" y="522"/>
                  </a:lnTo>
                  <a:lnTo>
                    <a:pt x="2801" y="511"/>
                  </a:lnTo>
                  <a:lnTo>
                    <a:pt x="2798" y="501"/>
                  </a:lnTo>
                  <a:lnTo>
                    <a:pt x="2796" y="489"/>
                  </a:lnTo>
                  <a:lnTo>
                    <a:pt x="2792" y="475"/>
                  </a:lnTo>
                  <a:lnTo>
                    <a:pt x="2792" y="455"/>
                  </a:lnTo>
                  <a:lnTo>
                    <a:pt x="2792" y="455"/>
                  </a:lnTo>
                  <a:lnTo>
                    <a:pt x="2779" y="427"/>
                  </a:lnTo>
                  <a:lnTo>
                    <a:pt x="2769" y="407"/>
                  </a:lnTo>
                  <a:lnTo>
                    <a:pt x="2756" y="393"/>
                  </a:lnTo>
                  <a:lnTo>
                    <a:pt x="2748" y="376"/>
                  </a:lnTo>
                  <a:lnTo>
                    <a:pt x="2745" y="360"/>
                  </a:lnTo>
                  <a:lnTo>
                    <a:pt x="2746" y="342"/>
                  </a:lnTo>
                  <a:lnTo>
                    <a:pt x="2754" y="315"/>
                  </a:lnTo>
                  <a:lnTo>
                    <a:pt x="2773" y="278"/>
                  </a:lnTo>
                  <a:lnTo>
                    <a:pt x="2292" y="25"/>
                  </a:lnTo>
                  <a:lnTo>
                    <a:pt x="1652" y="0"/>
                  </a:lnTo>
                  <a:lnTo>
                    <a:pt x="492" y="93"/>
                  </a:lnTo>
                  <a:lnTo>
                    <a:pt x="418" y="463"/>
                  </a:lnTo>
                  <a:lnTo>
                    <a:pt x="229" y="697"/>
                  </a:lnTo>
                  <a:lnTo>
                    <a:pt x="229" y="1005"/>
                  </a:lnTo>
                  <a:lnTo>
                    <a:pt x="0" y="1655"/>
                  </a:lnTo>
                  <a:lnTo>
                    <a:pt x="0" y="1655"/>
                  </a:lnTo>
                  <a:lnTo>
                    <a:pt x="40" y="1681"/>
                  </a:lnTo>
                  <a:lnTo>
                    <a:pt x="66" y="1700"/>
                  </a:lnTo>
                  <a:lnTo>
                    <a:pt x="83" y="1712"/>
                  </a:lnTo>
                  <a:lnTo>
                    <a:pt x="95" y="1720"/>
                  </a:lnTo>
                  <a:lnTo>
                    <a:pt x="110" y="1731"/>
                  </a:lnTo>
                  <a:lnTo>
                    <a:pt x="127" y="1748"/>
                  </a:lnTo>
                  <a:lnTo>
                    <a:pt x="159" y="1775"/>
                  </a:lnTo>
                  <a:lnTo>
                    <a:pt x="204" y="1813"/>
                  </a:lnTo>
                  <a:lnTo>
                    <a:pt x="204" y="1813"/>
                  </a:lnTo>
                  <a:lnTo>
                    <a:pt x="204" y="1815"/>
                  </a:lnTo>
                  <a:lnTo>
                    <a:pt x="206" y="1820"/>
                  </a:lnTo>
                  <a:lnTo>
                    <a:pt x="214" y="1826"/>
                  </a:lnTo>
                  <a:lnTo>
                    <a:pt x="223" y="1835"/>
                  </a:lnTo>
                  <a:lnTo>
                    <a:pt x="239" y="1852"/>
                  </a:lnTo>
                  <a:lnTo>
                    <a:pt x="256" y="1874"/>
                  </a:lnTo>
                  <a:lnTo>
                    <a:pt x="280" y="1905"/>
                  </a:lnTo>
                  <a:lnTo>
                    <a:pt x="310" y="1942"/>
                  </a:lnTo>
                  <a:lnTo>
                    <a:pt x="310" y="1942"/>
                  </a:lnTo>
                  <a:lnTo>
                    <a:pt x="335" y="1972"/>
                  </a:lnTo>
                  <a:lnTo>
                    <a:pt x="362" y="2000"/>
                  </a:lnTo>
                  <a:lnTo>
                    <a:pt x="390" y="2029"/>
                  </a:lnTo>
                  <a:lnTo>
                    <a:pt x="416" y="2060"/>
                  </a:lnTo>
                  <a:lnTo>
                    <a:pt x="441" y="2087"/>
                  </a:lnTo>
                  <a:lnTo>
                    <a:pt x="458" y="2108"/>
                  </a:lnTo>
                  <a:lnTo>
                    <a:pt x="471" y="2124"/>
                  </a:lnTo>
                  <a:lnTo>
                    <a:pt x="477" y="2130"/>
                  </a:lnTo>
                  <a:lnTo>
                    <a:pt x="464" y="2115"/>
                  </a:lnTo>
                  <a:lnTo>
                    <a:pt x="464" y="2115"/>
                  </a:lnTo>
                  <a:lnTo>
                    <a:pt x="473" y="2119"/>
                  </a:lnTo>
                  <a:lnTo>
                    <a:pt x="479" y="2127"/>
                  </a:lnTo>
                  <a:lnTo>
                    <a:pt x="483" y="2135"/>
                  </a:lnTo>
                  <a:lnTo>
                    <a:pt x="494" y="2141"/>
                  </a:lnTo>
                  <a:lnTo>
                    <a:pt x="494" y="2141"/>
                  </a:lnTo>
                  <a:lnTo>
                    <a:pt x="504" y="2163"/>
                  </a:lnTo>
                  <a:lnTo>
                    <a:pt x="517" y="2184"/>
                  </a:lnTo>
                  <a:lnTo>
                    <a:pt x="530" y="2203"/>
                  </a:lnTo>
                  <a:lnTo>
                    <a:pt x="547" y="2222"/>
                  </a:lnTo>
                  <a:lnTo>
                    <a:pt x="566" y="2243"/>
                  </a:lnTo>
                  <a:lnTo>
                    <a:pt x="583" y="2262"/>
                  </a:lnTo>
                  <a:lnTo>
                    <a:pt x="602" y="2282"/>
                  </a:lnTo>
                  <a:lnTo>
                    <a:pt x="619" y="2302"/>
                  </a:lnTo>
                  <a:lnTo>
                    <a:pt x="619" y="2302"/>
                  </a:lnTo>
                  <a:lnTo>
                    <a:pt x="640" y="2327"/>
                  </a:lnTo>
                  <a:lnTo>
                    <a:pt x="659" y="2354"/>
                  </a:lnTo>
                  <a:lnTo>
                    <a:pt x="681" y="2377"/>
                  </a:lnTo>
                  <a:lnTo>
                    <a:pt x="704" y="2399"/>
                  </a:lnTo>
                  <a:lnTo>
                    <a:pt x="727" y="2420"/>
                  </a:lnTo>
                  <a:lnTo>
                    <a:pt x="748" y="2442"/>
                  </a:lnTo>
                  <a:lnTo>
                    <a:pt x="768" y="2458"/>
                  </a:lnTo>
                  <a:lnTo>
                    <a:pt x="786" y="2475"/>
                  </a:lnTo>
                  <a:lnTo>
                    <a:pt x="786" y="2475"/>
                  </a:lnTo>
                  <a:lnTo>
                    <a:pt x="803" y="2483"/>
                  </a:lnTo>
                  <a:lnTo>
                    <a:pt x="820" y="2490"/>
                  </a:lnTo>
                  <a:lnTo>
                    <a:pt x="833" y="2498"/>
                  </a:lnTo>
                  <a:lnTo>
                    <a:pt x="850" y="2507"/>
                  </a:lnTo>
                  <a:lnTo>
                    <a:pt x="861" y="2514"/>
                  </a:lnTo>
                  <a:lnTo>
                    <a:pt x="876" y="2520"/>
                  </a:lnTo>
                  <a:lnTo>
                    <a:pt x="890" y="2524"/>
                  </a:lnTo>
                  <a:lnTo>
                    <a:pt x="905" y="2526"/>
                  </a:lnTo>
                  <a:lnTo>
                    <a:pt x="905" y="2526"/>
                  </a:lnTo>
                  <a:lnTo>
                    <a:pt x="910" y="2532"/>
                  </a:lnTo>
                  <a:lnTo>
                    <a:pt x="927" y="2537"/>
                  </a:lnTo>
                  <a:lnTo>
                    <a:pt x="941" y="2542"/>
                  </a:lnTo>
                  <a:lnTo>
                    <a:pt x="948" y="2548"/>
                  </a:lnTo>
                  <a:lnTo>
                    <a:pt x="948" y="2548"/>
                  </a:lnTo>
                  <a:lnTo>
                    <a:pt x="962" y="2549"/>
                  </a:lnTo>
                  <a:lnTo>
                    <a:pt x="980" y="2551"/>
                  </a:lnTo>
                  <a:lnTo>
                    <a:pt x="1001" y="2556"/>
                  </a:lnTo>
                  <a:lnTo>
                    <a:pt x="1022" y="2560"/>
                  </a:lnTo>
                  <a:lnTo>
                    <a:pt x="1041" y="2570"/>
                  </a:lnTo>
                  <a:lnTo>
                    <a:pt x="1058" y="2579"/>
                  </a:lnTo>
                  <a:lnTo>
                    <a:pt x="1071" y="2590"/>
                  </a:lnTo>
                  <a:lnTo>
                    <a:pt x="1075" y="2601"/>
                  </a:lnTo>
                  <a:lnTo>
                    <a:pt x="1075" y="2601"/>
                  </a:lnTo>
                  <a:lnTo>
                    <a:pt x="1085" y="2604"/>
                  </a:lnTo>
                  <a:lnTo>
                    <a:pt x="1100" y="2611"/>
                  </a:lnTo>
                  <a:lnTo>
                    <a:pt x="1115" y="2621"/>
                  </a:lnTo>
                  <a:lnTo>
                    <a:pt x="1134" y="2635"/>
                  </a:lnTo>
                  <a:lnTo>
                    <a:pt x="1157" y="2646"/>
                  </a:lnTo>
                  <a:lnTo>
                    <a:pt x="1179" y="2656"/>
                  </a:lnTo>
                  <a:lnTo>
                    <a:pt x="1202" y="2663"/>
                  </a:lnTo>
                  <a:lnTo>
                    <a:pt x="1225" y="2666"/>
                  </a:lnTo>
                  <a:lnTo>
                    <a:pt x="1225" y="2666"/>
                  </a:lnTo>
                  <a:lnTo>
                    <a:pt x="1232" y="2677"/>
                  </a:lnTo>
                  <a:lnTo>
                    <a:pt x="1240" y="2687"/>
                  </a:lnTo>
                  <a:lnTo>
                    <a:pt x="1249" y="2700"/>
                  </a:lnTo>
                  <a:lnTo>
                    <a:pt x="1257" y="2711"/>
                  </a:lnTo>
                  <a:lnTo>
                    <a:pt x="1264" y="2726"/>
                  </a:lnTo>
                  <a:lnTo>
                    <a:pt x="1274" y="2739"/>
                  </a:lnTo>
                  <a:lnTo>
                    <a:pt x="1280" y="2748"/>
                  </a:lnTo>
                  <a:lnTo>
                    <a:pt x="1283" y="2759"/>
                  </a:lnTo>
                  <a:lnTo>
                    <a:pt x="1393" y="2759"/>
                  </a:lnTo>
                  <a:lnTo>
                    <a:pt x="1393" y="2759"/>
                  </a:lnTo>
                  <a:lnTo>
                    <a:pt x="1403" y="2746"/>
                  </a:lnTo>
                  <a:lnTo>
                    <a:pt x="1425" y="2742"/>
                  </a:lnTo>
                  <a:lnTo>
                    <a:pt x="1456" y="2742"/>
                  </a:lnTo>
                  <a:lnTo>
                    <a:pt x="1490" y="2745"/>
                  </a:lnTo>
                  <a:lnTo>
                    <a:pt x="1527" y="2750"/>
                  </a:lnTo>
                  <a:lnTo>
                    <a:pt x="1562" y="2756"/>
                  </a:lnTo>
                  <a:lnTo>
                    <a:pt x="1588" y="2762"/>
                  </a:lnTo>
                  <a:lnTo>
                    <a:pt x="1603" y="2767"/>
                  </a:lnTo>
                  <a:lnTo>
                    <a:pt x="1603" y="2767"/>
                  </a:lnTo>
                  <a:lnTo>
                    <a:pt x="1605" y="2773"/>
                  </a:lnTo>
                  <a:lnTo>
                    <a:pt x="1609" y="2782"/>
                  </a:lnTo>
                  <a:lnTo>
                    <a:pt x="1615" y="2788"/>
                  </a:lnTo>
                  <a:lnTo>
                    <a:pt x="1620" y="2792"/>
                  </a:lnTo>
                  <a:lnTo>
                    <a:pt x="1620" y="2792"/>
                  </a:lnTo>
                  <a:lnTo>
                    <a:pt x="1628" y="2804"/>
                  </a:lnTo>
                  <a:lnTo>
                    <a:pt x="1643" y="2815"/>
                  </a:lnTo>
                  <a:lnTo>
                    <a:pt x="1668" y="2829"/>
                  </a:lnTo>
                  <a:lnTo>
                    <a:pt x="1696" y="2838"/>
                  </a:lnTo>
                  <a:lnTo>
                    <a:pt x="1728" y="2847"/>
                  </a:lnTo>
                  <a:lnTo>
                    <a:pt x="1757" y="2854"/>
                  </a:lnTo>
                  <a:lnTo>
                    <a:pt x="1783" y="2857"/>
                  </a:lnTo>
                  <a:lnTo>
                    <a:pt x="1800" y="2858"/>
                  </a:lnTo>
                  <a:lnTo>
                    <a:pt x="1800" y="2858"/>
                  </a:lnTo>
                  <a:lnTo>
                    <a:pt x="1819" y="2882"/>
                  </a:lnTo>
                  <a:lnTo>
                    <a:pt x="1844" y="2903"/>
                  </a:lnTo>
                  <a:lnTo>
                    <a:pt x="1870" y="2925"/>
                  </a:lnTo>
                  <a:lnTo>
                    <a:pt x="1902" y="2942"/>
                  </a:lnTo>
                  <a:lnTo>
                    <a:pt x="1936" y="2956"/>
                  </a:lnTo>
                  <a:lnTo>
                    <a:pt x="1970" y="2965"/>
                  </a:lnTo>
                  <a:lnTo>
                    <a:pt x="2004" y="2973"/>
                  </a:lnTo>
                  <a:lnTo>
                    <a:pt x="2040" y="2975"/>
                  </a:lnTo>
                  <a:lnTo>
                    <a:pt x="2040" y="2975"/>
                  </a:lnTo>
                  <a:lnTo>
                    <a:pt x="2048" y="2981"/>
                  </a:lnTo>
                  <a:lnTo>
                    <a:pt x="2059" y="2989"/>
                  </a:lnTo>
                  <a:lnTo>
                    <a:pt x="2069" y="2996"/>
                  </a:lnTo>
                  <a:lnTo>
                    <a:pt x="2078" y="3000"/>
                  </a:lnTo>
                  <a:lnTo>
                    <a:pt x="2078" y="3000"/>
                  </a:lnTo>
                  <a:lnTo>
                    <a:pt x="2084" y="3026"/>
                  </a:lnTo>
                  <a:lnTo>
                    <a:pt x="2095" y="3048"/>
                  </a:lnTo>
                  <a:lnTo>
                    <a:pt x="2116" y="3066"/>
                  </a:lnTo>
                  <a:lnTo>
                    <a:pt x="2143" y="3082"/>
                  </a:lnTo>
                  <a:lnTo>
                    <a:pt x="2177" y="3094"/>
                  </a:lnTo>
                  <a:lnTo>
                    <a:pt x="2220" y="3108"/>
                  </a:lnTo>
                  <a:lnTo>
                    <a:pt x="2268" y="3121"/>
                  </a:lnTo>
                  <a:lnTo>
                    <a:pt x="2322" y="3133"/>
                  </a:lnTo>
                  <a:lnTo>
                    <a:pt x="2322" y="3133"/>
                  </a:lnTo>
                  <a:lnTo>
                    <a:pt x="2355" y="3141"/>
                  </a:lnTo>
                  <a:lnTo>
                    <a:pt x="2387" y="3153"/>
                  </a:lnTo>
                  <a:lnTo>
                    <a:pt x="2410" y="3166"/>
                  </a:lnTo>
                  <a:lnTo>
                    <a:pt x="2430" y="3178"/>
                  </a:lnTo>
                  <a:lnTo>
                    <a:pt x="2449" y="3191"/>
                  </a:lnTo>
                  <a:lnTo>
                    <a:pt x="2463" y="3201"/>
                  </a:lnTo>
                  <a:lnTo>
                    <a:pt x="2472" y="3212"/>
                  </a:lnTo>
                  <a:lnTo>
                    <a:pt x="2478" y="3217"/>
                  </a:lnTo>
                  <a:lnTo>
                    <a:pt x="2478" y="3217"/>
                  </a:lnTo>
                  <a:lnTo>
                    <a:pt x="2514" y="3217"/>
                  </a:lnTo>
                  <a:lnTo>
                    <a:pt x="2546" y="3218"/>
                  </a:lnTo>
                  <a:lnTo>
                    <a:pt x="2576" y="3220"/>
                  </a:lnTo>
                  <a:lnTo>
                    <a:pt x="2606" y="3222"/>
                  </a:lnTo>
                  <a:lnTo>
                    <a:pt x="2635" y="3225"/>
                  </a:lnTo>
                  <a:lnTo>
                    <a:pt x="2663" y="3229"/>
                  </a:lnTo>
                  <a:lnTo>
                    <a:pt x="2692" y="3234"/>
                  </a:lnTo>
                  <a:lnTo>
                    <a:pt x="2718" y="3239"/>
                  </a:lnTo>
                  <a:lnTo>
                    <a:pt x="2746" y="3245"/>
                  </a:lnTo>
                  <a:lnTo>
                    <a:pt x="2773" y="3254"/>
                  </a:lnTo>
                  <a:lnTo>
                    <a:pt x="2799" y="3262"/>
                  </a:lnTo>
                  <a:lnTo>
                    <a:pt x="2826" y="3273"/>
                  </a:lnTo>
                  <a:lnTo>
                    <a:pt x="2854" y="3282"/>
                  </a:lnTo>
                  <a:lnTo>
                    <a:pt x="2883" y="3296"/>
                  </a:lnTo>
                  <a:lnTo>
                    <a:pt x="2913" y="3309"/>
                  </a:lnTo>
                  <a:lnTo>
                    <a:pt x="2945" y="3324"/>
                  </a:lnTo>
                  <a:lnTo>
                    <a:pt x="2945" y="3324"/>
                  </a:lnTo>
                  <a:lnTo>
                    <a:pt x="2951" y="3327"/>
                  </a:lnTo>
                  <a:lnTo>
                    <a:pt x="2958" y="3333"/>
                  </a:lnTo>
                  <a:lnTo>
                    <a:pt x="2964" y="3341"/>
                  </a:lnTo>
                  <a:lnTo>
                    <a:pt x="2972" y="3349"/>
                  </a:lnTo>
                  <a:lnTo>
                    <a:pt x="2977" y="3358"/>
                  </a:lnTo>
                  <a:lnTo>
                    <a:pt x="2981" y="3366"/>
                  </a:lnTo>
                  <a:lnTo>
                    <a:pt x="2985" y="3374"/>
                  </a:lnTo>
                  <a:lnTo>
                    <a:pt x="2985" y="3381"/>
                  </a:lnTo>
                  <a:lnTo>
                    <a:pt x="2985" y="3381"/>
                  </a:lnTo>
                  <a:lnTo>
                    <a:pt x="2996" y="3385"/>
                  </a:lnTo>
                  <a:lnTo>
                    <a:pt x="3004" y="3389"/>
                  </a:lnTo>
                  <a:lnTo>
                    <a:pt x="3008" y="3397"/>
                  </a:lnTo>
                  <a:lnTo>
                    <a:pt x="3013" y="3406"/>
                  </a:lnTo>
                  <a:lnTo>
                    <a:pt x="3013" y="3406"/>
                  </a:lnTo>
                  <a:lnTo>
                    <a:pt x="3017" y="3402"/>
                  </a:lnTo>
                  <a:lnTo>
                    <a:pt x="3025" y="3389"/>
                  </a:lnTo>
                  <a:lnTo>
                    <a:pt x="3030" y="3368"/>
                  </a:lnTo>
                  <a:lnTo>
                    <a:pt x="3038" y="3343"/>
                  </a:lnTo>
                  <a:lnTo>
                    <a:pt x="3049" y="3316"/>
                  </a:lnTo>
                  <a:lnTo>
                    <a:pt x="3061" y="3287"/>
                  </a:lnTo>
                  <a:lnTo>
                    <a:pt x="3074" y="3262"/>
                  </a:lnTo>
                  <a:lnTo>
                    <a:pt x="3089" y="3243"/>
                  </a:lnTo>
                  <a:lnTo>
                    <a:pt x="3089" y="3243"/>
                  </a:lnTo>
                  <a:lnTo>
                    <a:pt x="3108" y="3229"/>
                  </a:lnTo>
                  <a:lnTo>
                    <a:pt x="3129" y="3214"/>
                  </a:lnTo>
                  <a:lnTo>
                    <a:pt x="3151" y="3194"/>
                  </a:lnTo>
                  <a:lnTo>
                    <a:pt x="3174" y="3177"/>
                  </a:lnTo>
                  <a:lnTo>
                    <a:pt x="3195" y="3156"/>
                  </a:lnTo>
                  <a:lnTo>
                    <a:pt x="3212" y="3136"/>
                  </a:lnTo>
                  <a:lnTo>
                    <a:pt x="3229" y="3114"/>
                  </a:lnTo>
                  <a:lnTo>
                    <a:pt x="3237" y="3090"/>
                  </a:lnTo>
                  <a:lnTo>
                    <a:pt x="3237" y="3090"/>
                  </a:lnTo>
                  <a:lnTo>
                    <a:pt x="3240" y="3076"/>
                  </a:lnTo>
                  <a:lnTo>
                    <a:pt x="3242" y="3062"/>
                  </a:lnTo>
                  <a:lnTo>
                    <a:pt x="3244" y="3046"/>
                  </a:lnTo>
                  <a:lnTo>
                    <a:pt x="3248" y="3029"/>
                  </a:lnTo>
                  <a:lnTo>
                    <a:pt x="3248" y="3009"/>
                  </a:lnTo>
                  <a:lnTo>
                    <a:pt x="3248" y="2990"/>
                  </a:lnTo>
                  <a:lnTo>
                    <a:pt x="3244" y="2973"/>
                  </a:lnTo>
                  <a:lnTo>
                    <a:pt x="3244" y="2953"/>
                  </a:lnTo>
                  <a:lnTo>
                    <a:pt x="3242" y="2934"/>
                  </a:lnTo>
                  <a:lnTo>
                    <a:pt x="3239" y="2914"/>
                  </a:lnTo>
                  <a:lnTo>
                    <a:pt x="3235" y="2896"/>
                  </a:lnTo>
                  <a:lnTo>
                    <a:pt x="3231" y="2877"/>
                  </a:lnTo>
                  <a:lnTo>
                    <a:pt x="3225" y="2860"/>
                  </a:lnTo>
                  <a:lnTo>
                    <a:pt x="3216" y="2846"/>
                  </a:lnTo>
                  <a:lnTo>
                    <a:pt x="3208" y="2830"/>
                  </a:lnTo>
                  <a:lnTo>
                    <a:pt x="3201" y="2815"/>
                  </a:lnTo>
                  <a:lnTo>
                    <a:pt x="3201" y="2815"/>
                  </a:lnTo>
                  <a:lnTo>
                    <a:pt x="3180" y="2793"/>
                  </a:lnTo>
                  <a:lnTo>
                    <a:pt x="3161" y="2781"/>
                  </a:lnTo>
                  <a:lnTo>
                    <a:pt x="3140" y="2770"/>
                  </a:lnTo>
                  <a:lnTo>
                    <a:pt x="3123" y="2760"/>
                  </a:lnTo>
                  <a:lnTo>
                    <a:pt x="3102" y="2750"/>
                  </a:lnTo>
                  <a:lnTo>
                    <a:pt x="3085" y="2734"/>
                  </a:lnTo>
                  <a:lnTo>
                    <a:pt x="3068" y="2711"/>
                  </a:lnTo>
                  <a:lnTo>
                    <a:pt x="3055" y="2681"/>
                  </a:lnTo>
                  <a:lnTo>
                    <a:pt x="3055" y="2681"/>
                  </a:lnTo>
                  <a:lnTo>
                    <a:pt x="3049" y="2644"/>
                  </a:lnTo>
                  <a:lnTo>
                    <a:pt x="3053" y="2604"/>
                  </a:lnTo>
                  <a:lnTo>
                    <a:pt x="3063" y="2568"/>
                  </a:lnTo>
                  <a:lnTo>
                    <a:pt x="3076" y="2531"/>
                  </a:lnTo>
                  <a:lnTo>
                    <a:pt x="3083" y="2495"/>
                  </a:lnTo>
                  <a:lnTo>
                    <a:pt x="3085" y="2467"/>
                  </a:lnTo>
                  <a:lnTo>
                    <a:pt x="3078" y="2445"/>
                  </a:lnTo>
                  <a:lnTo>
                    <a:pt x="3055" y="2428"/>
                  </a:lnTo>
                  <a:lnTo>
                    <a:pt x="3055" y="2428"/>
                  </a:lnTo>
                  <a:lnTo>
                    <a:pt x="3042" y="2422"/>
                  </a:lnTo>
                  <a:lnTo>
                    <a:pt x="3032" y="2410"/>
                  </a:lnTo>
                  <a:lnTo>
                    <a:pt x="3028" y="2396"/>
                  </a:lnTo>
                  <a:lnTo>
                    <a:pt x="3027" y="2377"/>
                  </a:lnTo>
                  <a:lnTo>
                    <a:pt x="3027" y="2357"/>
                  </a:lnTo>
                  <a:lnTo>
                    <a:pt x="3028" y="2335"/>
                  </a:lnTo>
                  <a:lnTo>
                    <a:pt x="3032" y="2310"/>
                  </a:lnTo>
                  <a:lnTo>
                    <a:pt x="3036" y="2284"/>
                  </a:lnTo>
                  <a:lnTo>
                    <a:pt x="3040" y="2259"/>
                  </a:lnTo>
                  <a:lnTo>
                    <a:pt x="3042" y="2233"/>
                  </a:lnTo>
                  <a:lnTo>
                    <a:pt x="3045" y="2208"/>
                  </a:lnTo>
                  <a:lnTo>
                    <a:pt x="3042" y="2184"/>
                  </a:lnTo>
                  <a:lnTo>
                    <a:pt x="3038" y="2161"/>
                  </a:lnTo>
                  <a:lnTo>
                    <a:pt x="3032" y="2141"/>
                  </a:lnTo>
                  <a:lnTo>
                    <a:pt x="3021" y="2122"/>
                  </a:lnTo>
                  <a:lnTo>
                    <a:pt x="3004" y="2107"/>
                  </a:lnTo>
                  <a:lnTo>
                    <a:pt x="3004" y="2107"/>
                  </a:lnTo>
                  <a:lnTo>
                    <a:pt x="2972" y="2080"/>
                  </a:lnTo>
                  <a:lnTo>
                    <a:pt x="2951" y="2051"/>
                  </a:lnTo>
                  <a:lnTo>
                    <a:pt x="2936" y="2021"/>
                  </a:lnTo>
                  <a:lnTo>
                    <a:pt x="2930" y="1994"/>
                  </a:lnTo>
                  <a:lnTo>
                    <a:pt x="2928" y="1962"/>
                  </a:lnTo>
                  <a:lnTo>
                    <a:pt x="2930" y="1933"/>
                  </a:lnTo>
                  <a:lnTo>
                    <a:pt x="2936" y="1907"/>
                  </a:lnTo>
                  <a:lnTo>
                    <a:pt x="2941" y="1879"/>
                  </a:lnTo>
                  <a:lnTo>
                    <a:pt x="2941" y="1879"/>
                  </a:lnTo>
                  <a:lnTo>
                    <a:pt x="2945" y="1849"/>
                  </a:lnTo>
                  <a:lnTo>
                    <a:pt x="2941" y="1810"/>
                  </a:lnTo>
                  <a:lnTo>
                    <a:pt x="2934" y="1771"/>
                  </a:lnTo>
                  <a:lnTo>
                    <a:pt x="2926" y="1730"/>
                  </a:lnTo>
                  <a:lnTo>
                    <a:pt x="2913" y="1694"/>
                  </a:lnTo>
                  <a:lnTo>
                    <a:pt x="2905" y="1664"/>
                  </a:lnTo>
                  <a:lnTo>
                    <a:pt x="2898" y="1641"/>
                  </a:lnTo>
                  <a:lnTo>
                    <a:pt x="2896" y="1635"/>
                  </a:lnTo>
                </a:path>
              </a:pathLst>
            </a:custGeom>
            <a:gradFill rotWithShape="0">
              <a:gsLst>
                <a:gs pos="0">
                  <a:srgbClr val="CC0066"/>
                </a:gs>
                <a:gs pos="100000">
                  <a:srgbClr val="FFFF00"/>
                </a:gs>
              </a:gsLst>
              <a:lin ang="5400000" scaled="1"/>
            </a:gradFill>
            <a:ln w="12700">
              <a:solidFill>
                <a:srgbClr val="000000"/>
              </a:solidFill>
              <a:prstDash val="solid"/>
              <a:round/>
              <a:headEnd/>
              <a:tailEnd/>
            </a:ln>
          </p:spPr>
          <p:txBody>
            <a:bodyPr/>
            <a:lstStyle/>
            <a:p>
              <a:endParaRPr lang="es-ES">
                <a:solidFill>
                  <a:prstClr val="black"/>
                </a:solidFill>
                <a:latin typeface="Calibri"/>
              </a:endParaRPr>
            </a:p>
          </p:txBody>
        </p:sp>
      </p:grpSp>
      <p:grpSp>
        <p:nvGrpSpPr>
          <p:cNvPr id="3" name="Group 158"/>
          <p:cNvGrpSpPr>
            <a:grpSpLocks/>
          </p:cNvGrpSpPr>
          <p:nvPr/>
        </p:nvGrpSpPr>
        <p:grpSpPr bwMode="auto">
          <a:xfrm>
            <a:off x="6311901" y="4756150"/>
            <a:ext cx="1870075" cy="565150"/>
            <a:chOff x="2880" y="2860"/>
            <a:chExt cx="1178" cy="356"/>
          </a:xfrm>
        </p:grpSpPr>
        <p:grpSp>
          <p:nvGrpSpPr>
            <p:cNvPr id="4" name="Group 159"/>
            <p:cNvGrpSpPr>
              <a:grpSpLocks/>
            </p:cNvGrpSpPr>
            <p:nvPr/>
          </p:nvGrpSpPr>
          <p:grpSpPr bwMode="auto">
            <a:xfrm>
              <a:off x="2880" y="3004"/>
              <a:ext cx="1021" cy="212"/>
              <a:chOff x="2880" y="3004"/>
              <a:chExt cx="1021" cy="212"/>
            </a:xfrm>
          </p:grpSpPr>
          <p:grpSp>
            <p:nvGrpSpPr>
              <p:cNvPr id="5" name="Group 160"/>
              <p:cNvGrpSpPr>
                <a:grpSpLocks/>
              </p:cNvGrpSpPr>
              <p:nvPr/>
            </p:nvGrpSpPr>
            <p:grpSpPr bwMode="auto">
              <a:xfrm>
                <a:off x="3216" y="3004"/>
                <a:ext cx="685" cy="212"/>
                <a:chOff x="3216" y="3004"/>
                <a:chExt cx="685" cy="212"/>
              </a:xfrm>
            </p:grpSpPr>
            <p:sp>
              <p:nvSpPr>
                <p:cNvPr id="48289" name="AutoShape 161"/>
                <p:cNvSpPr>
                  <a:spLocks noChangeArrowheads="1"/>
                </p:cNvSpPr>
                <p:nvPr/>
              </p:nvSpPr>
              <p:spPr bwMode="auto">
                <a:xfrm>
                  <a:off x="3216" y="3069"/>
                  <a:ext cx="192" cy="96"/>
                </a:xfrm>
                <a:prstGeom prst="hexagon">
                  <a:avLst>
                    <a:gd name="adj" fmla="val 50000"/>
                    <a:gd name="vf" fmla="val 115470"/>
                  </a:avLst>
                </a:prstGeom>
                <a:solidFill>
                  <a:srgbClr val="CCECFF"/>
                </a:solidFill>
                <a:ln w="9525">
                  <a:solidFill>
                    <a:schemeClr val="tx1"/>
                  </a:solidFill>
                  <a:miter lim="800000"/>
                  <a:headEnd/>
                  <a:tailEnd/>
                </a:ln>
                <a:effectLst/>
              </p:spPr>
              <p:txBody>
                <a:bodyPr wrap="none" anchor="ctr"/>
                <a:lstStyle/>
                <a:p>
                  <a:pPr algn="ctr"/>
                  <a:r>
                    <a:rPr lang="es-ES" sz="1600" b="1">
                      <a:solidFill>
                        <a:srgbClr val="FF0000"/>
                      </a:solidFill>
                      <a:latin typeface="Arial" charset="0"/>
                    </a:rPr>
                    <a:t>T</a:t>
                  </a:r>
                </a:p>
              </p:txBody>
            </p:sp>
            <p:sp>
              <p:nvSpPr>
                <p:cNvPr id="48290" name="Text Box 162"/>
                <p:cNvSpPr txBox="1">
                  <a:spLocks noChangeArrowheads="1"/>
                </p:cNvSpPr>
                <p:nvPr/>
              </p:nvSpPr>
              <p:spPr bwMode="auto">
                <a:xfrm>
                  <a:off x="3407" y="3004"/>
                  <a:ext cx="494"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Villeta</a:t>
                  </a:r>
                  <a:endParaRPr lang="es-ES" sz="1600" b="1">
                    <a:solidFill>
                      <a:prstClr val="black"/>
                    </a:solidFill>
                    <a:latin typeface="Arial" charset="0"/>
                  </a:endParaRPr>
                </a:p>
              </p:txBody>
            </p:sp>
          </p:grpSp>
          <p:grpSp>
            <p:nvGrpSpPr>
              <p:cNvPr id="6" name="Group 163"/>
              <p:cNvGrpSpPr>
                <a:grpSpLocks/>
              </p:cNvGrpSpPr>
              <p:nvPr/>
            </p:nvGrpSpPr>
            <p:grpSpPr bwMode="auto">
              <a:xfrm>
                <a:off x="2880" y="3040"/>
                <a:ext cx="336" cy="128"/>
                <a:chOff x="1780" y="1749"/>
                <a:chExt cx="384" cy="146"/>
              </a:xfrm>
            </p:grpSpPr>
            <p:sp>
              <p:nvSpPr>
                <p:cNvPr id="48292" name="Freeform 164"/>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0000FF"/>
                </a:solidFill>
                <a:ln w="9525">
                  <a:solidFill>
                    <a:srgbClr val="0000FF"/>
                  </a:solidFill>
                  <a:round/>
                  <a:headEnd/>
                  <a:tailEnd/>
                </a:ln>
                <a:effectLst/>
              </p:spPr>
              <p:txBody>
                <a:bodyPr/>
                <a:lstStyle/>
                <a:p>
                  <a:endParaRPr lang="es-ES">
                    <a:solidFill>
                      <a:prstClr val="black"/>
                    </a:solidFill>
                    <a:latin typeface="Calibri"/>
                  </a:endParaRPr>
                </a:p>
              </p:txBody>
            </p:sp>
            <p:sp>
              <p:nvSpPr>
                <p:cNvPr id="48293" name="Line 165"/>
                <p:cNvSpPr>
                  <a:spLocks noChangeShapeType="1"/>
                </p:cNvSpPr>
                <p:nvPr/>
              </p:nvSpPr>
              <p:spPr bwMode="auto">
                <a:xfrm flipV="1">
                  <a:off x="1909" y="1749"/>
                  <a:ext cx="0" cy="96"/>
                </a:xfrm>
                <a:prstGeom prst="line">
                  <a:avLst/>
                </a:prstGeom>
                <a:noFill/>
                <a:ln w="9525">
                  <a:solidFill>
                    <a:srgbClr val="0000FF"/>
                  </a:solidFill>
                  <a:round/>
                  <a:headEnd/>
                  <a:tailEnd/>
                </a:ln>
                <a:effectLst/>
              </p:spPr>
              <p:txBody>
                <a:bodyPr/>
                <a:lstStyle/>
                <a:p>
                  <a:endParaRPr lang="es-ES">
                    <a:solidFill>
                      <a:prstClr val="black"/>
                    </a:solidFill>
                    <a:latin typeface="Calibri"/>
                  </a:endParaRPr>
                </a:p>
              </p:txBody>
            </p:sp>
            <p:sp>
              <p:nvSpPr>
                <p:cNvPr id="48294" name="Line 166"/>
                <p:cNvSpPr>
                  <a:spLocks noChangeShapeType="1"/>
                </p:cNvSpPr>
                <p:nvPr/>
              </p:nvSpPr>
              <p:spPr bwMode="auto">
                <a:xfrm>
                  <a:off x="1945"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295" name="Line 167"/>
                <p:cNvSpPr>
                  <a:spLocks noChangeShapeType="1"/>
                </p:cNvSpPr>
                <p:nvPr/>
              </p:nvSpPr>
              <p:spPr bwMode="auto">
                <a:xfrm>
                  <a:off x="2002"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296" name="Line 168"/>
                <p:cNvSpPr>
                  <a:spLocks noChangeShapeType="1"/>
                </p:cNvSpPr>
                <p:nvPr/>
              </p:nvSpPr>
              <p:spPr bwMode="auto">
                <a:xfrm>
                  <a:off x="1945"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297" name="Line 169"/>
                <p:cNvSpPr>
                  <a:spLocks noChangeShapeType="1"/>
                </p:cNvSpPr>
                <p:nvPr/>
              </p:nvSpPr>
              <p:spPr bwMode="auto">
                <a:xfrm>
                  <a:off x="2002"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grpSp>
        </p:grpSp>
        <p:grpSp>
          <p:nvGrpSpPr>
            <p:cNvPr id="7" name="Group 170"/>
            <p:cNvGrpSpPr>
              <a:grpSpLocks/>
            </p:cNvGrpSpPr>
            <p:nvPr/>
          </p:nvGrpSpPr>
          <p:grpSpPr bwMode="auto">
            <a:xfrm>
              <a:off x="2880" y="2860"/>
              <a:ext cx="1178" cy="212"/>
              <a:chOff x="2880" y="2860"/>
              <a:chExt cx="1178" cy="212"/>
            </a:xfrm>
          </p:grpSpPr>
          <p:grpSp>
            <p:nvGrpSpPr>
              <p:cNvPr id="8" name="Group 171"/>
              <p:cNvGrpSpPr>
                <a:grpSpLocks/>
              </p:cNvGrpSpPr>
              <p:nvPr/>
            </p:nvGrpSpPr>
            <p:grpSpPr bwMode="auto">
              <a:xfrm>
                <a:off x="3216" y="2860"/>
                <a:ext cx="842" cy="212"/>
                <a:chOff x="3216" y="2860"/>
                <a:chExt cx="842" cy="212"/>
              </a:xfrm>
            </p:grpSpPr>
            <p:sp>
              <p:nvSpPr>
                <p:cNvPr id="48300" name="AutoShape 172"/>
                <p:cNvSpPr>
                  <a:spLocks noChangeArrowheads="1"/>
                </p:cNvSpPr>
                <p:nvPr/>
              </p:nvSpPr>
              <p:spPr bwMode="auto">
                <a:xfrm>
                  <a:off x="3216" y="2925"/>
                  <a:ext cx="192" cy="96"/>
                </a:xfrm>
                <a:prstGeom prst="hexagon">
                  <a:avLst>
                    <a:gd name="adj" fmla="val 50000"/>
                    <a:gd name="vf" fmla="val 115470"/>
                  </a:avLst>
                </a:prstGeom>
                <a:solidFill>
                  <a:srgbClr val="CCECFF"/>
                </a:solidFill>
                <a:ln w="9525">
                  <a:solidFill>
                    <a:schemeClr val="tx1"/>
                  </a:solidFill>
                  <a:miter lim="800000"/>
                  <a:headEnd/>
                  <a:tailEnd/>
                </a:ln>
                <a:effectLst/>
              </p:spPr>
              <p:txBody>
                <a:bodyPr wrap="none" anchor="ctr"/>
                <a:lstStyle/>
                <a:p>
                  <a:pPr algn="ctr"/>
                  <a:r>
                    <a:rPr lang="es-MX" sz="1600" b="1">
                      <a:solidFill>
                        <a:srgbClr val="FF0000"/>
                      </a:solidFill>
                      <a:latin typeface="Arial" charset="0"/>
                    </a:rPr>
                    <a:t>T</a:t>
                  </a:r>
                  <a:endParaRPr lang="es-ES" sz="1600" b="1">
                    <a:solidFill>
                      <a:srgbClr val="FF0000"/>
                    </a:solidFill>
                    <a:latin typeface="Arial" charset="0"/>
                  </a:endParaRPr>
                </a:p>
              </p:txBody>
            </p:sp>
            <p:sp>
              <p:nvSpPr>
                <p:cNvPr id="48301" name="Text Box 173"/>
                <p:cNvSpPr txBox="1">
                  <a:spLocks noChangeArrowheads="1"/>
                </p:cNvSpPr>
                <p:nvPr/>
              </p:nvSpPr>
              <p:spPr bwMode="auto">
                <a:xfrm>
                  <a:off x="3360" y="2860"/>
                  <a:ext cx="698"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Asunción</a:t>
                  </a:r>
                  <a:endParaRPr lang="es-ES" sz="1600" b="1">
                    <a:solidFill>
                      <a:prstClr val="black"/>
                    </a:solidFill>
                    <a:latin typeface="Arial" charset="0"/>
                  </a:endParaRPr>
                </a:p>
              </p:txBody>
            </p:sp>
          </p:grpSp>
          <p:grpSp>
            <p:nvGrpSpPr>
              <p:cNvPr id="9" name="Group 174"/>
              <p:cNvGrpSpPr>
                <a:grpSpLocks/>
              </p:cNvGrpSpPr>
              <p:nvPr/>
            </p:nvGrpSpPr>
            <p:grpSpPr bwMode="auto">
              <a:xfrm>
                <a:off x="2880" y="2880"/>
                <a:ext cx="336" cy="128"/>
                <a:chOff x="1780" y="1749"/>
                <a:chExt cx="384" cy="146"/>
              </a:xfrm>
            </p:grpSpPr>
            <p:sp>
              <p:nvSpPr>
                <p:cNvPr id="48303" name="Freeform 175"/>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0000FF"/>
                </a:solidFill>
                <a:ln w="9525">
                  <a:solidFill>
                    <a:srgbClr val="0000FF"/>
                  </a:solidFill>
                  <a:round/>
                  <a:headEnd/>
                  <a:tailEnd/>
                </a:ln>
                <a:effectLst/>
              </p:spPr>
              <p:txBody>
                <a:bodyPr/>
                <a:lstStyle/>
                <a:p>
                  <a:endParaRPr lang="es-ES">
                    <a:solidFill>
                      <a:prstClr val="black"/>
                    </a:solidFill>
                    <a:latin typeface="Calibri"/>
                  </a:endParaRPr>
                </a:p>
              </p:txBody>
            </p:sp>
            <p:sp>
              <p:nvSpPr>
                <p:cNvPr id="48304" name="Line 176"/>
                <p:cNvSpPr>
                  <a:spLocks noChangeShapeType="1"/>
                </p:cNvSpPr>
                <p:nvPr/>
              </p:nvSpPr>
              <p:spPr bwMode="auto">
                <a:xfrm flipV="1">
                  <a:off x="1909" y="1749"/>
                  <a:ext cx="0" cy="96"/>
                </a:xfrm>
                <a:prstGeom prst="line">
                  <a:avLst/>
                </a:prstGeom>
                <a:noFill/>
                <a:ln w="9525">
                  <a:solidFill>
                    <a:srgbClr val="0000FF"/>
                  </a:solidFill>
                  <a:round/>
                  <a:headEnd/>
                  <a:tailEnd/>
                </a:ln>
                <a:effectLst/>
              </p:spPr>
              <p:txBody>
                <a:bodyPr/>
                <a:lstStyle/>
                <a:p>
                  <a:endParaRPr lang="es-ES">
                    <a:solidFill>
                      <a:prstClr val="black"/>
                    </a:solidFill>
                    <a:latin typeface="Calibri"/>
                  </a:endParaRPr>
                </a:p>
              </p:txBody>
            </p:sp>
            <p:sp>
              <p:nvSpPr>
                <p:cNvPr id="48305" name="Line 177"/>
                <p:cNvSpPr>
                  <a:spLocks noChangeShapeType="1"/>
                </p:cNvSpPr>
                <p:nvPr/>
              </p:nvSpPr>
              <p:spPr bwMode="auto">
                <a:xfrm>
                  <a:off x="1945"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06" name="Line 178"/>
                <p:cNvSpPr>
                  <a:spLocks noChangeShapeType="1"/>
                </p:cNvSpPr>
                <p:nvPr/>
              </p:nvSpPr>
              <p:spPr bwMode="auto">
                <a:xfrm>
                  <a:off x="2002"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07" name="Line 179"/>
                <p:cNvSpPr>
                  <a:spLocks noChangeShapeType="1"/>
                </p:cNvSpPr>
                <p:nvPr/>
              </p:nvSpPr>
              <p:spPr bwMode="auto">
                <a:xfrm>
                  <a:off x="1945"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08" name="Line 180"/>
                <p:cNvSpPr>
                  <a:spLocks noChangeShapeType="1"/>
                </p:cNvSpPr>
                <p:nvPr/>
              </p:nvSpPr>
              <p:spPr bwMode="auto">
                <a:xfrm>
                  <a:off x="2002"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grpSp>
        </p:grpSp>
      </p:grpSp>
      <p:grpSp>
        <p:nvGrpSpPr>
          <p:cNvPr id="10" name="Group 181"/>
          <p:cNvGrpSpPr>
            <a:grpSpLocks/>
          </p:cNvGrpSpPr>
          <p:nvPr/>
        </p:nvGrpSpPr>
        <p:grpSpPr bwMode="auto">
          <a:xfrm>
            <a:off x="6235701" y="2546351"/>
            <a:ext cx="4176713" cy="646113"/>
            <a:chOff x="2832" y="1468"/>
            <a:chExt cx="2631" cy="407"/>
          </a:xfrm>
        </p:grpSpPr>
        <p:grpSp>
          <p:nvGrpSpPr>
            <p:cNvPr id="11" name="Group 182"/>
            <p:cNvGrpSpPr>
              <a:grpSpLocks/>
            </p:cNvGrpSpPr>
            <p:nvPr/>
          </p:nvGrpSpPr>
          <p:grpSpPr bwMode="auto">
            <a:xfrm>
              <a:off x="3168" y="1468"/>
              <a:ext cx="720" cy="212"/>
              <a:chOff x="3168" y="1468"/>
              <a:chExt cx="720" cy="212"/>
            </a:xfrm>
          </p:grpSpPr>
          <p:sp>
            <p:nvSpPr>
              <p:cNvPr id="48311" name="Text Box 183"/>
              <p:cNvSpPr txBox="1">
                <a:spLocks noChangeArrowheads="1"/>
              </p:cNvSpPr>
              <p:nvPr/>
            </p:nvSpPr>
            <p:spPr bwMode="auto">
              <a:xfrm>
                <a:off x="3323" y="1468"/>
                <a:ext cx="565"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Vallemí</a:t>
                </a:r>
                <a:endParaRPr lang="es-ES" sz="1600" b="1">
                  <a:solidFill>
                    <a:prstClr val="black"/>
                  </a:solidFill>
                  <a:latin typeface="Arial" charset="0"/>
                </a:endParaRPr>
              </a:p>
            </p:txBody>
          </p:sp>
          <p:sp>
            <p:nvSpPr>
              <p:cNvPr id="48312" name="AutoShape 184"/>
              <p:cNvSpPr>
                <a:spLocks noChangeArrowheads="1"/>
              </p:cNvSpPr>
              <p:nvPr/>
            </p:nvSpPr>
            <p:spPr bwMode="auto">
              <a:xfrm>
                <a:off x="3168" y="1536"/>
                <a:ext cx="192" cy="96"/>
              </a:xfrm>
              <a:prstGeom prst="hexagon">
                <a:avLst>
                  <a:gd name="adj" fmla="val 50000"/>
                  <a:gd name="vf" fmla="val 115470"/>
                </a:avLst>
              </a:prstGeom>
              <a:solidFill>
                <a:srgbClr val="33CC33"/>
              </a:solidFill>
              <a:ln w="9525">
                <a:solidFill>
                  <a:schemeClr val="tx1"/>
                </a:solidFill>
                <a:miter lim="800000"/>
                <a:headEnd/>
                <a:tailEnd/>
              </a:ln>
              <a:effectLst/>
            </p:spPr>
            <p:txBody>
              <a:bodyPr wrap="none" anchor="ctr"/>
              <a:lstStyle/>
              <a:p>
                <a:pPr algn="ctr"/>
                <a:r>
                  <a:rPr lang="es-MX" sz="1600" b="1">
                    <a:solidFill>
                      <a:srgbClr val="FF0000"/>
                    </a:solidFill>
                    <a:latin typeface="Arial" charset="0"/>
                  </a:rPr>
                  <a:t>E</a:t>
                </a:r>
                <a:endParaRPr lang="es-ES" sz="1600" b="1">
                  <a:solidFill>
                    <a:srgbClr val="FF0000"/>
                  </a:solidFill>
                  <a:latin typeface="Arial" charset="0"/>
                </a:endParaRPr>
              </a:p>
            </p:txBody>
          </p:sp>
        </p:grpSp>
        <p:grpSp>
          <p:nvGrpSpPr>
            <p:cNvPr id="12" name="Group 185"/>
            <p:cNvGrpSpPr>
              <a:grpSpLocks/>
            </p:cNvGrpSpPr>
            <p:nvPr/>
          </p:nvGrpSpPr>
          <p:grpSpPr bwMode="auto">
            <a:xfrm>
              <a:off x="2832" y="1503"/>
              <a:ext cx="2631" cy="372"/>
              <a:chOff x="2832" y="1503"/>
              <a:chExt cx="2631" cy="372"/>
            </a:xfrm>
          </p:grpSpPr>
          <p:grpSp>
            <p:nvGrpSpPr>
              <p:cNvPr id="13" name="Group 186"/>
              <p:cNvGrpSpPr>
                <a:grpSpLocks/>
              </p:cNvGrpSpPr>
              <p:nvPr/>
            </p:nvGrpSpPr>
            <p:grpSpPr bwMode="auto">
              <a:xfrm>
                <a:off x="2832" y="1663"/>
                <a:ext cx="1323" cy="212"/>
                <a:chOff x="2832" y="1663"/>
                <a:chExt cx="1323" cy="212"/>
              </a:xfrm>
            </p:grpSpPr>
            <p:grpSp>
              <p:nvGrpSpPr>
                <p:cNvPr id="14" name="Group 187"/>
                <p:cNvGrpSpPr>
                  <a:grpSpLocks/>
                </p:cNvGrpSpPr>
                <p:nvPr/>
              </p:nvGrpSpPr>
              <p:grpSpPr bwMode="auto">
                <a:xfrm>
                  <a:off x="2832" y="1728"/>
                  <a:ext cx="336" cy="128"/>
                  <a:chOff x="1780" y="1749"/>
                  <a:chExt cx="384" cy="146"/>
                </a:xfrm>
              </p:grpSpPr>
              <p:sp>
                <p:nvSpPr>
                  <p:cNvPr id="48316" name="Freeform 188"/>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0000FF"/>
                  </a:solidFill>
                  <a:ln w="9525">
                    <a:solidFill>
                      <a:srgbClr val="0000FF"/>
                    </a:solidFill>
                    <a:round/>
                    <a:headEnd/>
                    <a:tailEnd/>
                  </a:ln>
                  <a:effectLst/>
                </p:spPr>
                <p:txBody>
                  <a:bodyPr/>
                  <a:lstStyle/>
                  <a:p>
                    <a:endParaRPr lang="es-ES">
                      <a:solidFill>
                        <a:prstClr val="black"/>
                      </a:solidFill>
                      <a:latin typeface="Calibri"/>
                    </a:endParaRPr>
                  </a:p>
                </p:txBody>
              </p:sp>
              <p:sp>
                <p:nvSpPr>
                  <p:cNvPr id="48317" name="Line 189"/>
                  <p:cNvSpPr>
                    <a:spLocks noChangeShapeType="1"/>
                  </p:cNvSpPr>
                  <p:nvPr/>
                </p:nvSpPr>
                <p:spPr bwMode="auto">
                  <a:xfrm flipV="1">
                    <a:off x="1909" y="1749"/>
                    <a:ext cx="0" cy="96"/>
                  </a:xfrm>
                  <a:prstGeom prst="line">
                    <a:avLst/>
                  </a:prstGeom>
                  <a:noFill/>
                  <a:ln w="9525">
                    <a:solidFill>
                      <a:srgbClr val="0000FF"/>
                    </a:solidFill>
                    <a:round/>
                    <a:headEnd/>
                    <a:tailEnd/>
                  </a:ln>
                  <a:effectLst/>
                </p:spPr>
                <p:txBody>
                  <a:bodyPr/>
                  <a:lstStyle/>
                  <a:p>
                    <a:endParaRPr lang="es-ES">
                      <a:solidFill>
                        <a:prstClr val="black"/>
                      </a:solidFill>
                      <a:latin typeface="Calibri"/>
                    </a:endParaRPr>
                  </a:p>
                </p:txBody>
              </p:sp>
              <p:sp>
                <p:nvSpPr>
                  <p:cNvPr id="48318" name="Line 190"/>
                  <p:cNvSpPr>
                    <a:spLocks noChangeShapeType="1"/>
                  </p:cNvSpPr>
                  <p:nvPr/>
                </p:nvSpPr>
                <p:spPr bwMode="auto">
                  <a:xfrm>
                    <a:off x="1945"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19" name="Line 191"/>
                  <p:cNvSpPr>
                    <a:spLocks noChangeShapeType="1"/>
                  </p:cNvSpPr>
                  <p:nvPr/>
                </p:nvSpPr>
                <p:spPr bwMode="auto">
                  <a:xfrm>
                    <a:off x="2002"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20" name="Line 192"/>
                  <p:cNvSpPr>
                    <a:spLocks noChangeShapeType="1"/>
                  </p:cNvSpPr>
                  <p:nvPr/>
                </p:nvSpPr>
                <p:spPr bwMode="auto">
                  <a:xfrm>
                    <a:off x="1945"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21" name="Line 193"/>
                  <p:cNvSpPr>
                    <a:spLocks noChangeShapeType="1"/>
                  </p:cNvSpPr>
                  <p:nvPr/>
                </p:nvSpPr>
                <p:spPr bwMode="auto">
                  <a:xfrm>
                    <a:off x="2002"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grpSp>
            <p:grpSp>
              <p:nvGrpSpPr>
                <p:cNvPr id="15" name="Group 194"/>
                <p:cNvGrpSpPr>
                  <a:grpSpLocks/>
                </p:cNvGrpSpPr>
                <p:nvPr/>
              </p:nvGrpSpPr>
              <p:grpSpPr bwMode="auto">
                <a:xfrm>
                  <a:off x="3168" y="1663"/>
                  <a:ext cx="987" cy="212"/>
                  <a:chOff x="3168" y="1663"/>
                  <a:chExt cx="987" cy="212"/>
                </a:xfrm>
              </p:grpSpPr>
              <p:sp>
                <p:nvSpPr>
                  <p:cNvPr id="48323" name="AutoShape 195"/>
                  <p:cNvSpPr>
                    <a:spLocks noChangeArrowheads="1"/>
                  </p:cNvSpPr>
                  <p:nvPr/>
                </p:nvSpPr>
                <p:spPr bwMode="auto">
                  <a:xfrm>
                    <a:off x="3168" y="1728"/>
                    <a:ext cx="192" cy="96"/>
                  </a:xfrm>
                  <a:prstGeom prst="hexagon">
                    <a:avLst>
                      <a:gd name="adj" fmla="val 50000"/>
                      <a:gd name="vf" fmla="val 115470"/>
                    </a:avLst>
                  </a:prstGeom>
                  <a:solidFill>
                    <a:srgbClr val="CCECFF"/>
                  </a:solidFill>
                  <a:ln w="9525">
                    <a:solidFill>
                      <a:schemeClr val="tx1"/>
                    </a:solidFill>
                    <a:miter lim="800000"/>
                    <a:headEnd/>
                    <a:tailEnd/>
                  </a:ln>
                  <a:effectLst/>
                </p:spPr>
                <p:txBody>
                  <a:bodyPr wrap="none" anchor="ctr"/>
                  <a:lstStyle/>
                  <a:p>
                    <a:pPr algn="ctr"/>
                    <a:r>
                      <a:rPr lang="es-ES" sz="1600" b="1">
                        <a:solidFill>
                          <a:srgbClr val="FF0000"/>
                        </a:solidFill>
                        <a:latin typeface="Arial" charset="0"/>
                      </a:rPr>
                      <a:t>T</a:t>
                    </a:r>
                  </a:p>
                </p:txBody>
              </p:sp>
              <p:sp>
                <p:nvSpPr>
                  <p:cNvPr id="48324" name="Text Box 196"/>
                  <p:cNvSpPr txBox="1">
                    <a:spLocks noChangeArrowheads="1"/>
                  </p:cNvSpPr>
                  <p:nvPr/>
                </p:nvSpPr>
                <p:spPr bwMode="auto">
                  <a:xfrm>
                    <a:off x="3308" y="1663"/>
                    <a:ext cx="847"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Concepcion</a:t>
                    </a:r>
                    <a:endParaRPr lang="es-ES" sz="1600" b="1">
                      <a:solidFill>
                        <a:prstClr val="black"/>
                      </a:solidFill>
                      <a:latin typeface="Arial" charset="0"/>
                    </a:endParaRPr>
                  </a:p>
                </p:txBody>
              </p:sp>
            </p:grpSp>
          </p:grpSp>
          <p:grpSp>
            <p:nvGrpSpPr>
              <p:cNvPr id="16" name="Group 197"/>
              <p:cNvGrpSpPr>
                <a:grpSpLocks/>
              </p:cNvGrpSpPr>
              <p:nvPr/>
            </p:nvGrpSpPr>
            <p:grpSpPr bwMode="auto">
              <a:xfrm>
                <a:off x="3888" y="1503"/>
                <a:ext cx="1575" cy="212"/>
                <a:chOff x="3888" y="1503"/>
                <a:chExt cx="1575" cy="212"/>
              </a:xfrm>
            </p:grpSpPr>
            <p:sp>
              <p:nvSpPr>
                <p:cNvPr id="48326" name="AutoShape 198"/>
                <p:cNvSpPr>
                  <a:spLocks noChangeArrowheads="1"/>
                </p:cNvSpPr>
                <p:nvPr/>
              </p:nvSpPr>
              <p:spPr bwMode="auto">
                <a:xfrm>
                  <a:off x="3888" y="1584"/>
                  <a:ext cx="192" cy="96"/>
                </a:xfrm>
                <a:prstGeom prst="hexagon">
                  <a:avLst>
                    <a:gd name="adj" fmla="val 50000"/>
                    <a:gd name="vf" fmla="val 115470"/>
                  </a:avLst>
                </a:prstGeom>
                <a:solidFill>
                  <a:schemeClr val="bg1"/>
                </a:solidFill>
                <a:ln w="9525">
                  <a:solidFill>
                    <a:schemeClr val="tx1"/>
                  </a:solidFill>
                  <a:miter lim="800000"/>
                  <a:headEnd/>
                  <a:tailEnd/>
                </a:ln>
                <a:effectLst/>
              </p:spPr>
              <p:txBody>
                <a:bodyPr wrap="none" anchor="ctr"/>
                <a:lstStyle/>
                <a:p>
                  <a:pPr algn="ctr"/>
                  <a:r>
                    <a:rPr lang="es-MX" sz="1400" b="1">
                      <a:solidFill>
                        <a:srgbClr val="FF0000"/>
                      </a:solidFill>
                      <a:latin typeface="Arial" charset="0"/>
                    </a:rPr>
                    <a:t>P</a:t>
                  </a:r>
                  <a:endParaRPr lang="es-ES" sz="1400" b="1">
                    <a:solidFill>
                      <a:srgbClr val="FF0000"/>
                    </a:solidFill>
                    <a:latin typeface="Arial" charset="0"/>
                  </a:endParaRPr>
                </a:p>
              </p:txBody>
            </p:sp>
            <p:sp>
              <p:nvSpPr>
                <p:cNvPr id="48327" name="Text Box 199"/>
                <p:cNvSpPr txBox="1">
                  <a:spLocks noChangeArrowheads="1"/>
                </p:cNvSpPr>
                <p:nvPr/>
              </p:nvSpPr>
              <p:spPr bwMode="auto">
                <a:xfrm>
                  <a:off x="4032" y="1503"/>
                  <a:ext cx="1431"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Pedro Juan Caballero</a:t>
                  </a:r>
                  <a:endParaRPr lang="es-ES" sz="1600" b="1">
                    <a:solidFill>
                      <a:prstClr val="black"/>
                    </a:solidFill>
                    <a:latin typeface="Arial" charset="0"/>
                  </a:endParaRPr>
                </a:p>
              </p:txBody>
            </p:sp>
          </p:grpSp>
        </p:grpSp>
      </p:grpSp>
      <p:grpSp>
        <p:nvGrpSpPr>
          <p:cNvPr id="17" name="Group 200"/>
          <p:cNvGrpSpPr>
            <a:grpSpLocks/>
          </p:cNvGrpSpPr>
          <p:nvPr/>
        </p:nvGrpSpPr>
        <p:grpSpPr bwMode="auto">
          <a:xfrm>
            <a:off x="5778501" y="5548314"/>
            <a:ext cx="1782763" cy="714375"/>
            <a:chOff x="2544" y="3359"/>
            <a:chExt cx="1123" cy="450"/>
          </a:xfrm>
        </p:grpSpPr>
        <p:grpSp>
          <p:nvGrpSpPr>
            <p:cNvPr id="18" name="Group 201"/>
            <p:cNvGrpSpPr>
              <a:grpSpLocks/>
            </p:cNvGrpSpPr>
            <p:nvPr/>
          </p:nvGrpSpPr>
          <p:grpSpPr bwMode="auto">
            <a:xfrm>
              <a:off x="2592" y="3359"/>
              <a:ext cx="1075" cy="212"/>
              <a:chOff x="2592" y="3359"/>
              <a:chExt cx="1075" cy="212"/>
            </a:xfrm>
          </p:grpSpPr>
          <p:grpSp>
            <p:nvGrpSpPr>
              <p:cNvPr id="19" name="Group 202"/>
              <p:cNvGrpSpPr>
                <a:grpSpLocks/>
              </p:cNvGrpSpPr>
              <p:nvPr/>
            </p:nvGrpSpPr>
            <p:grpSpPr bwMode="auto">
              <a:xfrm>
                <a:off x="2592" y="3408"/>
                <a:ext cx="336" cy="128"/>
                <a:chOff x="1780" y="1749"/>
                <a:chExt cx="384" cy="146"/>
              </a:xfrm>
            </p:grpSpPr>
            <p:sp>
              <p:nvSpPr>
                <p:cNvPr id="48331" name="Freeform 203"/>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0000FF"/>
                </a:solidFill>
                <a:ln w="9525">
                  <a:solidFill>
                    <a:srgbClr val="0000FF"/>
                  </a:solidFill>
                  <a:round/>
                  <a:headEnd/>
                  <a:tailEnd/>
                </a:ln>
                <a:effectLst/>
              </p:spPr>
              <p:txBody>
                <a:bodyPr/>
                <a:lstStyle/>
                <a:p>
                  <a:endParaRPr lang="es-ES">
                    <a:solidFill>
                      <a:prstClr val="black"/>
                    </a:solidFill>
                    <a:latin typeface="Calibri"/>
                  </a:endParaRPr>
                </a:p>
              </p:txBody>
            </p:sp>
            <p:sp>
              <p:nvSpPr>
                <p:cNvPr id="48332" name="Line 204"/>
                <p:cNvSpPr>
                  <a:spLocks noChangeShapeType="1"/>
                </p:cNvSpPr>
                <p:nvPr/>
              </p:nvSpPr>
              <p:spPr bwMode="auto">
                <a:xfrm flipV="1">
                  <a:off x="1909" y="1749"/>
                  <a:ext cx="0" cy="96"/>
                </a:xfrm>
                <a:prstGeom prst="line">
                  <a:avLst/>
                </a:prstGeom>
                <a:noFill/>
                <a:ln w="9525">
                  <a:solidFill>
                    <a:srgbClr val="0000FF"/>
                  </a:solidFill>
                  <a:round/>
                  <a:headEnd/>
                  <a:tailEnd/>
                </a:ln>
                <a:effectLst/>
              </p:spPr>
              <p:txBody>
                <a:bodyPr/>
                <a:lstStyle/>
                <a:p>
                  <a:endParaRPr lang="es-ES">
                    <a:solidFill>
                      <a:prstClr val="black"/>
                    </a:solidFill>
                    <a:latin typeface="Calibri"/>
                  </a:endParaRPr>
                </a:p>
              </p:txBody>
            </p:sp>
            <p:sp>
              <p:nvSpPr>
                <p:cNvPr id="48333" name="Line 205"/>
                <p:cNvSpPr>
                  <a:spLocks noChangeShapeType="1"/>
                </p:cNvSpPr>
                <p:nvPr/>
              </p:nvSpPr>
              <p:spPr bwMode="auto">
                <a:xfrm>
                  <a:off x="1945"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34" name="Line 206"/>
                <p:cNvSpPr>
                  <a:spLocks noChangeShapeType="1"/>
                </p:cNvSpPr>
                <p:nvPr/>
              </p:nvSpPr>
              <p:spPr bwMode="auto">
                <a:xfrm>
                  <a:off x="2002"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35" name="Line 207"/>
                <p:cNvSpPr>
                  <a:spLocks noChangeShapeType="1"/>
                </p:cNvSpPr>
                <p:nvPr/>
              </p:nvSpPr>
              <p:spPr bwMode="auto">
                <a:xfrm>
                  <a:off x="1945"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36" name="Line 208"/>
                <p:cNvSpPr>
                  <a:spLocks noChangeShapeType="1"/>
                </p:cNvSpPr>
                <p:nvPr/>
              </p:nvSpPr>
              <p:spPr bwMode="auto">
                <a:xfrm>
                  <a:off x="2002"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grpSp>
          <p:grpSp>
            <p:nvGrpSpPr>
              <p:cNvPr id="20" name="Group 209"/>
              <p:cNvGrpSpPr>
                <a:grpSpLocks/>
              </p:cNvGrpSpPr>
              <p:nvPr/>
            </p:nvGrpSpPr>
            <p:grpSpPr bwMode="auto">
              <a:xfrm>
                <a:off x="2928" y="3359"/>
                <a:ext cx="739" cy="212"/>
                <a:chOff x="2928" y="3359"/>
                <a:chExt cx="739" cy="212"/>
              </a:xfrm>
            </p:grpSpPr>
            <p:sp>
              <p:nvSpPr>
                <p:cNvPr id="48338" name="AutoShape 210"/>
                <p:cNvSpPr>
                  <a:spLocks noChangeArrowheads="1"/>
                </p:cNvSpPr>
                <p:nvPr/>
              </p:nvSpPr>
              <p:spPr bwMode="auto">
                <a:xfrm>
                  <a:off x="2928" y="3456"/>
                  <a:ext cx="192" cy="96"/>
                </a:xfrm>
                <a:prstGeom prst="hexagon">
                  <a:avLst>
                    <a:gd name="adj" fmla="val 50000"/>
                    <a:gd name="vf" fmla="val 115470"/>
                  </a:avLst>
                </a:prstGeom>
                <a:solidFill>
                  <a:srgbClr val="33CC33"/>
                </a:solidFill>
                <a:ln w="9525">
                  <a:solidFill>
                    <a:schemeClr val="tx1"/>
                  </a:solidFill>
                  <a:miter lim="800000"/>
                  <a:headEnd/>
                  <a:tailEnd/>
                </a:ln>
                <a:effectLst/>
              </p:spPr>
              <p:txBody>
                <a:bodyPr wrap="none" anchor="ctr"/>
                <a:lstStyle/>
                <a:p>
                  <a:pPr algn="ctr"/>
                  <a:r>
                    <a:rPr lang="es-MX" sz="1400" b="1">
                      <a:solidFill>
                        <a:srgbClr val="FF0000"/>
                      </a:solidFill>
                      <a:latin typeface="Arial" charset="0"/>
                    </a:rPr>
                    <a:t>E</a:t>
                  </a:r>
                  <a:endParaRPr lang="es-ES" sz="1400" b="1">
                    <a:solidFill>
                      <a:srgbClr val="FF0000"/>
                    </a:solidFill>
                    <a:latin typeface="Arial" charset="0"/>
                  </a:endParaRPr>
                </a:p>
              </p:txBody>
            </p:sp>
            <p:sp>
              <p:nvSpPr>
                <p:cNvPr id="48339" name="Text Box 211"/>
                <p:cNvSpPr txBox="1">
                  <a:spLocks noChangeArrowheads="1"/>
                </p:cNvSpPr>
                <p:nvPr/>
              </p:nvSpPr>
              <p:spPr bwMode="auto">
                <a:xfrm>
                  <a:off x="3110" y="3359"/>
                  <a:ext cx="557"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Alberdi</a:t>
                  </a:r>
                  <a:endParaRPr lang="es-ES" sz="1600" b="1">
                    <a:solidFill>
                      <a:prstClr val="black"/>
                    </a:solidFill>
                    <a:latin typeface="Arial" charset="0"/>
                  </a:endParaRPr>
                </a:p>
              </p:txBody>
            </p:sp>
          </p:grpSp>
        </p:grpSp>
        <p:grpSp>
          <p:nvGrpSpPr>
            <p:cNvPr id="21" name="Group 212"/>
            <p:cNvGrpSpPr>
              <a:grpSpLocks/>
            </p:cNvGrpSpPr>
            <p:nvPr/>
          </p:nvGrpSpPr>
          <p:grpSpPr bwMode="auto">
            <a:xfrm>
              <a:off x="2544" y="3559"/>
              <a:ext cx="980" cy="250"/>
              <a:chOff x="2544" y="3559"/>
              <a:chExt cx="980" cy="250"/>
            </a:xfrm>
          </p:grpSpPr>
          <p:grpSp>
            <p:nvGrpSpPr>
              <p:cNvPr id="22" name="Group 213"/>
              <p:cNvGrpSpPr>
                <a:grpSpLocks/>
              </p:cNvGrpSpPr>
              <p:nvPr/>
            </p:nvGrpSpPr>
            <p:grpSpPr bwMode="auto">
              <a:xfrm>
                <a:off x="2544" y="3600"/>
                <a:ext cx="336" cy="128"/>
                <a:chOff x="1780" y="1749"/>
                <a:chExt cx="384" cy="146"/>
              </a:xfrm>
            </p:grpSpPr>
            <p:sp>
              <p:nvSpPr>
                <p:cNvPr id="48342" name="Freeform 214"/>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0000FF"/>
                </a:solidFill>
                <a:ln w="9525">
                  <a:solidFill>
                    <a:srgbClr val="0000FF"/>
                  </a:solidFill>
                  <a:round/>
                  <a:headEnd/>
                  <a:tailEnd/>
                </a:ln>
                <a:effectLst/>
              </p:spPr>
              <p:txBody>
                <a:bodyPr/>
                <a:lstStyle/>
                <a:p>
                  <a:endParaRPr lang="es-ES">
                    <a:solidFill>
                      <a:prstClr val="black"/>
                    </a:solidFill>
                    <a:latin typeface="Calibri"/>
                  </a:endParaRPr>
                </a:p>
              </p:txBody>
            </p:sp>
            <p:sp>
              <p:nvSpPr>
                <p:cNvPr id="48343" name="Line 215"/>
                <p:cNvSpPr>
                  <a:spLocks noChangeShapeType="1"/>
                </p:cNvSpPr>
                <p:nvPr/>
              </p:nvSpPr>
              <p:spPr bwMode="auto">
                <a:xfrm flipV="1">
                  <a:off x="1909" y="1749"/>
                  <a:ext cx="0" cy="96"/>
                </a:xfrm>
                <a:prstGeom prst="line">
                  <a:avLst/>
                </a:prstGeom>
                <a:noFill/>
                <a:ln w="9525">
                  <a:solidFill>
                    <a:srgbClr val="0000FF"/>
                  </a:solidFill>
                  <a:round/>
                  <a:headEnd/>
                  <a:tailEnd/>
                </a:ln>
                <a:effectLst/>
              </p:spPr>
              <p:txBody>
                <a:bodyPr/>
                <a:lstStyle/>
                <a:p>
                  <a:endParaRPr lang="es-ES">
                    <a:solidFill>
                      <a:prstClr val="black"/>
                    </a:solidFill>
                    <a:latin typeface="Calibri"/>
                  </a:endParaRPr>
                </a:p>
              </p:txBody>
            </p:sp>
            <p:sp>
              <p:nvSpPr>
                <p:cNvPr id="48344" name="Line 216"/>
                <p:cNvSpPr>
                  <a:spLocks noChangeShapeType="1"/>
                </p:cNvSpPr>
                <p:nvPr/>
              </p:nvSpPr>
              <p:spPr bwMode="auto">
                <a:xfrm>
                  <a:off x="1945"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45" name="Line 217"/>
                <p:cNvSpPr>
                  <a:spLocks noChangeShapeType="1"/>
                </p:cNvSpPr>
                <p:nvPr/>
              </p:nvSpPr>
              <p:spPr bwMode="auto">
                <a:xfrm>
                  <a:off x="2002"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46" name="Line 218"/>
                <p:cNvSpPr>
                  <a:spLocks noChangeShapeType="1"/>
                </p:cNvSpPr>
                <p:nvPr/>
              </p:nvSpPr>
              <p:spPr bwMode="auto">
                <a:xfrm>
                  <a:off x="1945"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47" name="Line 219"/>
                <p:cNvSpPr>
                  <a:spLocks noChangeShapeType="1"/>
                </p:cNvSpPr>
                <p:nvPr/>
              </p:nvSpPr>
              <p:spPr bwMode="auto">
                <a:xfrm>
                  <a:off x="2002"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grpSp>
          <p:grpSp>
            <p:nvGrpSpPr>
              <p:cNvPr id="23" name="Group 220"/>
              <p:cNvGrpSpPr>
                <a:grpSpLocks/>
              </p:cNvGrpSpPr>
              <p:nvPr/>
            </p:nvGrpSpPr>
            <p:grpSpPr bwMode="auto">
              <a:xfrm>
                <a:off x="2880" y="3559"/>
                <a:ext cx="644" cy="250"/>
                <a:chOff x="2880" y="3559"/>
                <a:chExt cx="644" cy="250"/>
              </a:xfrm>
            </p:grpSpPr>
            <p:sp>
              <p:nvSpPr>
                <p:cNvPr id="48349" name="AutoShape 221"/>
                <p:cNvSpPr>
                  <a:spLocks noChangeArrowheads="1"/>
                </p:cNvSpPr>
                <p:nvPr/>
              </p:nvSpPr>
              <p:spPr bwMode="auto">
                <a:xfrm>
                  <a:off x="2880" y="3648"/>
                  <a:ext cx="192" cy="96"/>
                </a:xfrm>
                <a:prstGeom prst="hexagon">
                  <a:avLst>
                    <a:gd name="adj" fmla="val 50000"/>
                    <a:gd name="vf" fmla="val 115470"/>
                  </a:avLst>
                </a:prstGeom>
                <a:solidFill>
                  <a:srgbClr val="FF0000"/>
                </a:solidFill>
                <a:ln w="9525">
                  <a:solidFill>
                    <a:schemeClr val="tx1"/>
                  </a:solidFill>
                  <a:miter lim="800000"/>
                  <a:headEnd/>
                  <a:tailEnd/>
                </a:ln>
                <a:effectLst/>
              </p:spPr>
              <p:txBody>
                <a:bodyPr wrap="none" anchor="ctr"/>
                <a:lstStyle/>
                <a:p>
                  <a:pPr algn="ctr"/>
                  <a:r>
                    <a:rPr lang="es-ES" sz="1400" b="1">
                      <a:solidFill>
                        <a:srgbClr val="FFFF00"/>
                      </a:solidFill>
                      <a:latin typeface="Arial" charset="0"/>
                    </a:rPr>
                    <a:t>D</a:t>
                  </a:r>
                  <a:endParaRPr lang="es-ES" sz="1400" b="1">
                    <a:solidFill>
                      <a:srgbClr val="FF0000"/>
                    </a:solidFill>
                    <a:latin typeface="Arial" charset="0"/>
                  </a:endParaRPr>
                </a:p>
              </p:txBody>
            </p:sp>
            <p:sp>
              <p:nvSpPr>
                <p:cNvPr id="48350" name="Text Box 222"/>
                <p:cNvSpPr txBox="1">
                  <a:spLocks noChangeArrowheads="1"/>
                </p:cNvSpPr>
                <p:nvPr/>
              </p:nvSpPr>
              <p:spPr bwMode="auto">
                <a:xfrm>
                  <a:off x="3062" y="3559"/>
                  <a:ext cx="462" cy="250"/>
                </a:xfrm>
                <a:prstGeom prst="rect">
                  <a:avLst/>
                </a:prstGeom>
                <a:noFill/>
                <a:ln w="9525">
                  <a:noFill/>
                  <a:miter lim="800000"/>
                  <a:headEnd/>
                  <a:tailEnd/>
                </a:ln>
                <a:effectLst/>
              </p:spPr>
              <p:txBody>
                <a:bodyPr wrap="none">
                  <a:spAutoFit/>
                </a:bodyPr>
                <a:lstStyle/>
                <a:p>
                  <a:r>
                    <a:rPr lang="es-MX" sz="2000" b="1">
                      <a:solidFill>
                        <a:prstClr val="black"/>
                      </a:solidFill>
                      <a:latin typeface="Arial" charset="0"/>
                    </a:rPr>
                    <a:t>Pilar</a:t>
                  </a:r>
                  <a:endParaRPr lang="es-ES" sz="2000" b="1">
                    <a:solidFill>
                      <a:prstClr val="black"/>
                    </a:solidFill>
                    <a:latin typeface="Arial" charset="0"/>
                  </a:endParaRPr>
                </a:p>
              </p:txBody>
            </p:sp>
          </p:grpSp>
        </p:grpSp>
      </p:grpSp>
      <p:grpSp>
        <p:nvGrpSpPr>
          <p:cNvPr id="24" name="Group 223"/>
          <p:cNvGrpSpPr>
            <a:grpSpLocks/>
          </p:cNvGrpSpPr>
          <p:nvPr/>
        </p:nvGrpSpPr>
        <p:grpSpPr bwMode="auto">
          <a:xfrm>
            <a:off x="4940300" y="4138613"/>
            <a:ext cx="1905000" cy="647700"/>
            <a:chOff x="2016" y="2471"/>
            <a:chExt cx="1200" cy="408"/>
          </a:xfrm>
        </p:grpSpPr>
        <p:grpSp>
          <p:nvGrpSpPr>
            <p:cNvPr id="25" name="Group 224"/>
            <p:cNvGrpSpPr>
              <a:grpSpLocks/>
            </p:cNvGrpSpPr>
            <p:nvPr/>
          </p:nvGrpSpPr>
          <p:grpSpPr bwMode="auto">
            <a:xfrm>
              <a:off x="2016" y="2667"/>
              <a:ext cx="1104" cy="212"/>
              <a:chOff x="2016" y="2667"/>
              <a:chExt cx="1104" cy="212"/>
            </a:xfrm>
          </p:grpSpPr>
          <p:sp>
            <p:nvSpPr>
              <p:cNvPr id="48353" name="AutoShape 225"/>
              <p:cNvSpPr>
                <a:spLocks noChangeArrowheads="1"/>
              </p:cNvSpPr>
              <p:nvPr/>
            </p:nvSpPr>
            <p:spPr bwMode="auto">
              <a:xfrm>
                <a:off x="2928" y="2736"/>
                <a:ext cx="192" cy="96"/>
              </a:xfrm>
              <a:prstGeom prst="hexagon">
                <a:avLst>
                  <a:gd name="adj" fmla="val 50000"/>
                  <a:gd name="vf" fmla="val 115470"/>
                </a:avLst>
              </a:prstGeom>
              <a:solidFill>
                <a:srgbClr val="CCECFF"/>
              </a:solidFill>
              <a:ln w="9525">
                <a:solidFill>
                  <a:schemeClr val="tx1"/>
                </a:solidFill>
                <a:miter lim="800000"/>
                <a:headEnd/>
                <a:tailEnd/>
              </a:ln>
              <a:effectLst/>
            </p:spPr>
            <p:txBody>
              <a:bodyPr wrap="none" anchor="ctr"/>
              <a:lstStyle/>
              <a:p>
                <a:pPr algn="ctr"/>
                <a:r>
                  <a:rPr lang="es-ES" sz="1400" b="1">
                    <a:solidFill>
                      <a:srgbClr val="FF0000"/>
                    </a:solidFill>
                    <a:latin typeface="Arial" charset="0"/>
                  </a:rPr>
                  <a:t>T</a:t>
                </a:r>
              </a:p>
            </p:txBody>
          </p:sp>
          <p:sp>
            <p:nvSpPr>
              <p:cNvPr id="48354" name="Text Box 226"/>
              <p:cNvSpPr txBox="1">
                <a:spLocks noChangeArrowheads="1"/>
              </p:cNvSpPr>
              <p:nvPr/>
            </p:nvSpPr>
            <p:spPr bwMode="auto">
              <a:xfrm>
                <a:off x="2016" y="2667"/>
                <a:ext cx="969"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Puerto Falcon</a:t>
                </a:r>
                <a:endParaRPr lang="es-ES" sz="1600" b="1">
                  <a:solidFill>
                    <a:prstClr val="black"/>
                  </a:solidFill>
                  <a:latin typeface="Arial" charset="0"/>
                </a:endParaRPr>
              </a:p>
            </p:txBody>
          </p:sp>
        </p:grpSp>
        <p:grpSp>
          <p:nvGrpSpPr>
            <p:cNvPr id="26" name="Group 227"/>
            <p:cNvGrpSpPr>
              <a:grpSpLocks/>
            </p:cNvGrpSpPr>
            <p:nvPr/>
          </p:nvGrpSpPr>
          <p:grpSpPr bwMode="auto">
            <a:xfrm>
              <a:off x="2530" y="2471"/>
              <a:ext cx="686" cy="217"/>
              <a:chOff x="2530" y="2471"/>
              <a:chExt cx="686" cy="217"/>
            </a:xfrm>
          </p:grpSpPr>
          <p:sp>
            <p:nvSpPr>
              <p:cNvPr id="48356" name="AutoShape 228"/>
              <p:cNvSpPr>
                <a:spLocks noChangeArrowheads="1"/>
              </p:cNvSpPr>
              <p:nvPr/>
            </p:nvSpPr>
            <p:spPr bwMode="auto">
              <a:xfrm>
                <a:off x="3024" y="2592"/>
                <a:ext cx="192" cy="96"/>
              </a:xfrm>
              <a:prstGeom prst="hexagon">
                <a:avLst>
                  <a:gd name="adj" fmla="val 50000"/>
                  <a:gd name="vf" fmla="val 115470"/>
                </a:avLst>
              </a:prstGeom>
              <a:solidFill>
                <a:srgbClr val="CCECFF"/>
              </a:solidFill>
              <a:ln w="9525">
                <a:solidFill>
                  <a:schemeClr val="tx1"/>
                </a:solidFill>
                <a:miter lim="800000"/>
                <a:headEnd/>
                <a:tailEnd/>
              </a:ln>
              <a:effectLst/>
            </p:spPr>
            <p:txBody>
              <a:bodyPr wrap="none" anchor="ctr"/>
              <a:lstStyle/>
              <a:p>
                <a:pPr algn="ctr"/>
                <a:r>
                  <a:rPr lang="es-ES" sz="1400" b="1">
                    <a:solidFill>
                      <a:srgbClr val="FF0000"/>
                    </a:solidFill>
                    <a:latin typeface="Arial" charset="0"/>
                  </a:rPr>
                  <a:t>T</a:t>
                </a:r>
              </a:p>
            </p:txBody>
          </p:sp>
          <p:sp>
            <p:nvSpPr>
              <p:cNvPr id="48357" name="Text Box 229"/>
              <p:cNvSpPr txBox="1">
                <a:spLocks noChangeArrowheads="1"/>
              </p:cNvSpPr>
              <p:nvPr/>
            </p:nvSpPr>
            <p:spPr bwMode="auto">
              <a:xfrm>
                <a:off x="2530" y="2471"/>
                <a:ext cx="563"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TerCon</a:t>
                </a:r>
                <a:endParaRPr lang="es-ES" sz="1600" b="1">
                  <a:solidFill>
                    <a:prstClr val="black"/>
                  </a:solidFill>
                  <a:latin typeface="Arial" charset="0"/>
                </a:endParaRPr>
              </a:p>
            </p:txBody>
          </p:sp>
        </p:grpSp>
      </p:grpSp>
      <p:grpSp>
        <p:nvGrpSpPr>
          <p:cNvPr id="27" name="Group 230"/>
          <p:cNvGrpSpPr>
            <a:grpSpLocks/>
          </p:cNvGrpSpPr>
          <p:nvPr/>
        </p:nvGrpSpPr>
        <p:grpSpPr bwMode="auto">
          <a:xfrm>
            <a:off x="3111500" y="2578101"/>
            <a:ext cx="1822450" cy="366713"/>
            <a:chOff x="864" y="1488"/>
            <a:chExt cx="1148" cy="231"/>
          </a:xfrm>
        </p:grpSpPr>
        <p:sp>
          <p:nvSpPr>
            <p:cNvPr id="48359" name="AutoShape 231"/>
            <p:cNvSpPr>
              <a:spLocks noChangeArrowheads="1"/>
            </p:cNvSpPr>
            <p:nvPr/>
          </p:nvSpPr>
          <p:spPr bwMode="auto">
            <a:xfrm>
              <a:off x="864" y="1536"/>
              <a:ext cx="192" cy="96"/>
            </a:xfrm>
            <a:prstGeom prst="hexagon">
              <a:avLst>
                <a:gd name="adj" fmla="val 50000"/>
                <a:gd name="vf" fmla="val 115470"/>
              </a:avLst>
            </a:prstGeom>
            <a:solidFill>
              <a:srgbClr val="FF0000"/>
            </a:solidFill>
            <a:ln w="9525">
              <a:solidFill>
                <a:schemeClr val="tx1"/>
              </a:solidFill>
              <a:miter lim="800000"/>
              <a:headEnd/>
              <a:tailEnd/>
            </a:ln>
            <a:effectLst/>
          </p:spPr>
          <p:txBody>
            <a:bodyPr wrap="none" anchor="ctr"/>
            <a:lstStyle/>
            <a:p>
              <a:pPr algn="ctr"/>
              <a:r>
                <a:rPr lang="es-ES" sz="1400" b="1">
                  <a:solidFill>
                    <a:srgbClr val="FFFF00"/>
                  </a:solidFill>
                  <a:latin typeface="Arial" charset="0"/>
                </a:rPr>
                <a:t>D</a:t>
              </a:r>
              <a:endParaRPr lang="es-ES" sz="1400" b="1">
                <a:solidFill>
                  <a:srgbClr val="FF0000"/>
                </a:solidFill>
                <a:latin typeface="Arial" charset="0"/>
              </a:endParaRPr>
            </a:p>
          </p:txBody>
        </p:sp>
        <p:sp>
          <p:nvSpPr>
            <p:cNvPr id="48360" name="Text Box 232"/>
            <p:cNvSpPr txBox="1">
              <a:spLocks noChangeArrowheads="1"/>
            </p:cNvSpPr>
            <p:nvPr/>
          </p:nvSpPr>
          <p:spPr bwMode="auto">
            <a:xfrm>
              <a:off x="1056" y="1488"/>
              <a:ext cx="956" cy="231"/>
            </a:xfrm>
            <a:prstGeom prst="rect">
              <a:avLst/>
            </a:prstGeom>
            <a:noFill/>
            <a:ln w="9525">
              <a:noFill/>
              <a:miter lim="800000"/>
              <a:headEnd/>
              <a:tailEnd/>
            </a:ln>
            <a:effectLst/>
          </p:spPr>
          <p:txBody>
            <a:bodyPr wrap="none">
              <a:spAutoFit/>
            </a:bodyPr>
            <a:lstStyle/>
            <a:p>
              <a:r>
                <a:rPr lang="es-MX" b="1">
                  <a:solidFill>
                    <a:prstClr val="black"/>
                  </a:solidFill>
                  <a:latin typeface="Arial" charset="0"/>
                </a:rPr>
                <a:t>Pozo Hondo</a:t>
              </a:r>
              <a:endParaRPr lang="es-ES" b="1">
                <a:solidFill>
                  <a:prstClr val="black"/>
                </a:solidFill>
                <a:latin typeface="Arial" charset="0"/>
              </a:endParaRPr>
            </a:p>
          </p:txBody>
        </p:sp>
      </p:grpSp>
      <p:sp>
        <p:nvSpPr>
          <p:cNvPr id="48361" name="Text Box 233"/>
          <p:cNvSpPr txBox="1">
            <a:spLocks noChangeArrowheads="1"/>
          </p:cNvSpPr>
          <p:nvPr/>
        </p:nvSpPr>
        <p:spPr bwMode="auto">
          <a:xfrm>
            <a:off x="2411413" y="5321300"/>
            <a:ext cx="1594026" cy="923330"/>
          </a:xfrm>
          <a:prstGeom prst="rect">
            <a:avLst/>
          </a:prstGeom>
          <a:noFill/>
          <a:ln w="9525">
            <a:noFill/>
            <a:miter lim="800000"/>
            <a:headEnd/>
            <a:tailEnd/>
          </a:ln>
          <a:effectLst/>
        </p:spPr>
        <p:txBody>
          <a:bodyPr wrap="none">
            <a:spAutoFit/>
          </a:bodyPr>
          <a:lstStyle/>
          <a:p>
            <a:r>
              <a:rPr lang="es-MX" b="1">
                <a:solidFill>
                  <a:srgbClr val="FF0000"/>
                </a:solidFill>
                <a:latin typeface="Arial Black" pitchFamily="34" charset="0"/>
              </a:rPr>
              <a:t>ZONAS DE</a:t>
            </a:r>
          </a:p>
          <a:p>
            <a:r>
              <a:rPr lang="es-MX" b="1">
                <a:solidFill>
                  <a:srgbClr val="FF0000"/>
                </a:solidFill>
                <a:latin typeface="Arial Black" pitchFamily="34" charset="0"/>
              </a:rPr>
              <a:t>ACTIVIDAD</a:t>
            </a:r>
          </a:p>
          <a:p>
            <a:r>
              <a:rPr lang="es-MX" b="1">
                <a:solidFill>
                  <a:srgbClr val="FF0000"/>
                </a:solidFill>
                <a:latin typeface="Arial Black" pitchFamily="34" charset="0"/>
              </a:rPr>
              <a:t>LOGISTICA</a:t>
            </a:r>
            <a:endParaRPr lang="es-ES" b="1">
              <a:solidFill>
                <a:srgbClr val="FF0000"/>
              </a:solidFill>
              <a:latin typeface="Arial Black" pitchFamily="34" charset="0"/>
            </a:endParaRPr>
          </a:p>
        </p:txBody>
      </p:sp>
      <p:grpSp>
        <p:nvGrpSpPr>
          <p:cNvPr id="28" name="Group 234"/>
          <p:cNvGrpSpPr>
            <a:grpSpLocks/>
          </p:cNvGrpSpPr>
          <p:nvPr/>
        </p:nvGrpSpPr>
        <p:grpSpPr bwMode="auto">
          <a:xfrm>
            <a:off x="7997826" y="3917950"/>
            <a:ext cx="2841625" cy="1511300"/>
            <a:chOff x="3942" y="2332"/>
            <a:chExt cx="1790" cy="952"/>
          </a:xfrm>
        </p:grpSpPr>
        <p:grpSp>
          <p:nvGrpSpPr>
            <p:cNvPr id="29" name="Group 235"/>
            <p:cNvGrpSpPr>
              <a:grpSpLocks/>
            </p:cNvGrpSpPr>
            <p:nvPr/>
          </p:nvGrpSpPr>
          <p:grpSpPr bwMode="auto">
            <a:xfrm>
              <a:off x="4512" y="3072"/>
              <a:ext cx="1220" cy="212"/>
              <a:chOff x="4512" y="3072"/>
              <a:chExt cx="1220" cy="212"/>
            </a:xfrm>
          </p:grpSpPr>
          <p:sp>
            <p:nvSpPr>
              <p:cNvPr id="48364" name="AutoShape 236"/>
              <p:cNvSpPr>
                <a:spLocks noChangeArrowheads="1"/>
              </p:cNvSpPr>
              <p:nvPr/>
            </p:nvSpPr>
            <p:spPr bwMode="auto">
              <a:xfrm>
                <a:off x="4512" y="3120"/>
                <a:ext cx="192" cy="96"/>
              </a:xfrm>
              <a:prstGeom prst="hexagon">
                <a:avLst>
                  <a:gd name="adj" fmla="val 50000"/>
                  <a:gd name="vf" fmla="val 115470"/>
                </a:avLst>
              </a:prstGeom>
              <a:solidFill>
                <a:srgbClr val="CCECFF"/>
              </a:solidFill>
              <a:ln w="9525">
                <a:solidFill>
                  <a:schemeClr val="tx1"/>
                </a:solidFill>
                <a:miter lim="800000"/>
                <a:headEnd/>
                <a:tailEnd/>
              </a:ln>
              <a:effectLst/>
            </p:spPr>
            <p:txBody>
              <a:bodyPr wrap="none" anchor="ctr"/>
              <a:lstStyle/>
              <a:p>
                <a:pPr algn="ctr"/>
                <a:r>
                  <a:rPr lang="es-ES" sz="1400" b="1">
                    <a:solidFill>
                      <a:srgbClr val="FF0000"/>
                    </a:solidFill>
                    <a:latin typeface="Arial" charset="0"/>
                  </a:rPr>
                  <a:t>T</a:t>
                </a:r>
              </a:p>
            </p:txBody>
          </p:sp>
          <p:sp>
            <p:nvSpPr>
              <p:cNvPr id="48365" name="Text Box 237"/>
              <p:cNvSpPr txBox="1">
                <a:spLocks noChangeArrowheads="1"/>
              </p:cNvSpPr>
              <p:nvPr/>
            </p:nvSpPr>
            <p:spPr bwMode="auto">
              <a:xfrm>
                <a:off x="4656" y="3072"/>
                <a:ext cx="1076"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Ciudad del Este</a:t>
                </a:r>
                <a:endParaRPr lang="es-ES" sz="1600" b="1">
                  <a:solidFill>
                    <a:prstClr val="black"/>
                  </a:solidFill>
                  <a:latin typeface="Arial" charset="0"/>
                </a:endParaRPr>
              </a:p>
            </p:txBody>
          </p:sp>
        </p:grpSp>
        <p:grpSp>
          <p:nvGrpSpPr>
            <p:cNvPr id="30" name="Group 238"/>
            <p:cNvGrpSpPr>
              <a:grpSpLocks/>
            </p:cNvGrpSpPr>
            <p:nvPr/>
          </p:nvGrpSpPr>
          <p:grpSpPr bwMode="auto">
            <a:xfrm>
              <a:off x="3942" y="2763"/>
              <a:ext cx="1146" cy="261"/>
              <a:chOff x="3942" y="2763"/>
              <a:chExt cx="1146" cy="261"/>
            </a:xfrm>
          </p:grpSpPr>
          <p:grpSp>
            <p:nvGrpSpPr>
              <p:cNvPr id="31" name="Group 239"/>
              <p:cNvGrpSpPr>
                <a:grpSpLocks/>
              </p:cNvGrpSpPr>
              <p:nvPr/>
            </p:nvGrpSpPr>
            <p:grpSpPr bwMode="auto">
              <a:xfrm>
                <a:off x="4752" y="2880"/>
                <a:ext cx="336" cy="128"/>
                <a:chOff x="1780" y="1749"/>
                <a:chExt cx="384" cy="146"/>
              </a:xfrm>
            </p:grpSpPr>
            <p:sp>
              <p:nvSpPr>
                <p:cNvPr id="48368" name="Freeform 240"/>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0000FF"/>
                </a:solidFill>
                <a:ln w="9525">
                  <a:solidFill>
                    <a:srgbClr val="0000FF"/>
                  </a:solidFill>
                  <a:round/>
                  <a:headEnd/>
                  <a:tailEnd/>
                </a:ln>
                <a:effectLst/>
              </p:spPr>
              <p:txBody>
                <a:bodyPr/>
                <a:lstStyle/>
                <a:p>
                  <a:endParaRPr lang="es-ES">
                    <a:solidFill>
                      <a:prstClr val="black"/>
                    </a:solidFill>
                    <a:latin typeface="Calibri"/>
                  </a:endParaRPr>
                </a:p>
              </p:txBody>
            </p:sp>
            <p:sp>
              <p:nvSpPr>
                <p:cNvPr id="48369" name="Line 241"/>
                <p:cNvSpPr>
                  <a:spLocks noChangeShapeType="1"/>
                </p:cNvSpPr>
                <p:nvPr/>
              </p:nvSpPr>
              <p:spPr bwMode="auto">
                <a:xfrm flipV="1">
                  <a:off x="1909" y="1749"/>
                  <a:ext cx="0" cy="96"/>
                </a:xfrm>
                <a:prstGeom prst="line">
                  <a:avLst/>
                </a:prstGeom>
                <a:noFill/>
                <a:ln w="9525">
                  <a:solidFill>
                    <a:srgbClr val="0000FF"/>
                  </a:solidFill>
                  <a:round/>
                  <a:headEnd/>
                  <a:tailEnd/>
                </a:ln>
                <a:effectLst/>
              </p:spPr>
              <p:txBody>
                <a:bodyPr/>
                <a:lstStyle/>
                <a:p>
                  <a:endParaRPr lang="es-ES">
                    <a:solidFill>
                      <a:prstClr val="black"/>
                    </a:solidFill>
                    <a:latin typeface="Calibri"/>
                  </a:endParaRPr>
                </a:p>
              </p:txBody>
            </p:sp>
            <p:sp>
              <p:nvSpPr>
                <p:cNvPr id="48370" name="Line 242"/>
                <p:cNvSpPr>
                  <a:spLocks noChangeShapeType="1"/>
                </p:cNvSpPr>
                <p:nvPr/>
              </p:nvSpPr>
              <p:spPr bwMode="auto">
                <a:xfrm>
                  <a:off x="1945"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71" name="Line 243"/>
                <p:cNvSpPr>
                  <a:spLocks noChangeShapeType="1"/>
                </p:cNvSpPr>
                <p:nvPr/>
              </p:nvSpPr>
              <p:spPr bwMode="auto">
                <a:xfrm>
                  <a:off x="2002"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72" name="Line 244"/>
                <p:cNvSpPr>
                  <a:spLocks noChangeShapeType="1"/>
                </p:cNvSpPr>
                <p:nvPr/>
              </p:nvSpPr>
              <p:spPr bwMode="auto">
                <a:xfrm>
                  <a:off x="1945"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373" name="Line 245"/>
                <p:cNvSpPr>
                  <a:spLocks noChangeShapeType="1"/>
                </p:cNvSpPr>
                <p:nvPr/>
              </p:nvSpPr>
              <p:spPr bwMode="auto">
                <a:xfrm>
                  <a:off x="2002"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grpSp>
          <p:grpSp>
            <p:nvGrpSpPr>
              <p:cNvPr id="48128" name="Group 246"/>
              <p:cNvGrpSpPr>
                <a:grpSpLocks/>
              </p:cNvGrpSpPr>
              <p:nvPr/>
            </p:nvGrpSpPr>
            <p:grpSpPr bwMode="auto">
              <a:xfrm>
                <a:off x="3942" y="2763"/>
                <a:ext cx="863" cy="261"/>
                <a:chOff x="3942" y="2763"/>
                <a:chExt cx="863" cy="261"/>
              </a:xfrm>
            </p:grpSpPr>
            <p:sp>
              <p:nvSpPr>
                <p:cNvPr id="48375" name="AutoShape 247"/>
                <p:cNvSpPr>
                  <a:spLocks noChangeArrowheads="1"/>
                </p:cNvSpPr>
                <p:nvPr/>
              </p:nvSpPr>
              <p:spPr bwMode="auto">
                <a:xfrm>
                  <a:off x="4512" y="2928"/>
                  <a:ext cx="192" cy="96"/>
                </a:xfrm>
                <a:prstGeom prst="hexagon">
                  <a:avLst>
                    <a:gd name="adj" fmla="val 50000"/>
                    <a:gd name="vf" fmla="val 115470"/>
                  </a:avLst>
                </a:prstGeom>
                <a:solidFill>
                  <a:srgbClr val="FF0000"/>
                </a:solidFill>
                <a:ln w="9525">
                  <a:solidFill>
                    <a:schemeClr val="tx1"/>
                  </a:solidFill>
                  <a:miter lim="800000"/>
                  <a:headEnd/>
                  <a:tailEnd/>
                </a:ln>
                <a:effectLst/>
              </p:spPr>
              <p:txBody>
                <a:bodyPr wrap="none" anchor="ctr"/>
                <a:lstStyle/>
                <a:p>
                  <a:pPr algn="ctr"/>
                  <a:r>
                    <a:rPr lang="es-ES" sz="1400" b="1">
                      <a:solidFill>
                        <a:srgbClr val="FFFF00"/>
                      </a:solidFill>
                      <a:latin typeface="Arial" charset="0"/>
                    </a:rPr>
                    <a:t>D</a:t>
                  </a:r>
                </a:p>
              </p:txBody>
            </p:sp>
            <p:sp>
              <p:nvSpPr>
                <p:cNvPr id="48376" name="Text Box 248"/>
                <p:cNvSpPr txBox="1">
                  <a:spLocks noChangeArrowheads="1"/>
                </p:cNvSpPr>
                <p:nvPr/>
              </p:nvSpPr>
              <p:spPr bwMode="auto">
                <a:xfrm>
                  <a:off x="3942" y="2763"/>
                  <a:ext cx="863"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Puerto Indio</a:t>
                  </a:r>
                  <a:endParaRPr lang="es-ES" sz="1600" b="1">
                    <a:solidFill>
                      <a:prstClr val="black"/>
                    </a:solidFill>
                    <a:latin typeface="Arial" charset="0"/>
                  </a:endParaRPr>
                </a:p>
              </p:txBody>
            </p:sp>
          </p:grpSp>
        </p:grpSp>
        <p:grpSp>
          <p:nvGrpSpPr>
            <p:cNvPr id="48129" name="Group 249"/>
            <p:cNvGrpSpPr>
              <a:grpSpLocks/>
            </p:cNvGrpSpPr>
            <p:nvPr/>
          </p:nvGrpSpPr>
          <p:grpSpPr bwMode="auto">
            <a:xfrm>
              <a:off x="4428" y="2332"/>
              <a:ext cx="1092" cy="260"/>
              <a:chOff x="4428" y="2332"/>
              <a:chExt cx="1092" cy="260"/>
            </a:xfrm>
          </p:grpSpPr>
          <p:sp>
            <p:nvSpPr>
              <p:cNvPr id="48378" name="AutoShape 250"/>
              <p:cNvSpPr>
                <a:spLocks noChangeArrowheads="1"/>
              </p:cNvSpPr>
              <p:nvPr/>
            </p:nvSpPr>
            <p:spPr bwMode="auto">
              <a:xfrm>
                <a:off x="4704" y="2496"/>
                <a:ext cx="192" cy="96"/>
              </a:xfrm>
              <a:prstGeom prst="hexagon">
                <a:avLst>
                  <a:gd name="adj" fmla="val 50000"/>
                  <a:gd name="vf" fmla="val 115470"/>
                </a:avLst>
              </a:prstGeom>
              <a:solidFill>
                <a:schemeClr val="bg1"/>
              </a:solidFill>
              <a:ln w="9525">
                <a:solidFill>
                  <a:schemeClr val="tx1"/>
                </a:solidFill>
                <a:miter lim="800000"/>
                <a:headEnd/>
                <a:tailEnd/>
              </a:ln>
              <a:effectLst/>
            </p:spPr>
            <p:txBody>
              <a:bodyPr wrap="none" anchor="ctr"/>
              <a:lstStyle/>
              <a:p>
                <a:pPr algn="ctr"/>
                <a:r>
                  <a:rPr lang="es-MX" sz="1400" b="1">
                    <a:solidFill>
                      <a:srgbClr val="FF0000"/>
                    </a:solidFill>
                    <a:latin typeface="Arial" charset="0"/>
                  </a:rPr>
                  <a:t>P</a:t>
                </a:r>
                <a:endParaRPr lang="es-ES" sz="1400" b="1">
                  <a:solidFill>
                    <a:srgbClr val="FF0000"/>
                  </a:solidFill>
                  <a:latin typeface="Arial" charset="0"/>
                </a:endParaRPr>
              </a:p>
            </p:txBody>
          </p:sp>
          <p:sp>
            <p:nvSpPr>
              <p:cNvPr id="48379" name="Text Box 251"/>
              <p:cNvSpPr txBox="1">
                <a:spLocks noChangeArrowheads="1"/>
              </p:cNvSpPr>
              <p:nvPr/>
            </p:nvSpPr>
            <p:spPr bwMode="auto">
              <a:xfrm>
                <a:off x="4428" y="2332"/>
                <a:ext cx="1092"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Salto del Guaira</a:t>
                </a:r>
                <a:endParaRPr lang="es-ES" sz="1600" b="1">
                  <a:solidFill>
                    <a:prstClr val="black"/>
                  </a:solidFill>
                  <a:latin typeface="Arial" charset="0"/>
                </a:endParaRPr>
              </a:p>
            </p:txBody>
          </p:sp>
        </p:grpSp>
      </p:grpSp>
      <p:grpSp>
        <p:nvGrpSpPr>
          <p:cNvPr id="48130" name="Group 252"/>
          <p:cNvGrpSpPr>
            <a:grpSpLocks/>
          </p:cNvGrpSpPr>
          <p:nvPr/>
        </p:nvGrpSpPr>
        <p:grpSpPr bwMode="auto">
          <a:xfrm>
            <a:off x="7607301" y="6310313"/>
            <a:ext cx="1635125" cy="336550"/>
            <a:chOff x="3696" y="3839"/>
            <a:chExt cx="1030" cy="212"/>
          </a:xfrm>
        </p:grpSpPr>
        <p:sp>
          <p:nvSpPr>
            <p:cNvPr id="48381" name="AutoShape 253"/>
            <p:cNvSpPr>
              <a:spLocks noChangeArrowheads="1"/>
            </p:cNvSpPr>
            <p:nvPr/>
          </p:nvSpPr>
          <p:spPr bwMode="auto">
            <a:xfrm>
              <a:off x="3696" y="3936"/>
              <a:ext cx="192" cy="96"/>
            </a:xfrm>
            <a:prstGeom prst="hexagon">
              <a:avLst>
                <a:gd name="adj" fmla="val 50000"/>
                <a:gd name="vf" fmla="val 115470"/>
              </a:avLst>
            </a:prstGeom>
            <a:solidFill>
              <a:srgbClr val="CCECFF"/>
            </a:solidFill>
            <a:ln w="9525">
              <a:solidFill>
                <a:schemeClr val="tx1"/>
              </a:solidFill>
              <a:miter lim="800000"/>
              <a:headEnd/>
              <a:tailEnd/>
            </a:ln>
            <a:effectLst/>
          </p:spPr>
          <p:txBody>
            <a:bodyPr wrap="none" anchor="ctr"/>
            <a:lstStyle/>
            <a:p>
              <a:pPr algn="ctr"/>
              <a:r>
                <a:rPr lang="es-ES" sz="1400" b="1">
                  <a:solidFill>
                    <a:srgbClr val="FF0000"/>
                  </a:solidFill>
                  <a:latin typeface="Arial" charset="0"/>
                </a:rPr>
                <a:t>T</a:t>
              </a:r>
            </a:p>
          </p:txBody>
        </p:sp>
        <p:sp>
          <p:nvSpPr>
            <p:cNvPr id="48382" name="Text Box 254"/>
            <p:cNvSpPr txBox="1">
              <a:spLocks noChangeArrowheads="1"/>
            </p:cNvSpPr>
            <p:nvPr/>
          </p:nvSpPr>
          <p:spPr bwMode="auto">
            <a:xfrm>
              <a:off x="3843" y="3839"/>
              <a:ext cx="883"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Encarnación</a:t>
              </a:r>
              <a:endParaRPr lang="es-ES" sz="1600" b="1">
                <a:solidFill>
                  <a:prstClr val="black"/>
                </a:solidFill>
                <a:latin typeface="Arial" charset="0"/>
              </a:endParaRPr>
            </a:p>
          </p:txBody>
        </p:sp>
      </p:grpSp>
      <p:grpSp>
        <p:nvGrpSpPr>
          <p:cNvPr id="48131" name="Group 255"/>
          <p:cNvGrpSpPr>
            <a:grpSpLocks/>
          </p:cNvGrpSpPr>
          <p:nvPr/>
        </p:nvGrpSpPr>
        <p:grpSpPr bwMode="auto">
          <a:xfrm>
            <a:off x="2120900" y="3948113"/>
            <a:ext cx="3467100" cy="1327150"/>
            <a:chOff x="240" y="2351"/>
            <a:chExt cx="2184" cy="836"/>
          </a:xfrm>
        </p:grpSpPr>
        <p:grpSp>
          <p:nvGrpSpPr>
            <p:cNvPr id="48132" name="Group 256"/>
            <p:cNvGrpSpPr>
              <a:grpSpLocks/>
            </p:cNvGrpSpPr>
            <p:nvPr/>
          </p:nvGrpSpPr>
          <p:grpSpPr bwMode="auto">
            <a:xfrm>
              <a:off x="240" y="2783"/>
              <a:ext cx="1693" cy="212"/>
              <a:chOff x="240" y="2783"/>
              <a:chExt cx="1693" cy="212"/>
            </a:xfrm>
          </p:grpSpPr>
          <p:sp>
            <p:nvSpPr>
              <p:cNvPr id="48385" name="AutoShape 257"/>
              <p:cNvSpPr>
                <a:spLocks noChangeArrowheads="1"/>
              </p:cNvSpPr>
              <p:nvPr/>
            </p:nvSpPr>
            <p:spPr bwMode="auto">
              <a:xfrm>
                <a:off x="240" y="2841"/>
                <a:ext cx="192" cy="96"/>
              </a:xfrm>
              <a:prstGeom prst="hexagon">
                <a:avLst>
                  <a:gd name="adj" fmla="val 50000"/>
                  <a:gd name="vf" fmla="val 115470"/>
                </a:avLst>
              </a:prstGeom>
              <a:solidFill>
                <a:srgbClr val="CCECFF"/>
              </a:solidFill>
              <a:ln w="9525">
                <a:solidFill>
                  <a:schemeClr val="tx1"/>
                </a:solidFill>
                <a:miter lim="800000"/>
                <a:headEnd/>
                <a:tailEnd/>
              </a:ln>
              <a:effectLst/>
            </p:spPr>
            <p:txBody>
              <a:bodyPr wrap="none" anchor="ctr"/>
              <a:lstStyle/>
              <a:p>
                <a:pPr algn="ctr"/>
                <a:r>
                  <a:rPr lang="es-MX" sz="1400" b="1">
                    <a:solidFill>
                      <a:srgbClr val="FF0000"/>
                    </a:solidFill>
                    <a:latin typeface="Arial" charset="0"/>
                  </a:rPr>
                  <a:t>T</a:t>
                </a:r>
                <a:endParaRPr lang="es-ES" sz="1400" b="1">
                  <a:solidFill>
                    <a:srgbClr val="FF0000"/>
                  </a:solidFill>
                  <a:latin typeface="Arial" charset="0"/>
                </a:endParaRPr>
              </a:p>
            </p:txBody>
          </p:sp>
          <p:sp>
            <p:nvSpPr>
              <p:cNvPr id="48386" name="Text Box 258"/>
              <p:cNvSpPr txBox="1">
                <a:spLocks noChangeArrowheads="1"/>
              </p:cNvSpPr>
              <p:nvPr/>
            </p:nvSpPr>
            <p:spPr bwMode="auto">
              <a:xfrm>
                <a:off x="472" y="2783"/>
                <a:ext cx="1461"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Terminales Portuarias</a:t>
                </a:r>
                <a:endParaRPr lang="es-ES" sz="1600" b="1">
                  <a:solidFill>
                    <a:prstClr val="black"/>
                  </a:solidFill>
                  <a:latin typeface="Arial" charset="0"/>
                </a:endParaRPr>
              </a:p>
            </p:txBody>
          </p:sp>
        </p:grpSp>
        <p:grpSp>
          <p:nvGrpSpPr>
            <p:cNvPr id="48286" name="Group 259"/>
            <p:cNvGrpSpPr>
              <a:grpSpLocks/>
            </p:cNvGrpSpPr>
            <p:nvPr/>
          </p:nvGrpSpPr>
          <p:grpSpPr bwMode="auto">
            <a:xfrm>
              <a:off x="240" y="2351"/>
              <a:ext cx="1244" cy="212"/>
              <a:chOff x="240" y="2351"/>
              <a:chExt cx="1244" cy="212"/>
            </a:xfrm>
          </p:grpSpPr>
          <p:sp>
            <p:nvSpPr>
              <p:cNvPr id="48388" name="AutoShape 260"/>
              <p:cNvSpPr>
                <a:spLocks noChangeArrowheads="1"/>
              </p:cNvSpPr>
              <p:nvPr/>
            </p:nvSpPr>
            <p:spPr bwMode="auto">
              <a:xfrm>
                <a:off x="240" y="2409"/>
                <a:ext cx="192" cy="96"/>
              </a:xfrm>
              <a:prstGeom prst="hexagon">
                <a:avLst>
                  <a:gd name="adj" fmla="val 50000"/>
                  <a:gd name="vf" fmla="val 115470"/>
                </a:avLst>
              </a:prstGeom>
              <a:solidFill>
                <a:srgbClr val="33CC33"/>
              </a:solidFill>
              <a:ln w="9525">
                <a:solidFill>
                  <a:schemeClr val="tx1"/>
                </a:solidFill>
                <a:miter lim="800000"/>
                <a:headEnd/>
                <a:tailEnd/>
              </a:ln>
              <a:effectLst/>
            </p:spPr>
            <p:txBody>
              <a:bodyPr wrap="none" anchor="ctr"/>
              <a:lstStyle/>
              <a:p>
                <a:pPr algn="ctr"/>
                <a:r>
                  <a:rPr lang="es-MX" sz="1400" b="1">
                    <a:solidFill>
                      <a:srgbClr val="FF0000"/>
                    </a:solidFill>
                    <a:latin typeface="Arial" charset="0"/>
                  </a:rPr>
                  <a:t>E</a:t>
                </a:r>
                <a:endParaRPr lang="es-ES" sz="1400" b="1">
                  <a:solidFill>
                    <a:srgbClr val="FF0000"/>
                  </a:solidFill>
                  <a:latin typeface="Arial" charset="0"/>
                </a:endParaRPr>
              </a:p>
            </p:txBody>
          </p:sp>
          <p:sp>
            <p:nvSpPr>
              <p:cNvPr id="48389" name="Text Box 261"/>
              <p:cNvSpPr txBox="1">
                <a:spLocks noChangeArrowheads="1"/>
              </p:cNvSpPr>
              <p:nvPr/>
            </p:nvSpPr>
            <p:spPr bwMode="auto">
              <a:xfrm>
                <a:off x="480" y="2351"/>
                <a:ext cx="1004"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Embarcaderos</a:t>
                </a:r>
                <a:endParaRPr lang="es-ES" sz="1600" b="1">
                  <a:solidFill>
                    <a:prstClr val="black"/>
                  </a:solidFill>
                  <a:latin typeface="Arial" charset="0"/>
                </a:endParaRPr>
              </a:p>
            </p:txBody>
          </p:sp>
        </p:grpSp>
        <p:grpSp>
          <p:nvGrpSpPr>
            <p:cNvPr id="48287" name="Group 262"/>
            <p:cNvGrpSpPr>
              <a:grpSpLocks/>
            </p:cNvGrpSpPr>
            <p:nvPr/>
          </p:nvGrpSpPr>
          <p:grpSpPr bwMode="auto">
            <a:xfrm>
              <a:off x="240" y="2567"/>
              <a:ext cx="1405" cy="212"/>
              <a:chOff x="240" y="2567"/>
              <a:chExt cx="1405" cy="212"/>
            </a:xfrm>
          </p:grpSpPr>
          <p:sp>
            <p:nvSpPr>
              <p:cNvPr id="48391" name="AutoShape 263"/>
              <p:cNvSpPr>
                <a:spLocks noChangeArrowheads="1"/>
              </p:cNvSpPr>
              <p:nvPr/>
            </p:nvSpPr>
            <p:spPr bwMode="auto">
              <a:xfrm>
                <a:off x="240" y="2601"/>
                <a:ext cx="192" cy="96"/>
              </a:xfrm>
              <a:prstGeom prst="hexagon">
                <a:avLst>
                  <a:gd name="adj" fmla="val 50000"/>
                  <a:gd name="vf" fmla="val 115470"/>
                </a:avLst>
              </a:prstGeom>
              <a:solidFill>
                <a:schemeClr val="bg1"/>
              </a:solidFill>
              <a:ln w="9525">
                <a:solidFill>
                  <a:schemeClr val="tx1"/>
                </a:solidFill>
                <a:miter lim="800000"/>
                <a:headEnd/>
                <a:tailEnd/>
              </a:ln>
              <a:effectLst/>
            </p:spPr>
            <p:txBody>
              <a:bodyPr wrap="none" anchor="ctr"/>
              <a:lstStyle/>
              <a:p>
                <a:pPr algn="ctr"/>
                <a:r>
                  <a:rPr lang="es-MX" sz="1400" b="1">
                    <a:solidFill>
                      <a:srgbClr val="FF0000"/>
                    </a:solidFill>
                    <a:latin typeface="Arial" charset="0"/>
                  </a:rPr>
                  <a:t>P</a:t>
                </a:r>
                <a:endParaRPr lang="es-ES" sz="1400" b="1">
                  <a:solidFill>
                    <a:srgbClr val="FF0000"/>
                  </a:solidFill>
                  <a:latin typeface="Arial" charset="0"/>
                </a:endParaRPr>
              </a:p>
            </p:txBody>
          </p:sp>
          <p:sp>
            <p:nvSpPr>
              <p:cNvPr id="48392" name="Text Box 264"/>
              <p:cNvSpPr txBox="1">
                <a:spLocks noChangeArrowheads="1"/>
              </p:cNvSpPr>
              <p:nvPr/>
            </p:nvSpPr>
            <p:spPr bwMode="auto">
              <a:xfrm>
                <a:off x="491" y="2567"/>
                <a:ext cx="1154"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Puertos Menores</a:t>
                </a:r>
                <a:endParaRPr lang="es-ES" sz="1600" b="1">
                  <a:solidFill>
                    <a:prstClr val="black"/>
                  </a:solidFill>
                  <a:latin typeface="Arial" charset="0"/>
                </a:endParaRPr>
              </a:p>
            </p:txBody>
          </p:sp>
        </p:grpSp>
        <p:grpSp>
          <p:nvGrpSpPr>
            <p:cNvPr id="48288" name="Group 265"/>
            <p:cNvGrpSpPr>
              <a:grpSpLocks/>
            </p:cNvGrpSpPr>
            <p:nvPr/>
          </p:nvGrpSpPr>
          <p:grpSpPr bwMode="auto">
            <a:xfrm>
              <a:off x="240" y="2975"/>
              <a:ext cx="2184" cy="212"/>
              <a:chOff x="240" y="2975"/>
              <a:chExt cx="2184" cy="212"/>
            </a:xfrm>
          </p:grpSpPr>
          <p:sp>
            <p:nvSpPr>
              <p:cNvPr id="48394" name="AutoShape 266"/>
              <p:cNvSpPr>
                <a:spLocks noChangeArrowheads="1"/>
              </p:cNvSpPr>
              <p:nvPr/>
            </p:nvSpPr>
            <p:spPr bwMode="auto">
              <a:xfrm>
                <a:off x="240" y="3024"/>
                <a:ext cx="192" cy="96"/>
              </a:xfrm>
              <a:prstGeom prst="hexagon">
                <a:avLst>
                  <a:gd name="adj" fmla="val 50000"/>
                  <a:gd name="vf" fmla="val 115470"/>
                </a:avLst>
              </a:prstGeom>
              <a:solidFill>
                <a:srgbClr val="FF0000"/>
              </a:solidFill>
              <a:ln w="9525">
                <a:solidFill>
                  <a:schemeClr val="tx1"/>
                </a:solidFill>
                <a:miter lim="800000"/>
                <a:headEnd/>
                <a:tailEnd/>
              </a:ln>
              <a:effectLst/>
            </p:spPr>
            <p:txBody>
              <a:bodyPr wrap="none" anchor="ctr"/>
              <a:lstStyle/>
              <a:p>
                <a:pPr algn="ctr"/>
                <a:r>
                  <a:rPr lang="es-ES" sz="1400" b="1">
                    <a:solidFill>
                      <a:srgbClr val="FFFF00"/>
                    </a:solidFill>
                    <a:latin typeface="Arial" charset="0"/>
                  </a:rPr>
                  <a:t>D</a:t>
                </a:r>
                <a:endParaRPr lang="es-ES" sz="1400" b="1">
                  <a:solidFill>
                    <a:srgbClr val="FF0000"/>
                  </a:solidFill>
                  <a:latin typeface="Arial" charset="0"/>
                </a:endParaRPr>
              </a:p>
            </p:txBody>
          </p:sp>
          <p:sp>
            <p:nvSpPr>
              <p:cNvPr id="48395" name="Text Box 267"/>
              <p:cNvSpPr txBox="1">
                <a:spLocks noChangeArrowheads="1"/>
              </p:cNvSpPr>
              <p:nvPr/>
            </p:nvSpPr>
            <p:spPr bwMode="auto">
              <a:xfrm>
                <a:off x="480" y="2975"/>
                <a:ext cx="1944" cy="212"/>
              </a:xfrm>
              <a:prstGeom prst="rect">
                <a:avLst/>
              </a:prstGeom>
              <a:noFill/>
              <a:ln w="9525">
                <a:noFill/>
                <a:miter lim="800000"/>
                <a:headEnd/>
                <a:tailEnd/>
              </a:ln>
              <a:effectLst/>
            </p:spPr>
            <p:txBody>
              <a:bodyPr wrap="none">
                <a:spAutoFit/>
              </a:bodyPr>
              <a:lstStyle/>
              <a:p>
                <a:r>
                  <a:rPr lang="en-US" sz="1600" b="1">
                    <a:solidFill>
                      <a:prstClr val="black"/>
                    </a:solidFill>
                    <a:latin typeface="Arial" charset="0"/>
                  </a:rPr>
                  <a:t>Proyectos a ser desarrollados</a:t>
                </a:r>
              </a:p>
            </p:txBody>
          </p:sp>
        </p:grpSp>
      </p:grpSp>
      <p:grpSp>
        <p:nvGrpSpPr>
          <p:cNvPr id="48291" name="Group 268"/>
          <p:cNvGrpSpPr>
            <a:grpSpLocks/>
          </p:cNvGrpSpPr>
          <p:nvPr/>
        </p:nvGrpSpPr>
        <p:grpSpPr bwMode="auto">
          <a:xfrm>
            <a:off x="4940300" y="722313"/>
            <a:ext cx="2438400" cy="2241550"/>
            <a:chOff x="2016" y="319"/>
            <a:chExt cx="1536" cy="1412"/>
          </a:xfrm>
        </p:grpSpPr>
        <p:grpSp>
          <p:nvGrpSpPr>
            <p:cNvPr id="48298" name="Group 269"/>
            <p:cNvGrpSpPr>
              <a:grpSpLocks/>
            </p:cNvGrpSpPr>
            <p:nvPr/>
          </p:nvGrpSpPr>
          <p:grpSpPr bwMode="auto">
            <a:xfrm>
              <a:off x="2016" y="319"/>
              <a:ext cx="1392" cy="212"/>
              <a:chOff x="2016" y="319"/>
              <a:chExt cx="1392" cy="212"/>
            </a:xfrm>
          </p:grpSpPr>
          <p:grpSp>
            <p:nvGrpSpPr>
              <p:cNvPr id="48299" name="Group 270"/>
              <p:cNvGrpSpPr>
                <a:grpSpLocks/>
              </p:cNvGrpSpPr>
              <p:nvPr/>
            </p:nvGrpSpPr>
            <p:grpSpPr bwMode="auto">
              <a:xfrm>
                <a:off x="2016" y="319"/>
                <a:ext cx="1008" cy="212"/>
                <a:chOff x="2016" y="319"/>
                <a:chExt cx="1008" cy="212"/>
              </a:xfrm>
            </p:grpSpPr>
            <p:sp>
              <p:nvSpPr>
                <p:cNvPr id="48399" name="AutoShape 271"/>
                <p:cNvSpPr>
                  <a:spLocks noChangeArrowheads="1"/>
                </p:cNvSpPr>
                <p:nvPr/>
              </p:nvSpPr>
              <p:spPr bwMode="auto">
                <a:xfrm>
                  <a:off x="2832" y="384"/>
                  <a:ext cx="192" cy="96"/>
                </a:xfrm>
                <a:prstGeom prst="hexagon">
                  <a:avLst>
                    <a:gd name="adj" fmla="val 50000"/>
                    <a:gd name="vf" fmla="val 115470"/>
                  </a:avLst>
                </a:prstGeom>
                <a:solidFill>
                  <a:srgbClr val="FF0000"/>
                </a:solidFill>
                <a:ln w="9525">
                  <a:solidFill>
                    <a:schemeClr val="tx1"/>
                  </a:solidFill>
                  <a:miter lim="800000"/>
                  <a:headEnd/>
                  <a:tailEnd/>
                </a:ln>
                <a:effectLst/>
              </p:spPr>
              <p:txBody>
                <a:bodyPr wrap="none" anchor="ctr"/>
                <a:lstStyle/>
                <a:p>
                  <a:pPr algn="ctr"/>
                  <a:r>
                    <a:rPr lang="es-ES" sz="1400" b="1">
                      <a:solidFill>
                        <a:srgbClr val="FFFF00"/>
                      </a:solidFill>
                      <a:latin typeface="Arial" charset="0"/>
                    </a:rPr>
                    <a:t>D</a:t>
                  </a:r>
                  <a:endParaRPr lang="es-ES" sz="1400" b="1">
                    <a:solidFill>
                      <a:srgbClr val="FF0000"/>
                    </a:solidFill>
                    <a:latin typeface="Arial" charset="0"/>
                  </a:endParaRPr>
                </a:p>
              </p:txBody>
            </p:sp>
            <p:sp>
              <p:nvSpPr>
                <p:cNvPr id="48400" name="Text Box 272"/>
                <p:cNvSpPr txBox="1">
                  <a:spLocks noChangeArrowheads="1"/>
                </p:cNvSpPr>
                <p:nvPr/>
              </p:nvSpPr>
              <p:spPr bwMode="auto">
                <a:xfrm>
                  <a:off x="2016" y="319"/>
                  <a:ext cx="862"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Bahia Negra</a:t>
                  </a:r>
                  <a:endParaRPr lang="es-ES" sz="1600" b="1">
                    <a:solidFill>
                      <a:prstClr val="black"/>
                    </a:solidFill>
                    <a:latin typeface="Arial" charset="0"/>
                  </a:endParaRPr>
                </a:p>
              </p:txBody>
            </p:sp>
          </p:grpSp>
          <p:grpSp>
            <p:nvGrpSpPr>
              <p:cNvPr id="48302" name="Group 273"/>
              <p:cNvGrpSpPr>
                <a:grpSpLocks/>
              </p:cNvGrpSpPr>
              <p:nvPr/>
            </p:nvGrpSpPr>
            <p:grpSpPr bwMode="auto">
              <a:xfrm>
                <a:off x="3072" y="336"/>
                <a:ext cx="336" cy="128"/>
                <a:chOff x="1780" y="1749"/>
                <a:chExt cx="384" cy="146"/>
              </a:xfrm>
            </p:grpSpPr>
            <p:sp>
              <p:nvSpPr>
                <p:cNvPr id="48402" name="Freeform 274"/>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0000FF"/>
                </a:solidFill>
                <a:ln w="9525">
                  <a:solidFill>
                    <a:srgbClr val="0000FF"/>
                  </a:solidFill>
                  <a:round/>
                  <a:headEnd/>
                  <a:tailEnd/>
                </a:ln>
                <a:effectLst/>
              </p:spPr>
              <p:txBody>
                <a:bodyPr/>
                <a:lstStyle/>
                <a:p>
                  <a:endParaRPr lang="es-ES">
                    <a:solidFill>
                      <a:prstClr val="black"/>
                    </a:solidFill>
                    <a:latin typeface="Calibri"/>
                  </a:endParaRPr>
                </a:p>
              </p:txBody>
            </p:sp>
            <p:sp>
              <p:nvSpPr>
                <p:cNvPr id="48403" name="Line 275"/>
                <p:cNvSpPr>
                  <a:spLocks noChangeShapeType="1"/>
                </p:cNvSpPr>
                <p:nvPr/>
              </p:nvSpPr>
              <p:spPr bwMode="auto">
                <a:xfrm flipV="1">
                  <a:off x="1909" y="1749"/>
                  <a:ext cx="0" cy="96"/>
                </a:xfrm>
                <a:prstGeom prst="line">
                  <a:avLst/>
                </a:prstGeom>
                <a:noFill/>
                <a:ln w="9525">
                  <a:solidFill>
                    <a:srgbClr val="0000FF"/>
                  </a:solidFill>
                  <a:round/>
                  <a:headEnd/>
                  <a:tailEnd/>
                </a:ln>
                <a:effectLst/>
              </p:spPr>
              <p:txBody>
                <a:bodyPr/>
                <a:lstStyle/>
                <a:p>
                  <a:endParaRPr lang="es-ES">
                    <a:solidFill>
                      <a:prstClr val="black"/>
                    </a:solidFill>
                    <a:latin typeface="Calibri"/>
                  </a:endParaRPr>
                </a:p>
              </p:txBody>
            </p:sp>
            <p:sp>
              <p:nvSpPr>
                <p:cNvPr id="48404" name="Line 276"/>
                <p:cNvSpPr>
                  <a:spLocks noChangeShapeType="1"/>
                </p:cNvSpPr>
                <p:nvPr/>
              </p:nvSpPr>
              <p:spPr bwMode="auto">
                <a:xfrm>
                  <a:off x="1945"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405" name="Line 277"/>
                <p:cNvSpPr>
                  <a:spLocks noChangeShapeType="1"/>
                </p:cNvSpPr>
                <p:nvPr/>
              </p:nvSpPr>
              <p:spPr bwMode="auto">
                <a:xfrm>
                  <a:off x="2002"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406" name="Line 278"/>
                <p:cNvSpPr>
                  <a:spLocks noChangeShapeType="1"/>
                </p:cNvSpPr>
                <p:nvPr/>
              </p:nvSpPr>
              <p:spPr bwMode="auto">
                <a:xfrm>
                  <a:off x="1945"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407" name="Line 279"/>
                <p:cNvSpPr>
                  <a:spLocks noChangeShapeType="1"/>
                </p:cNvSpPr>
                <p:nvPr/>
              </p:nvSpPr>
              <p:spPr bwMode="auto">
                <a:xfrm>
                  <a:off x="2002"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grpSp>
        </p:grpSp>
        <p:grpSp>
          <p:nvGrpSpPr>
            <p:cNvPr id="48309" name="Group 280"/>
            <p:cNvGrpSpPr>
              <a:grpSpLocks/>
            </p:cNvGrpSpPr>
            <p:nvPr/>
          </p:nvGrpSpPr>
          <p:grpSpPr bwMode="auto">
            <a:xfrm>
              <a:off x="2039" y="748"/>
              <a:ext cx="1513" cy="212"/>
              <a:chOff x="2039" y="748"/>
              <a:chExt cx="1513" cy="212"/>
            </a:xfrm>
          </p:grpSpPr>
          <p:grpSp>
            <p:nvGrpSpPr>
              <p:cNvPr id="48310" name="Group 281"/>
              <p:cNvGrpSpPr>
                <a:grpSpLocks/>
              </p:cNvGrpSpPr>
              <p:nvPr/>
            </p:nvGrpSpPr>
            <p:grpSpPr bwMode="auto">
              <a:xfrm>
                <a:off x="2039" y="748"/>
                <a:ext cx="1129" cy="212"/>
                <a:chOff x="2039" y="748"/>
                <a:chExt cx="1129" cy="212"/>
              </a:xfrm>
            </p:grpSpPr>
            <p:sp>
              <p:nvSpPr>
                <p:cNvPr id="48410" name="AutoShape 282"/>
                <p:cNvSpPr>
                  <a:spLocks noChangeArrowheads="1"/>
                </p:cNvSpPr>
                <p:nvPr/>
              </p:nvSpPr>
              <p:spPr bwMode="auto">
                <a:xfrm>
                  <a:off x="2976" y="816"/>
                  <a:ext cx="192" cy="96"/>
                </a:xfrm>
                <a:prstGeom prst="hexagon">
                  <a:avLst>
                    <a:gd name="adj" fmla="val 50000"/>
                    <a:gd name="vf" fmla="val 115470"/>
                  </a:avLst>
                </a:prstGeom>
                <a:solidFill>
                  <a:srgbClr val="33CC33"/>
                </a:solidFill>
                <a:ln w="9525">
                  <a:solidFill>
                    <a:schemeClr val="tx1"/>
                  </a:solidFill>
                  <a:miter lim="800000"/>
                  <a:headEnd/>
                  <a:tailEnd/>
                </a:ln>
                <a:effectLst/>
              </p:spPr>
              <p:txBody>
                <a:bodyPr wrap="none" anchor="ctr"/>
                <a:lstStyle/>
                <a:p>
                  <a:pPr algn="ctr"/>
                  <a:r>
                    <a:rPr lang="es-ES" sz="1400" b="1">
                      <a:solidFill>
                        <a:srgbClr val="FF0000"/>
                      </a:solidFill>
                      <a:latin typeface="Arial" charset="0"/>
                    </a:rPr>
                    <a:t>E</a:t>
                  </a:r>
                </a:p>
              </p:txBody>
            </p:sp>
            <p:sp>
              <p:nvSpPr>
                <p:cNvPr id="48411" name="Text Box 283"/>
                <p:cNvSpPr txBox="1">
                  <a:spLocks noChangeArrowheads="1"/>
                </p:cNvSpPr>
                <p:nvPr/>
              </p:nvSpPr>
              <p:spPr bwMode="auto">
                <a:xfrm>
                  <a:off x="2039" y="748"/>
                  <a:ext cx="985"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Fuerte Olimpo</a:t>
                  </a:r>
                  <a:endParaRPr lang="es-ES" sz="1600" b="1">
                    <a:solidFill>
                      <a:prstClr val="black"/>
                    </a:solidFill>
                    <a:latin typeface="Arial" charset="0"/>
                  </a:endParaRPr>
                </a:p>
              </p:txBody>
            </p:sp>
          </p:grpSp>
          <p:grpSp>
            <p:nvGrpSpPr>
              <p:cNvPr id="48313" name="Group 284"/>
              <p:cNvGrpSpPr>
                <a:grpSpLocks/>
              </p:cNvGrpSpPr>
              <p:nvPr/>
            </p:nvGrpSpPr>
            <p:grpSpPr bwMode="auto">
              <a:xfrm>
                <a:off x="3216" y="784"/>
                <a:ext cx="336" cy="128"/>
                <a:chOff x="1780" y="1749"/>
                <a:chExt cx="384" cy="146"/>
              </a:xfrm>
            </p:grpSpPr>
            <p:sp>
              <p:nvSpPr>
                <p:cNvPr id="48413" name="Freeform 285"/>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0000FF"/>
                </a:solidFill>
                <a:ln w="9525">
                  <a:solidFill>
                    <a:srgbClr val="0000FF"/>
                  </a:solidFill>
                  <a:round/>
                  <a:headEnd/>
                  <a:tailEnd/>
                </a:ln>
                <a:effectLst/>
              </p:spPr>
              <p:txBody>
                <a:bodyPr/>
                <a:lstStyle/>
                <a:p>
                  <a:endParaRPr lang="es-ES">
                    <a:solidFill>
                      <a:prstClr val="black"/>
                    </a:solidFill>
                    <a:latin typeface="Calibri"/>
                  </a:endParaRPr>
                </a:p>
              </p:txBody>
            </p:sp>
            <p:sp>
              <p:nvSpPr>
                <p:cNvPr id="48414" name="Line 286"/>
                <p:cNvSpPr>
                  <a:spLocks noChangeShapeType="1"/>
                </p:cNvSpPr>
                <p:nvPr/>
              </p:nvSpPr>
              <p:spPr bwMode="auto">
                <a:xfrm flipV="1">
                  <a:off x="1909" y="1749"/>
                  <a:ext cx="0" cy="96"/>
                </a:xfrm>
                <a:prstGeom prst="line">
                  <a:avLst/>
                </a:prstGeom>
                <a:noFill/>
                <a:ln w="9525">
                  <a:solidFill>
                    <a:srgbClr val="0000FF"/>
                  </a:solidFill>
                  <a:round/>
                  <a:headEnd/>
                  <a:tailEnd/>
                </a:ln>
                <a:effectLst/>
              </p:spPr>
              <p:txBody>
                <a:bodyPr/>
                <a:lstStyle/>
                <a:p>
                  <a:endParaRPr lang="es-ES">
                    <a:solidFill>
                      <a:prstClr val="black"/>
                    </a:solidFill>
                    <a:latin typeface="Calibri"/>
                  </a:endParaRPr>
                </a:p>
              </p:txBody>
            </p:sp>
            <p:sp>
              <p:nvSpPr>
                <p:cNvPr id="48415" name="Line 287"/>
                <p:cNvSpPr>
                  <a:spLocks noChangeShapeType="1"/>
                </p:cNvSpPr>
                <p:nvPr/>
              </p:nvSpPr>
              <p:spPr bwMode="auto">
                <a:xfrm>
                  <a:off x="1945"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416" name="Line 288"/>
                <p:cNvSpPr>
                  <a:spLocks noChangeShapeType="1"/>
                </p:cNvSpPr>
                <p:nvPr/>
              </p:nvSpPr>
              <p:spPr bwMode="auto">
                <a:xfrm>
                  <a:off x="2002"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417" name="Line 289"/>
                <p:cNvSpPr>
                  <a:spLocks noChangeShapeType="1"/>
                </p:cNvSpPr>
                <p:nvPr/>
              </p:nvSpPr>
              <p:spPr bwMode="auto">
                <a:xfrm>
                  <a:off x="1945"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418" name="Line 290"/>
                <p:cNvSpPr>
                  <a:spLocks noChangeShapeType="1"/>
                </p:cNvSpPr>
                <p:nvPr/>
              </p:nvSpPr>
              <p:spPr bwMode="auto">
                <a:xfrm>
                  <a:off x="2002"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grpSp>
        </p:grpSp>
        <p:grpSp>
          <p:nvGrpSpPr>
            <p:cNvPr id="48314" name="Group 291"/>
            <p:cNvGrpSpPr>
              <a:grpSpLocks/>
            </p:cNvGrpSpPr>
            <p:nvPr/>
          </p:nvGrpSpPr>
          <p:grpSpPr bwMode="auto">
            <a:xfrm>
              <a:off x="2253" y="1519"/>
              <a:ext cx="915" cy="212"/>
              <a:chOff x="2253" y="1519"/>
              <a:chExt cx="915" cy="212"/>
            </a:xfrm>
          </p:grpSpPr>
          <p:sp>
            <p:nvSpPr>
              <p:cNvPr id="48420" name="Text Box 292"/>
              <p:cNvSpPr txBox="1">
                <a:spLocks noChangeArrowheads="1"/>
              </p:cNvSpPr>
              <p:nvPr/>
            </p:nvSpPr>
            <p:spPr bwMode="auto">
              <a:xfrm>
                <a:off x="2253" y="1519"/>
                <a:ext cx="771" cy="212"/>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La Victoria</a:t>
                </a:r>
                <a:endParaRPr lang="es-ES" sz="1600" b="1">
                  <a:solidFill>
                    <a:prstClr val="black"/>
                  </a:solidFill>
                  <a:latin typeface="Arial" charset="0"/>
                </a:endParaRPr>
              </a:p>
            </p:txBody>
          </p:sp>
          <p:sp>
            <p:nvSpPr>
              <p:cNvPr id="48421" name="AutoShape 293"/>
              <p:cNvSpPr>
                <a:spLocks noChangeArrowheads="1"/>
              </p:cNvSpPr>
              <p:nvPr/>
            </p:nvSpPr>
            <p:spPr bwMode="auto">
              <a:xfrm>
                <a:off x="2976" y="1584"/>
                <a:ext cx="192" cy="96"/>
              </a:xfrm>
              <a:prstGeom prst="hexagon">
                <a:avLst>
                  <a:gd name="adj" fmla="val 50000"/>
                  <a:gd name="vf" fmla="val 115470"/>
                </a:avLst>
              </a:prstGeom>
              <a:solidFill>
                <a:srgbClr val="33CC33"/>
              </a:solidFill>
              <a:ln w="9525">
                <a:solidFill>
                  <a:schemeClr val="tx1"/>
                </a:solidFill>
                <a:miter lim="800000"/>
                <a:headEnd/>
                <a:tailEnd/>
              </a:ln>
              <a:effectLst/>
            </p:spPr>
            <p:txBody>
              <a:bodyPr wrap="none" anchor="ctr"/>
              <a:lstStyle/>
              <a:p>
                <a:pPr algn="ctr"/>
                <a:r>
                  <a:rPr lang="es-ES" sz="1600" b="1">
                    <a:solidFill>
                      <a:srgbClr val="FF0000"/>
                    </a:solidFill>
                    <a:latin typeface="Arial" charset="0"/>
                  </a:rPr>
                  <a:t>E</a:t>
                </a:r>
              </a:p>
            </p:txBody>
          </p:sp>
        </p:grpSp>
        <p:grpSp>
          <p:nvGrpSpPr>
            <p:cNvPr id="48315" name="Group 294"/>
            <p:cNvGrpSpPr>
              <a:grpSpLocks/>
            </p:cNvGrpSpPr>
            <p:nvPr/>
          </p:nvGrpSpPr>
          <p:grpSpPr bwMode="auto">
            <a:xfrm>
              <a:off x="2223" y="1152"/>
              <a:ext cx="1329" cy="366"/>
              <a:chOff x="2223" y="1152"/>
              <a:chExt cx="1329" cy="366"/>
            </a:xfrm>
          </p:grpSpPr>
          <p:grpSp>
            <p:nvGrpSpPr>
              <p:cNvPr id="48322" name="Group 295"/>
              <p:cNvGrpSpPr>
                <a:grpSpLocks/>
              </p:cNvGrpSpPr>
              <p:nvPr/>
            </p:nvGrpSpPr>
            <p:grpSpPr bwMode="auto">
              <a:xfrm>
                <a:off x="2223" y="1152"/>
                <a:ext cx="945" cy="366"/>
                <a:chOff x="2223" y="1152"/>
                <a:chExt cx="945" cy="366"/>
              </a:xfrm>
            </p:grpSpPr>
            <p:sp>
              <p:nvSpPr>
                <p:cNvPr id="48424" name="AutoShape 296"/>
                <p:cNvSpPr>
                  <a:spLocks noChangeArrowheads="1"/>
                </p:cNvSpPr>
                <p:nvPr/>
              </p:nvSpPr>
              <p:spPr bwMode="auto">
                <a:xfrm>
                  <a:off x="2976" y="1344"/>
                  <a:ext cx="192" cy="96"/>
                </a:xfrm>
                <a:prstGeom prst="hexagon">
                  <a:avLst>
                    <a:gd name="adj" fmla="val 50000"/>
                    <a:gd name="vf" fmla="val 115470"/>
                  </a:avLst>
                </a:prstGeom>
                <a:solidFill>
                  <a:srgbClr val="33CC33"/>
                </a:solidFill>
                <a:ln w="9525">
                  <a:solidFill>
                    <a:schemeClr val="tx1"/>
                  </a:solidFill>
                  <a:miter lim="800000"/>
                  <a:headEnd/>
                  <a:tailEnd/>
                </a:ln>
                <a:effectLst/>
              </p:spPr>
              <p:txBody>
                <a:bodyPr wrap="none" anchor="ctr"/>
                <a:lstStyle/>
                <a:p>
                  <a:pPr algn="ctr"/>
                  <a:r>
                    <a:rPr lang="es-ES" sz="1600" b="1">
                      <a:solidFill>
                        <a:srgbClr val="FF0000"/>
                      </a:solidFill>
                      <a:latin typeface="Arial" charset="0"/>
                    </a:rPr>
                    <a:t>E</a:t>
                  </a:r>
                </a:p>
              </p:txBody>
            </p:sp>
            <p:sp>
              <p:nvSpPr>
                <p:cNvPr id="48425" name="Text Box 297"/>
                <p:cNvSpPr txBox="1">
                  <a:spLocks noChangeArrowheads="1"/>
                </p:cNvSpPr>
                <p:nvPr/>
              </p:nvSpPr>
              <p:spPr bwMode="auto">
                <a:xfrm>
                  <a:off x="2223" y="1152"/>
                  <a:ext cx="801" cy="366"/>
                </a:xfrm>
                <a:prstGeom prst="rect">
                  <a:avLst/>
                </a:prstGeom>
                <a:noFill/>
                <a:ln w="9525">
                  <a:noFill/>
                  <a:miter lim="800000"/>
                  <a:headEnd/>
                  <a:tailEnd/>
                </a:ln>
                <a:effectLst/>
              </p:spPr>
              <p:txBody>
                <a:bodyPr wrap="none">
                  <a:spAutoFit/>
                </a:bodyPr>
                <a:lstStyle/>
                <a:p>
                  <a:r>
                    <a:rPr lang="es-MX" sz="1600" b="1">
                      <a:solidFill>
                        <a:prstClr val="black"/>
                      </a:solidFill>
                      <a:latin typeface="Arial" charset="0"/>
                    </a:rPr>
                    <a:t>C. Peralta</a:t>
                  </a:r>
                </a:p>
                <a:p>
                  <a:r>
                    <a:rPr lang="es-MX" sz="1600" b="1">
                      <a:solidFill>
                        <a:prstClr val="black"/>
                      </a:solidFill>
                      <a:latin typeface="Arial" charset="0"/>
                    </a:rPr>
                    <a:t>I. Margarita</a:t>
                  </a:r>
                  <a:endParaRPr lang="es-ES" sz="1600" b="1">
                    <a:solidFill>
                      <a:prstClr val="black"/>
                    </a:solidFill>
                    <a:latin typeface="Arial" charset="0"/>
                  </a:endParaRPr>
                </a:p>
              </p:txBody>
            </p:sp>
          </p:grpSp>
          <p:grpSp>
            <p:nvGrpSpPr>
              <p:cNvPr id="48325" name="Group 298"/>
              <p:cNvGrpSpPr>
                <a:grpSpLocks/>
              </p:cNvGrpSpPr>
              <p:nvPr/>
            </p:nvGrpSpPr>
            <p:grpSpPr bwMode="auto">
              <a:xfrm>
                <a:off x="3216" y="1296"/>
                <a:ext cx="336" cy="128"/>
                <a:chOff x="1780" y="1749"/>
                <a:chExt cx="384" cy="146"/>
              </a:xfrm>
            </p:grpSpPr>
            <p:sp>
              <p:nvSpPr>
                <p:cNvPr id="48427" name="Freeform 299"/>
                <p:cNvSpPr>
                  <a:spLocks/>
                </p:cNvSpPr>
                <p:nvPr/>
              </p:nvSpPr>
              <p:spPr bwMode="auto">
                <a:xfrm>
                  <a:off x="1780" y="1776"/>
                  <a:ext cx="384" cy="119"/>
                </a:xfrm>
                <a:custGeom>
                  <a:avLst/>
                  <a:gdLst/>
                  <a:ahLst/>
                  <a:cxnLst>
                    <a:cxn ang="0">
                      <a:pos x="96" y="288"/>
                    </a:cxn>
                    <a:cxn ang="0">
                      <a:pos x="864" y="288"/>
                    </a:cxn>
                    <a:cxn ang="0">
                      <a:pos x="1056" y="96"/>
                    </a:cxn>
                    <a:cxn ang="0">
                      <a:pos x="912" y="96"/>
                    </a:cxn>
                    <a:cxn ang="0">
                      <a:pos x="864" y="144"/>
                    </a:cxn>
                    <a:cxn ang="0">
                      <a:pos x="336" y="144"/>
                    </a:cxn>
                    <a:cxn ang="0">
                      <a:pos x="288" y="96"/>
                    </a:cxn>
                    <a:cxn ang="0">
                      <a:pos x="240" y="96"/>
                    </a:cxn>
                    <a:cxn ang="0">
                      <a:pos x="192" y="0"/>
                    </a:cxn>
                    <a:cxn ang="0">
                      <a:pos x="144" y="0"/>
                    </a:cxn>
                    <a:cxn ang="0">
                      <a:pos x="144" y="96"/>
                    </a:cxn>
                    <a:cxn ang="0">
                      <a:pos x="96" y="96"/>
                    </a:cxn>
                    <a:cxn ang="0">
                      <a:pos x="96" y="144"/>
                    </a:cxn>
                    <a:cxn ang="0">
                      <a:pos x="0" y="144"/>
                    </a:cxn>
                    <a:cxn ang="0">
                      <a:pos x="0" y="240"/>
                    </a:cxn>
                    <a:cxn ang="0">
                      <a:pos x="48" y="240"/>
                    </a:cxn>
                    <a:cxn ang="0">
                      <a:pos x="96" y="288"/>
                    </a:cxn>
                  </a:cxnLst>
                  <a:rect l="0" t="0" r="r" b="b"/>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0000FF"/>
                </a:solidFill>
                <a:ln w="9525">
                  <a:solidFill>
                    <a:srgbClr val="0000FF"/>
                  </a:solidFill>
                  <a:round/>
                  <a:headEnd/>
                  <a:tailEnd/>
                </a:ln>
                <a:effectLst/>
              </p:spPr>
              <p:txBody>
                <a:bodyPr/>
                <a:lstStyle/>
                <a:p>
                  <a:endParaRPr lang="es-ES">
                    <a:solidFill>
                      <a:prstClr val="black"/>
                    </a:solidFill>
                    <a:latin typeface="Calibri"/>
                  </a:endParaRPr>
                </a:p>
              </p:txBody>
            </p:sp>
            <p:sp>
              <p:nvSpPr>
                <p:cNvPr id="48428" name="Line 300"/>
                <p:cNvSpPr>
                  <a:spLocks noChangeShapeType="1"/>
                </p:cNvSpPr>
                <p:nvPr/>
              </p:nvSpPr>
              <p:spPr bwMode="auto">
                <a:xfrm flipV="1">
                  <a:off x="1909" y="1749"/>
                  <a:ext cx="0" cy="96"/>
                </a:xfrm>
                <a:prstGeom prst="line">
                  <a:avLst/>
                </a:prstGeom>
                <a:noFill/>
                <a:ln w="9525">
                  <a:solidFill>
                    <a:srgbClr val="0000FF"/>
                  </a:solidFill>
                  <a:round/>
                  <a:headEnd/>
                  <a:tailEnd/>
                </a:ln>
                <a:effectLst/>
              </p:spPr>
              <p:txBody>
                <a:bodyPr/>
                <a:lstStyle/>
                <a:p>
                  <a:endParaRPr lang="es-ES">
                    <a:solidFill>
                      <a:prstClr val="black"/>
                    </a:solidFill>
                    <a:latin typeface="Calibri"/>
                  </a:endParaRPr>
                </a:p>
              </p:txBody>
            </p:sp>
            <p:sp>
              <p:nvSpPr>
                <p:cNvPr id="48429" name="Line 301"/>
                <p:cNvSpPr>
                  <a:spLocks noChangeShapeType="1"/>
                </p:cNvSpPr>
                <p:nvPr/>
              </p:nvSpPr>
              <p:spPr bwMode="auto">
                <a:xfrm>
                  <a:off x="1945"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430" name="Line 302"/>
                <p:cNvSpPr>
                  <a:spLocks noChangeShapeType="1"/>
                </p:cNvSpPr>
                <p:nvPr/>
              </p:nvSpPr>
              <p:spPr bwMode="auto">
                <a:xfrm>
                  <a:off x="2002" y="1815"/>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431" name="Line 303"/>
                <p:cNvSpPr>
                  <a:spLocks noChangeShapeType="1"/>
                </p:cNvSpPr>
                <p:nvPr/>
              </p:nvSpPr>
              <p:spPr bwMode="auto">
                <a:xfrm>
                  <a:off x="1945"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sp>
              <p:nvSpPr>
                <p:cNvPr id="48432" name="Line 304"/>
                <p:cNvSpPr>
                  <a:spLocks noChangeShapeType="1"/>
                </p:cNvSpPr>
                <p:nvPr/>
              </p:nvSpPr>
              <p:spPr bwMode="auto">
                <a:xfrm>
                  <a:off x="2002" y="1782"/>
                  <a:ext cx="48" cy="0"/>
                </a:xfrm>
                <a:prstGeom prst="line">
                  <a:avLst/>
                </a:prstGeom>
                <a:noFill/>
                <a:ln w="38100">
                  <a:solidFill>
                    <a:srgbClr val="0000FF"/>
                  </a:solidFill>
                  <a:round/>
                  <a:headEnd/>
                  <a:tailEnd/>
                </a:ln>
                <a:effectLst/>
              </p:spPr>
              <p:txBody>
                <a:bodyPr/>
                <a:lstStyle/>
                <a:p>
                  <a:endParaRPr lang="es-ES">
                    <a:solidFill>
                      <a:prstClr val="black"/>
                    </a:solidFill>
                    <a:latin typeface="Calibri"/>
                  </a:endParaRPr>
                </a:p>
              </p:txBody>
            </p:sp>
          </p:grpSp>
        </p:grpSp>
      </p:grpSp>
      <p:sp>
        <p:nvSpPr>
          <p:cNvPr id="48433" name="Freeform 305"/>
          <p:cNvSpPr>
            <a:spLocks/>
          </p:cNvSpPr>
          <p:nvPr/>
        </p:nvSpPr>
        <p:spPr bwMode="auto">
          <a:xfrm rot="5400000">
            <a:off x="5321300" y="1054100"/>
            <a:ext cx="2667000" cy="1295400"/>
          </a:xfrm>
          <a:custGeom>
            <a:avLst/>
            <a:gdLst/>
            <a:ahLst/>
            <a:cxnLst>
              <a:cxn ang="0">
                <a:pos x="147" y="945"/>
              </a:cxn>
              <a:cxn ang="0">
                <a:pos x="49" y="298"/>
              </a:cxn>
              <a:cxn ang="0">
                <a:pos x="440" y="40"/>
              </a:cxn>
              <a:cxn ang="0">
                <a:pos x="1153" y="58"/>
              </a:cxn>
              <a:cxn ang="0">
                <a:pos x="1873" y="250"/>
              </a:cxn>
              <a:cxn ang="0">
                <a:pos x="2641" y="442"/>
              </a:cxn>
              <a:cxn ang="0">
                <a:pos x="3320" y="543"/>
              </a:cxn>
              <a:cxn ang="0">
                <a:pos x="3850" y="616"/>
              </a:cxn>
              <a:cxn ang="0">
                <a:pos x="4273" y="778"/>
              </a:cxn>
              <a:cxn ang="0">
                <a:pos x="4753" y="1018"/>
              </a:cxn>
              <a:cxn ang="0">
                <a:pos x="4945" y="1258"/>
              </a:cxn>
              <a:cxn ang="0">
                <a:pos x="4897" y="1546"/>
              </a:cxn>
              <a:cxn ang="0">
                <a:pos x="4417" y="1834"/>
              </a:cxn>
              <a:cxn ang="0">
                <a:pos x="3905" y="2015"/>
              </a:cxn>
              <a:cxn ang="0">
                <a:pos x="3121" y="2122"/>
              </a:cxn>
              <a:cxn ang="0">
                <a:pos x="2497" y="2170"/>
              </a:cxn>
              <a:cxn ang="0">
                <a:pos x="1825" y="2122"/>
              </a:cxn>
              <a:cxn ang="0">
                <a:pos x="1297" y="1978"/>
              </a:cxn>
              <a:cxn ang="0">
                <a:pos x="721" y="1786"/>
              </a:cxn>
              <a:cxn ang="0">
                <a:pos x="481" y="1546"/>
              </a:cxn>
              <a:cxn ang="0">
                <a:pos x="289" y="1258"/>
              </a:cxn>
              <a:cxn ang="0">
                <a:pos x="147" y="945"/>
              </a:cxn>
            </a:cxnLst>
            <a:rect l="0" t="0" r="r" b="b"/>
            <a:pathLst>
              <a:path w="4985" h="2170">
                <a:moveTo>
                  <a:pt x="147" y="945"/>
                </a:moveTo>
                <a:cubicBezTo>
                  <a:pt x="107" y="785"/>
                  <a:pt x="0" y="449"/>
                  <a:pt x="49" y="298"/>
                </a:cubicBezTo>
                <a:cubicBezTo>
                  <a:pt x="98" y="147"/>
                  <a:pt x="256" y="80"/>
                  <a:pt x="440" y="40"/>
                </a:cubicBezTo>
                <a:cubicBezTo>
                  <a:pt x="624" y="0"/>
                  <a:pt x="914" y="23"/>
                  <a:pt x="1153" y="58"/>
                </a:cubicBezTo>
                <a:cubicBezTo>
                  <a:pt x="1392" y="93"/>
                  <a:pt x="1625" y="186"/>
                  <a:pt x="1873" y="250"/>
                </a:cubicBezTo>
                <a:cubicBezTo>
                  <a:pt x="2121" y="314"/>
                  <a:pt x="2400" y="393"/>
                  <a:pt x="2641" y="442"/>
                </a:cubicBezTo>
                <a:cubicBezTo>
                  <a:pt x="2882" y="491"/>
                  <a:pt x="3119" y="514"/>
                  <a:pt x="3320" y="543"/>
                </a:cubicBezTo>
                <a:cubicBezTo>
                  <a:pt x="3521" y="572"/>
                  <a:pt x="3691" y="577"/>
                  <a:pt x="3850" y="616"/>
                </a:cubicBezTo>
                <a:cubicBezTo>
                  <a:pt x="4009" y="655"/>
                  <a:pt x="4123" y="711"/>
                  <a:pt x="4273" y="778"/>
                </a:cubicBezTo>
                <a:cubicBezTo>
                  <a:pt x="4423" y="845"/>
                  <a:pt x="4641" y="938"/>
                  <a:pt x="4753" y="1018"/>
                </a:cubicBezTo>
                <a:cubicBezTo>
                  <a:pt x="4865" y="1098"/>
                  <a:pt x="4921" y="1170"/>
                  <a:pt x="4945" y="1258"/>
                </a:cubicBezTo>
                <a:cubicBezTo>
                  <a:pt x="4969" y="1346"/>
                  <a:pt x="4985" y="1450"/>
                  <a:pt x="4897" y="1546"/>
                </a:cubicBezTo>
                <a:cubicBezTo>
                  <a:pt x="4809" y="1642"/>
                  <a:pt x="4582" y="1756"/>
                  <a:pt x="4417" y="1834"/>
                </a:cubicBezTo>
                <a:cubicBezTo>
                  <a:pt x="4252" y="1912"/>
                  <a:pt x="4121" y="1967"/>
                  <a:pt x="3905" y="2015"/>
                </a:cubicBezTo>
                <a:cubicBezTo>
                  <a:pt x="3689" y="2063"/>
                  <a:pt x="3356" y="2096"/>
                  <a:pt x="3121" y="2122"/>
                </a:cubicBezTo>
                <a:cubicBezTo>
                  <a:pt x="2886" y="2148"/>
                  <a:pt x="2713" y="2170"/>
                  <a:pt x="2497" y="2170"/>
                </a:cubicBezTo>
                <a:cubicBezTo>
                  <a:pt x="2281" y="2170"/>
                  <a:pt x="2025" y="2154"/>
                  <a:pt x="1825" y="2122"/>
                </a:cubicBezTo>
                <a:cubicBezTo>
                  <a:pt x="1625" y="2090"/>
                  <a:pt x="1481" y="2034"/>
                  <a:pt x="1297" y="1978"/>
                </a:cubicBezTo>
                <a:cubicBezTo>
                  <a:pt x="1113" y="1922"/>
                  <a:pt x="857" y="1858"/>
                  <a:pt x="721" y="1786"/>
                </a:cubicBezTo>
                <a:cubicBezTo>
                  <a:pt x="585" y="1714"/>
                  <a:pt x="553" y="1634"/>
                  <a:pt x="481" y="1546"/>
                </a:cubicBezTo>
                <a:cubicBezTo>
                  <a:pt x="409" y="1458"/>
                  <a:pt x="345" y="1358"/>
                  <a:pt x="289" y="1258"/>
                </a:cubicBezTo>
                <a:cubicBezTo>
                  <a:pt x="233" y="1158"/>
                  <a:pt x="187" y="1105"/>
                  <a:pt x="147" y="945"/>
                </a:cubicBezTo>
                <a:close/>
              </a:path>
            </a:pathLst>
          </a:custGeom>
          <a:solidFill>
            <a:schemeClr val="accent1">
              <a:alpha val="50000"/>
            </a:schemeClr>
          </a:solidFill>
          <a:ln w="9525">
            <a:noFill/>
            <a:round/>
            <a:headEnd/>
            <a:tailEnd/>
          </a:ln>
          <a:effectLst/>
        </p:spPr>
        <p:txBody>
          <a:bodyPr/>
          <a:lstStyle/>
          <a:p>
            <a:endParaRPr lang="es-ES">
              <a:solidFill>
                <a:prstClr val="black"/>
              </a:solidFill>
              <a:latin typeface="Calibri"/>
            </a:endParaRPr>
          </a:p>
        </p:txBody>
      </p:sp>
      <p:sp>
        <p:nvSpPr>
          <p:cNvPr id="48434" name="Freeform 306"/>
          <p:cNvSpPr>
            <a:spLocks/>
          </p:cNvSpPr>
          <p:nvPr/>
        </p:nvSpPr>
        <p:spPr bwMode="auto">
          <a:xfrm>
            <a:off x="2654300" y="2044700"/>
            <a:ext cx="2209800" cy="1219200"/>
          </a:xfrm>
          <a:custGeom>
            <a:avLst/>
            <a:gdLst/>
            <a:ahLst/>
            <a:cxnLst>
              <a:cxn ang="0">
                <a:pos x="147" y="945"/>
              </a:cxn>
              <a:cxn ang="0">
                <a:pos x="49" y="298"/>
              </a:cxn>
              <a:cxn ang="0">
                <a:pos x="440" y="40"/>
              </a:cxn>
              <a:cxn ang="0">
                <a:pos x="1153" y="58"/>
              </a:cxn>
              <a:cxn ang="0">
                <a:pos x="1873" y="250"/>
              </a:cxn>
              <a:cxn ang="0">
                <a:pos x="2641" y="442"/>
              </a:cxn>
              <a:cxn ang="0">
                <a:pos x="3320" y="543"/>
              </a:cxn>
              <a:cxn ang="0">
                <a:pos x="3850" y="616"/>
              </a:cxn>
              <a:cxn ang="0">
                <a:pos x="4273" y="778"/>
              </a:cxn>
              <a:cxn ang="0">
                <a:pos x="4753" y="1018"/>
              </a:cxn>
              <a:cxn ang="0">
                <a:pos x="4945" y="1258"/>
              </a:cxn>
              <a:cxn ang="0">
                <a:pos x="4897" y="1546"/>
              </a:cxn>
              <a:cxn ang="0">
                <a:pos x="4417" y="1834"/>
              </a:cxn>
              <a:cxn ang="0">
                <a:pos x="3905" y="2015"/>
              </a:cxn>
              <a:cxn ang="0">
                <a:pos x="3121" y="2122"/>
              </a:cxn>
              <a:cxn ang="0">
                <a:pos x="2497" y="2170"/>
              </a:cxn>
              <a:cxn ang="0">
                <a:pos x="1825" y="2122"/>
              </a:cxn>
              <a:cxn ang="0">
                <a:pos x="1297" y="1978"/>
              </a:cxn>
              <a:cxn ang="0">
                <a:pos x="721" y="1786"/>
              </a:cxn>
              <a:cxn ang="0">
                <a:pos x="481" y="1546"/>
              </a:cxn>
              <a:cxn ang="0">
                <a:pos x="289" y="1258"/>
              </a:cxn>
              <a:cxn ang="0">
                <a:pos x="147" y="945"/>
              </a:cxn>
            </a:cxnLst>
            <a:rect l="0" t="0" r="r" b="b"/>
            <a:pathLst>
              <a:path w="4985" h="2170">
                <a:moveTo>
                  <a:pt x="147" y="945"/>
                </a:moveTo>
                <a:cubicBezTo>
                  <a:pt x="107" y="785"/>
                  <a:pt x="0" y="449"/>
                  <a:pt x="49" y="298"/>
                </a:cubicBezTo>
                <a:cubicBezTo>
                  <a:pt x="98" y="147"/>
                  <a:pt x="256" y="80"/>
                  <a:pt x="440" y="40"/>
                </a:cubicBezTo>
                <a:cubicBezTo>
                  <a:pt x="624" y="0"/>
                  <a:pt x="914" y="23"/>
                  <a:pt x="1153" y="58"/>
                </a:cubicBezTo>
                <a:cubicBezTo>
                  <a:pt x="1392" y="93"/>
                  <a:pt x="1625" y="186"/>
                  <a:pt x="1873" y="250"/>
                </a:cubicBezTo>
                <a:cubicBezTo>
                  <a:pt x="2121" y="314"/>
                  <a:pt x="2400" y="393"/>
                  <a:pt x="2641" y="442"/>
                </a:cubicBezTo>
                <a:cubicBezTo>
                  <a:pt x="2882" y="491"/>
                  <a:pt x="3119" y="514"/>
                  <a:pt x="3320" y="543"/>
                </a:cubicBezTo>
                <a:cubicBezTo>
                  <a:pt x="3521" y="572"/>
                  <a:pt x="3691" y="577"/>
                  <a:pt x="3850" y="616"/>
                </a:cubicBezTo>
                <a:cubicBezTo>
                  <a:pt x="4009" y="655"/>
                  <a:pt x="4123" y="711"/>
                  <a:pt x="4273" y="778"/>
                </a:cubicBezTo>
                <a:cubicBezTo>
                  <a:pt x="4423" y="845"/>
                  <a:pt x="4641" y="938"/>
                  <a:pt x="4753" y="1018"/>
                </a:cubicBezTo>
                <a:cubicBezTo>
                  <a:pt x="4865" y="1098"/>
                  <a:pt x="4921" y="1170"/>
                  <a:pt x="4945" y="1258"/>
                </a:cubicBezTo>
                <a:cubicBezTo>
                  <a:pt x="4969" y="1346"/>
                  <a:pt x="4985" y="1450"/>
                  <a:pt x="4897" y="1546"/>
                </a:cubicBezTo>
                <a:cubicBezTo>
                  <a:pt x="4809" y="1642"/>
                  <a:pt x="4582" y="1756"/>
                  <a:pt x="4417" y="1834"/>
                </a:cubicBezTo>
                <a:cubicBezTo>
                  <a:pt x="4252" y="1912"/>
                  <a:pt x="4121" y="1967"/>
                  <a:pt x="3905" y="2015"/>
                </a:cubicBezTo>
                <a:cubicBezTo>
                  <a:pt x="3689" y="2063"/>
                  <a:pt x="3356" y="2096"/>
                  <a:pt x="3121" y="2122"/>
                </a:cubicBezTo>
                <a:cubicBezTo>
                  <a:pt x="2886" y="2148"/>
                  <a:pt x="2713" y="2170"/>
                  <a:pt x="2497" y="2170"/>
                </a:cubicBezTo>
                <a:cubicBezTo>
                  <a:pt x="2281" y="2170"/>
                  <a:pt x="2025" y="2154"/>
                  <a:pt x="1825" y="2122"/>
                </a:cubicBezTo>
                <a:cubicBezTo>
                  <a:pt x="1625" y="2090"/>
                  <a:pt x="1481" y="2034"/>
                  <a:pt x="1297" y="1978"/>
                </a:cubicBezTo>
                <a:cubicBezTo>
                  <a:pt x="1113" y="1922"/>
                  <a:pt x="857" y="1858"/>
                  <a:pt x="721" y="1786"/>
                </a:cubicBezTo>
                <a:cubicBezTo>
                  <a:pt x="585" y="1714"/>
                  <a:pt x="553" y="1634"/>
                  <a:pt x="481" y="1546"/>
                </a:cubicBezTo>
                <a:cubicBezTo>
                  <a:pt x="409" y="1458"/>
                  <a:pt x="345" y="1358"/>
                  <a:pt x="289" y="1258"/>
                </a:cubicBezTo>
                <a:cubicBezTo>
                  <a:pt x="233" y="1158"/>
                  <a:pt x="187" y="1105"/>
                  <a:pt x="147" y="945"/>
                </a:cubicBezTo>
                <a:close/>
              </a:path>
            </a:pathLst>
          </a:custGeom>
          <a:solidFill>
            <a:schemeClr val="accent1">
              <a:alpha val="50000"/>
            </a:schemeClr>
          </a:solidFill>
          <a:ln w="9525">
            <a:noFill/>
            <a:round/>
            <a:headEnd/>
            <a:tailEnd/>
          </a:ln>
          <a:effectLst/>
        </p:spPr>
        <p:txBody>
          <a:bodyPr/>
          <a:lstStyle/>
          <a:p>
            <a:endParaRPr lang="es-ES">
              <a:solidFill>
                <a:prstClr val="black"/>
              </a:solidFill>
              <a:latin typeface="Calibri"/>
            </a:endParaRPr>
          </a:p>
        </p:txBody>
      </p:sp>
      <p:sp>
        <p:nvSpPr>
          <p:cNvPr id="48435" name="Freeform 307"/>
          <p:cNvSpPr>
            <a:spLocks/>
          </p:cNvSpPr>
          <p:nvPr/>
        </p:nvSpPr>
        <p:spPr bwMode="auto">
          <a:xfrm>
            <a:off x="5321300" y="5321300"/>
            <a:ext cx="2209800" cy="1219200"/>
          </a:xfrm>
          <a:custGeom>
            <a:avLst/>
            <a:gdLst/>
            <a:ahLst/>
            <a:cxnLst>
              <a:cxn ang="0">
                <a:pos x="147" y="945"/>
              </a:cxn>
              <a:cxn ang="0">
                <a:pos x="49" y="298"/>
              </a:cxn>
              <a:cxn ang="0">
                <a:pos x="440" y="40"/>
              </a:cxn>
              <a:cxn ang="0">
                <a:pos x="1153" y="58"/>
              </a:cxn>
              <a:cxn ang="0">
                <a:pos x="1873" y="250"/>
              </a:cxn>
              <a:cxn ang="0">
                <a:pos x="2641" y="442"/>
              </a:cxn>
              <a:cxn ang="0">
                <a:pos x="3320" y="543"/>
              </a:cxn>
              <a:cxn ang="0">
                <a:pos x="3850" y="616"/>
              </a:cxn>
              <a:cxn ang="0">
                <a:pos x="4273" y="778"/>
              </a:cxn>
              <a:cxn ang="0">
                <a:pos x="4753" y="1018"/>
              </a:cxn>
              <a:cxn ang="0">
                <a:pos x="4945" y="1258"/>
              </a:cxn>
              <a:cxn ang="0">
                <a:pos x="4897" y="1546"/>
              </a:cxn>
              <a:cxn ang="0">
                <a:pos x="4417" y="1834"/>
              </a:cxn>
              <a:cxn ang="0">
                <a:pos x="3905" y="2015"/>
              </a:cxn>
              <a:cxn ang="0">
                <a:pos x="3121" y="2122"/>
              </a:cxn>
              <a:cxn ang="0">
                <a:pos x="2497" y="2170"/>
              </a:cxn>
              <a:cxn ang="0">
                <a:pos x="1825" y="2122"/>
              </a:cxn>
              <a:cxn ang="0">
                <a:pos x="1297" y="1978"/>
              </a:cxn>
              <a:cxn ang="0">
                <a:pos x="721" y="1786"/>
              </a:cxn>
              <a:cxn ang="0">
                <a:pos x="481" y="1546"/>
              </a:cxn>
              <a:cxn ang="0">
                <a:pos x="289" y="1258"/>
              </a:cxn>
              <a:cxn ang="0">
                <a:pos x="147" y="945"/>
              </a:cxn>
            </a:cxnLst>
            <a:rect l="0" t="0" r="r" b="b"/>
            <a:pathLst>
              <a:path w="4985" h="2170">
                <a:moveTo>
                  <a:pt x="147" y="945"/>
                </a:moveTo>
                <a:cubicBezTo>
                  <a:pt x="107" y="785"/>
                  <a:pt x="0" y="449"/>
                  <a:pt x="49" y="298"/>
                </a:cubicBezTo>
                <a:cubicBezTo>
                  <a:pt x="98" y="147"/>
                  <a:pt x="256" y="80"/>
                  <a:pt x="440" y="40"/>
                </a:cubicBezTo>
                <a:cubicBezTo>
                  <a:pt x="624" y="0"/>
                  <a:pt x="914" y="23"/>
                  <a:pt x="1153" y="58"/>
                </a:cubicBezTo>
                <a:cubicBezTo>
                  <a:pt x="1392" y="93"/>
                  <a:pt x="1625" y="186"/>
                  <a:pt x="1873" y="250"/>
                </a:cubicBezTo>
                <a:cubicBezTo>
                  <a:pt x="2121" y="314"/>
                  <a:pt x="2400" y="393"/>
                  <a:pt x="2641" y="442"/>
                </a:cubicBezTo>
                <a:cubicBezTo>
                  <a:pt x="2882" y="491"/>
                  <a:pt x="3119" y="514"/>
                  <a:pt x="3320" y="543"/>
                </a:cubicBezTo>
                <a:cubicBezTo>
                  <a:pt x="3521" y="572"/>
                  <a:pt x="3691" y="577"/>
                  <a:pt x="3850" y="616"/>
                </a:cubicBezTo>
                <a:cubicBezTo>
                  <a:pt x="4009" y="655"/>
                  <a:pt x="4123" y="711"/>
                  <a:pt x="4273" y="778"/>
                </a:cubicBezTo>
                <a:cubicBezTo>
                  <a:pt x="4423" y="845"/>
                  <a:pt x="4641" y="938"/>
                  <a:pt x="4753" y="1018"/>
                </a:cubicBezTo>
                <a:cubicBezTo>
                  <a:pt x="4865" y="1098"/>
                  <a:pt x="4921" y="1170"/>
                  <a:pt x="4945" y="1258"/>
                </a:cubicBezTo>
                <a:cubicBezTo>
                  <a:pt x="4969" y="1346"/>
                  <a:pt x="4985" y="1450"/>
                  <a:pt x="4897" y="1546"/>
                </a:cubicBezTo>
                <a:cubicBezTo>
                  <a:pt x="4809" y="1642"/>
                  <a:pt x="4582" y="1756"/>
                  <a:pt x="4417" y="1834"/>
                </a:cubicBezTo>
                <a:cubicBezTo>
                  <a:pt x="4252" y="1912"/>
                  <a:pt x="4121" y="1967"/>
                  <a:pt x="3905" y="2015"/>
                </a:cubicBezTo>
                <a:cubicBezTo>
                  <a:pt x="3689" y="2063"/>
                  <a:pt x="3356" y="2096"/>
                  <a:pt x="3121" y="2122"/>
                </a:cubicBezTo>
                <a:cubicBezTo>
                  <a:pt x="2886" y="2148"/>
                  <a:pt x="2713" y="2170"/>
                  <a:pt x="2497" y="2170"/>
                </a:cubicBezTo>
                <a:cubicBezTo>
                  <a:pt x="2281" y="2170"/>
                  <a:pt x="2025" y="2154"/>
                  <a:pt x="1825" y="2122"/>
                </a:cubicBezTo>
                <a:cubicBezTo>
                  <a:pt x="1625" y="2090"/>
                  <a:pt x="1481" y="2034"/>
                  <a:pt x="1297" y="1978"/>
                </a:cubicBezTo>
                <a:cubicBezTo>
                  <a:pt x="1113" y="1922"/>
                  <a:pt x="857" y="1858"/>
                  <a:pt x="721" y="1786"/>
                </a:cubicBezTo>
                <a:cubicBezTo>
                  <a:pt x="585" y="1714"/>
                  <a:pt x="553" y="1634"/>
                  <a:pt x="481" y="1546"/>
                </a:cubicBezTo>
                <a:cubicBezTo>
                  <a:pt x="409" y="1458"/>
                  <a:pt x="345" y="1358"/>
                  <a:pt x="289" y="1258"/>
                </a:cubicBezTo>
                <a:cubicBezTo>
                  <a:pt x="233" y="1158"/>
                  <a:pt x="187" y="1105"/>
                  <a:pt x="147" y="945"/>
                </a:cubicBezTo>
                <a:close/>
              </a:path>
            </a:pathLst>
          </a:custGeom>
          <a:solidFill>
            <a:schemeClr val="accent1">
              <a:alpha val="50000"/>
            </a:schemeClr>
          </a:solidFill>
          <a:ln w="9525">
            <a:noFill/>
            <a:round/>
            <a:headEnd/>
            <a:tailEnd/>
          </a:ln>
          <a:effectLst/>
        </p:spPr>
        <p:txBody>
          <a:bodyPr/>
          <a:lstStyle/>
          <a:p>
            <a:endParaRPr lang="es-ES">
              <a:solidFill>
                <a:prstClr val="black"/>
              </a:solidFill>
              <a:latin typeface="Calibri"/>
            </a:endParaRPr>
          </a:p>
        </p:txBody>
      </p:sp>
      <p:sp>
        <p:nvSpPr>
          <p:cNvPr id="48436" name="Freeform 308"/>
          <p:cNvSpPr>
            <a:spLocks/>
          </p:cNvSpPr>
          <p:nvPr/>
        </p:nvSpPr>
        <p:spPr bwMode="auto">
          <a:xfrm>
            <a:off x="7302500" y="5778500"/>
            <a:ext cx="1752600" cy="1219200"/>
          </a:xfrm>
          <a:custGeom>
            <a:avLst/>
            <a:gdLst/>
            <a:ahLst/>
            <a:cxnLst>
              <a:cxn ang="0">
                <a:pos x="147" y="945"/>
              </a:cxn>
              <a:cxn ang="0">
                <a:pos x="49" y="298"/>
              </a:cxn>
              <a:cxn ang="0">
                <a:pos x="440" y="40"/>
              </a:cxn>
              <a:cxn ang="0">
                <a:pos x="1153" y="58"/>
              </a:cxn>
              <a:cxn ang="0">
                <a:pos x="1873" y="250"/>
              </a:cxn>
              <a:cxn ang="0">
                <a:pos x="2641" y="442"/>
              </a:cxn>
              <a:cxn ang="0">
                <a:pos x="3320" y="543"/>
              </a:cxn>
              <a:cxn ang="0">
                <a:pos x="3850" y="616"/>
              </a:cxn>
              <a:cxn ang="0">
                <a:pos x="4273" y="778"/>
              </a:cxn>
              <a:cxn ang="0">
                <a:pos x="4753" y="1018"/>
              </a:cxn>
              <a:cxn ang="0">
                <a:pos x="4945" y="1258"/>
              </a:cxn>
              <a:cxn ang="0">
                <a:pos x="4897" y="1546"/>
              </a:cxn>
              <a:cxn ang="0">
                <a:pos x="4417" y="1834"/>
              </a:cxn>
              <a:cxn ang="0">
                <a:pos x="3905" y="2015"/>
              </a:cxn>
              <a:cxn ang="0">
                <a:pos x="3121" y="2122"/>
              </a:cxn>
              <a:cxn ang="0">
                <a:pos x="2497" y="2170"/>
              </a:cxn>
              <a:cxn ang="0">
                <a:pos x="1825" y="2122"/>
              </a:cxn>
              <a:cxn ang="0">
                <a:pos x="1297" y="1978"/>
              </a:cxn>
              <a:cxn ang="0">
                <a:pos x="721" y="1786"/>
              </a:cxn>
              <a:cxn ang="0">
                <a:pos x="481" y="1546"/>
              </a:cxn>
              <a:cxn ang="0">
                <a:pos x="289" y="1258"/>
              </a:cxn>
              <a:cxn ang="0">
                <a:pos x="147" y="945"/>
              </a:cxn>
            </a:cxnLst>
            <a:rect l="0" t="0" r="r" b="b"/>
            <a:pathLst>
              <a:path w="4985" h="2170">
                <a:moveTo>
                  <a:pt x="147" y="945"/>
                </a:moveTo>
                <a:cubicBezTo>
                  <a:pt x="107" y="785"/>
                  <a:pt x="0" y="449"/>
                  <a:pt x="49" y="298"/>
                </a:cubicBezTo>
                <a:cubicBezTo>
                  <a:pt x="98" y="147"/>
                  <a:pt x="256" y="80"/>
                  <a:pt x="440" y="40"/>
                </a:cubicBezTo>
                <a:cubicBezTo>
                  <a:pt x="624" y="0"/>
                  <a:pt x="914" y="23"/>
                  <a:pt x="1153" y="58"/>
                </a:cubicBezTo>
                <a:cubicBezTo>
                  <a:pt x="1392" y="93"/>
                  <a:pt x="1625" y="186"/>
                  <a:pt x="1873" y="250"/>
                </a:cubicBezTo>
                <a:cubicBezTo>
                  <a:pt x="2121" y="314"/>
                  <a:pt x="2400" y="393"/>
                  <a:pt x="2641" y="442"/>
                </a:cubicBezTo>
                <a:cubicBezTo>
                  <a:pt x="2882" y="491"/>
                  <a:pt x="3119" y="514"/>
                  <a:pt x="3320" y="543"/>
                </a:cubicBezTo>
                <a:cubicBezTo>
                  <a:pt x="3521" y="572"/>
                  <a:pt x="3691" y="577"/>
                  <a:pt x="3850" y="616"/>
                </a:cubicBezTo>
                <a:cubicBezTo>
                  <a:pt x="4009" y="655"/>
                  <a:pt x="4123" y="711"/>
                  <a:pt x="4273" y="778"/>
                </a:cubicBezTo>
                <a:cubicBezTo>
                  <a:pt x="4423" y="845"/>
                  <a:pt x="4641" y="938"/>
                  <a:pt x="4753" y="1018"/>
                </a:cubicBezTo>
                <a:cubicBezTo>
                  <a:pt x="4865" y="1098"/>
                  <a:pt x="4921" y="1170"/>
                  <a:pt x="4945" y="1258"/>
                </a:cubicBezTo>
                <a:cubicBezTo>
                  <a:pt x="4969" y="1346"/>
                  <a:pt x="4985" y="1450"/>
                  <a:pt x="4897" y="1546"/>
                </a:cubicBezTo>
                <a:cubicBezTo>
                  <a:pt x="4809" y="1642"/>
                  <a:pt x="4582" y="1756"/>
                  <a:pt x="4417" y="1834"/>
                </a:cubicBezTo>
                <a:cubicBezTo>
                  <a:pt x="4252" y="1912"/>
                  <a:pt x="4121" y="1967"/>
                  <a:pt x="3905" y="2015"/>
                </a:cubicBezTo>
                <a:cubicBezTo>
                  <a:pt x="3689" y="2063"/>
                  <a:pt x="3356" y="2096"/>
                  <a:pt x="3121" y="2122"/>
                </a:cubicBezTo>
                <a:cubicBezTo>
                  <a:pt x="2886" y="2148"/>
                  <a:pt x="2713" y="2170"/>
                  <a:pt x="2497" y="2170"/>
                </a:cubicBezTo>
                <a:cubicBezTo>
                  <a:pt x="2281" y="2170"/>
                  <a:pt x="2025" y="2154"/>
                  <a:pt x="1825" y="2122"/>
                </a:cubicBezTo>
                <a:cubicBezTo>
                  <a:pt x="1625" y="2090"/>
                  <a:pt x="1481" y="2034"/>
                  <a:pt x="1297" y="1978"/>
                </a:cubicBezTo>
                <a:cubicBezTo>
                  <a:pt x="1113" y="1922"/>
                  <a:pt x="857" y="1858"/>
                  <a:pt x="721" y="1786"/>
                </a:cubicBezTo>
                <a:cubicBezTo>
                  <a:pt x="585" y="1714"/>
                  <a:pt x="553" y="1634"/>
                  <a:pt x="481" y="1546"/>
                </a:cubicBezTo>
                <a:cubicBezTo>
                  <a:pt x="409" y="1458"/>
                  <a:pt x="345" y="1358"/>
                  <a:pt x="289" y="1258"/>
                </a:cubicBezTo>
                <a:cubicBezTo>
                  <a:pt x="233" y="1158"/>
                  <a:pt x="187" y="1105"/>
                  <a:pt x="147" y="945"/>
                </a:cubicBezTo>
                <a:close/>
              </a:path>
            </a:pathLst>
          </a:custGeom>
          <a:solidFill>
            <a:schemeClr val="accent1">
              <a:alpha val="50000"/>
            </a:schemeClr>
          </a:solidFill>
          <a:ln w="9525">
            <a:noFill/>
            <a:round/>
            <a:headEnd/>
            <a:tailEnd/>
          </a:ln>
          <a:effectLst/>
        </p:spPr>
        <p:txBody>
          <a:bodyPr/>
          <a:lstStyle/>
          <a:p>
            <a:endParaRPr lang="es-ES">
              <a:solidFill>
                <a:prstClr val="black"/>
              </a:solidFill>
              <a:latin typeface="Calibri"/>
            </a:endParaRPr>
          </a:p>
        </p:txBody>
      </p:sp>
      <p:sp>
        <p:nvSpPr>
          <p:cNvPr id="48437" name="Freeform 309"/>
          <p:cNvSpPr>
            <a:spLocks/>
          </p:cNvSpPr>
          <p:nvPr/>
        </p:nvSpPr>
        <p:spPr bwMode="auto">
          <a:xfrm>
            <a:off x="8293100" y="3644900"/>
            <a:ext cx="2286000" cy="1981200"/>
          </a:xfrm>
          <a:custGeom>
            <a:avLst/>
            <a:gdLst/>
            <a:ahLst/>
            <a:cxnLst>
              <a:cxn ang="0">
                <a:pos x="147" y="945"/>
              </a:cxn>
              <a:cxn ang="0">
                <a:pos x="49" y="298"/>
              </a:cxn>
              <a:cxn ang="0">
                <a:pos x="440" y="40"/>
              </a:cxn>
              <a:cxn ang="0">
                <a:pos x="1153" y="58"/>
              </a:cxn>
              <a:cxn ang="0">
                <a:pos x="1873" y="250"/>
              </a:cxn>
              <a:cxn ang="0">
                <a:pos x="2641" y="442"/>
              </a:cxn>
              <a:cxn ang="0">
                <a:pos x="3320" y="543"/>
              </a:cxn>
              <a:cxn ang="0">
                <a:pos x="3850" y="616"/>
              </a:cxn>
              <a:cxn ang="0">
                <a:pos x="4273" y="778"/>
              </a:cxn>
              <a:cxn ang="0">
                <a:pos x="4753" y="1018"/>
              </a:cxn>
              <a:cxn ang="0">
                <a:pos x="4945" y="1258"/>
              </a:cxn>
              <a:cxn ang="0">
                <a:pos x="4897" y="1546"/>
              </a:cxn>
              <a:cxn ang="0">
                <a:pos x="4417" y="1834"/>
              </a:cxn>
              <a:cxn ang="0">
                <a:pos x="3905" y="2015"/>
              </a:cxn>
              <a:cxn ang="0">
                <a:pos x="3121" y="2122"/>
              </a:cxn>
              <a:cxn ang="0">
                <a:pos x="2497" y="2170"/>
              </a:cxn>
              <a:cxn ang="0">
                <a:pos x="1825" y="2122"/>
              </a:cxn>
              <a:cxn ang="0">
                <a:pos x="1297" y="1978"/>
              </a:cxn>
              <a:cxn ang="0">
                <a:pos x="721" y="1786"/>
              </a:cxn>
              <a:cxn ang="0">
                <a:pos x="481" y="1546"/>
              </a:cxn>
              <a:cxn ang="0">
                <a:pos x="289" y="1258"/>
              </a:cxn>
              <a:cxn ang="0">
                <a:pos x="147" y="945"/>
              </a:cxn>
            </a:cxnLst>
            <a:rect l="0" t="0" r="r" b="b"/>
            <a:pathLst>
              <a:path w="4985" h="2170">
                <a:moveTo>
                  <a:pt x="147" y="945"/>
                </a:moveTo>
                <a:cubicBezTo>
                  <a:pt x="107" y="785"/>
                  <a:pt x="0" y="449"/>
                  <a:pt x="49" y="298"/>
                </a:cubicBezTo>
                <a:cubicBezTo>
                  <a:pt x="98" y="147"/>
                  <a:pt x="256" y="80"/>
                  <a:pt x="440" y="40"/>
                </a:cubicBezTo>
                <a:cubicBezTo>
                  <a:pt x="624" y="0"/>
                  <a:pt x="914" y="23"/>
                  <a:pt x="1153" y="58"/>
                </a:cubicBezTo>
                <a:cubicBezTo>
                  <a:pt x="1392" y="93"/>
                  <a:pt x="1625" y="186"/>
                  <a:pt x="1873" y="250"/>
                </a:cubicBezTo>
                <a:cubicBezTo>
                  <a:pt x="2121" y="314"/>
                  <a:pt x="2400" y="393"/>
                  <a:pt x="2641" y="442"/>
                </a:cubicBezTo>
                <a:cubicBezTo>
                  <a:pt x="2882" y="491"/>
                  <a:pt x="3119" y="514"/>
                  <a:pt x="3320" y="543"/>
                </a:cubicBezTo>
                <a:cubicBezTo>
                  <a:pt x="3521" y="572"/>
                  <a:pt x="3691" y="577"/>
                  <a:pt x="3850" y="616"/>
                </a:cubicBezTo>
                <a:cubicBezTo>
                  <a:pt x="4009" y="655"/>
                  <a:pt x="4123" y="711"/>
                  <a:pt x="4273" y="778"/>
                </a:cubicBezTo>
                <a:cubicBezTo>
                  <a:pt x="4423" y="845"/>
                  <a:pt x="4641" y="938"/>
                  <a:pt x="4753" y="1018"/>
                </a:cubicBezTo>
                <a:cubicBezTo>
                  <a:pt x="4865" y="1098"/>
                  <a:pt x="4921" y="1170"/>
                  <a:pt x="4945" y="1258"/>
                </a:cubicBezTo>
                <a:cubicBezTo>
                  <a:pt x="4969" y="1346"/>
                  <a:pt x="4985" y="1450"/>
                  <a:pt x="4897" y="1546"/>
                </a:cubicBezTo>
                <a:cubicBezTo>
                  <a:pt x="4809" y="1642"/>
                  <a:pt x="4582" y="1756"/>
                  <a:pt x="4417" y="1834"/>
                </a:cubicBezTo>
                <a:cubicBezTo>
                  <a:pt x="4252" y="1912"/>
                  <a:pt x="4121" y="1967"/>
                  <a:pt x="3905" y="2015"/>
                </a:cubicBezTo>
                <a:cubicBezTo>
                  <a:pt x="3689" y="2063"/>
                  <a:pt x="3356" y="2096"/>
                  <a:pt x="3121" y="2122"/>
                </a:cubicBezTo>
                <a:cubicBezTo>
                  <a:pt x="2886" y="2148"/>
                  <a:pt x="2713" y="2170"/>
                  <a:pt x="2497" y="2170"/>
                </a:cubicBezTo>
                <a:cubicBezTo>
                  <a:pt x="2281" y="2170"/>
                  <a:pt x="2025" y="2154"/>
                  <a:pt x="1825" y="2122"/>
                </a:cubicBezTo>
                <a:cubicBezTo>
                  <a:pt x="1625" y="2090"/>
                  <a:pt x="1481" y="2034"/>
                  <a:pt x="1297" y="1978"/>
                </a:cubicBezTo>
                <a:cubicBezTo>
                  <a:pt x="1113" y="1922"/>
                  <a:pt x="857" y="1858"/>
                  <a:pt x="721" y="1786"/>
                </a:cubicBezTo>
                <a:cubicBezTo>
                  <a:pt x="585" y="1714"/>
                  <a:pt x="553" y="1634"/>
                  <a:pt x="481" y="1546"/>
                </a:cubicBezTo>
                <a:cubicBezTo>
                  <a:pt x="409" y="1458"/>
                  <a:pt x="345" y="1358"/>
                  <a:pt x="289" y="1258"/>
                </a:cubicBezTo>
                <a:cubicBezTo>
                  <a:pt x="233" y="1158"/>
                  <a:pt x="187" y="1105"/>
                  <a:pt x="147" y="945"/>
                </a:cubicBezTo>
                <a:close/>
              </a:path>
            </a:pathLst>
          </a:custGeom>
          <a:solidFill>
            <a:schemeClr val="accent1">
              <a:alpha val="50000"/>
            </a:schemeClr>
          </a:solidFill>
          <a:ln w="9525">
            <a:noFill/>
            <a:round/>
            <a:headEnd/>
            <a:tailEnd/>
          </a:ln>
          <a:effectLst/>
        </p:spPr>
        <p:txBody>
          <a:bodyPr/>
          <a:lstStyle/>
          <a:p>
            <a:endParaRPr lang="es-ES">
              <a:solidFill>
                <a:prstClr val="black"/>
              </a:solidFill>
              <a:latin typeface="Calibri"/>
            </a:endParaRPr>
          </a:p>
        </p:txBody>
      </p:sp>
      <p:sp>
        <p:nvSpPr>
          <p:cNvPr id="48438" name="Freeform 310"/>
          <p:cNvSpPr>
            <a:spLocks/>
          </p:cNvSpPr>
          <p:nvPr/>
        </p:nvSpPr>
        <p:spPr bwMode="auto">
          <a:xfrm flipH="1">
            <a:off x="6083300" y="2425700"/>
            <a:ext cx="2971800" cy="1219200"/>
          </a:xfrm>
          <a:custGeom>
            <a:avLst/>
            <a:gdLst/>
            <a:ahLst/>
            <a:cxnLst>
              <a:cxn ang="0">
                <a:pos x="147" y="945"/>
              </a:cxn>
              <a:cxn ang="0">
                <a:pos x="49" y="298"/>
              </a:cxn>
              <a:cxn ang="0">
                <a:pos x="440" y="40"/>
              </a:cxn>
              <a:cxn ang="0">
                <a:pos x="1153" y="58"/>
              </a:cxn>
              <a:cxn ang="0">
                <a:pos x="1873" y="250"/>
              </a:cxn>
              <a:cxn ang="0">
                <a:pos x="2641" y="442"/>
              </a:cxn>
              <a:cxn ang="0">
                <a:pos x="3320" y="543"/>
              </a:cxn>
              <a:cxn ang="0">
                <a:pos x="3850" y="616"/>
              </a:cxn>
              <a:cxn ang="0">
                <a:pos x="4273" y="778"/>
              </a:cxn>
              <a:cxn ang="0">
                <a:pos x="4753" y="1018"/>
              </a:cxn>
              <a:cxn ang="0">
                <a:pos x="4945" y="1258"/>
              </a:cxn>
              <a:cxn ang="0">
                <a:pos x="4897" y="1546"/>
              </a:cxn>
              <a:cxn ang="0">
                <a:pos x="4417" y="1834"/>
              </a:cxn>
              <a:cxn ang="0">
                <a:pos x="3905" y="2015"/>
              </a:cxn>
              <a:cxn ang="0">
                <a:pos x="3121" y="2122"/>
              </a:cxn>
              <a:cxn ang="0">
                <a:pos x="2497" y="2170"/>
              </a:cxn>
              <a:cxn ang="0">
                <a:pos x="1825" y="2122"/>
              </a:cxn>
              <a:cxn ang="0">
                <a:pos x="1297" y="1978"/>
              </a:cxn>
              <a:cxn ang="0">
                <a:pos x="721" y="1786"/>
              </a:cxn>
              <a:cxn ang="0">
                <a:pos x="481" y="1546"/>
              </a:cxn>
              <a:cxn ang="0">
                <a:pos x="289" y="1258"/>
              </a:cxn>
              <a:cxn ang="0">
                <a:pos x="147" y="945"/>
              </a:cxn>
            </a:cxnLst>
            <a:rect l="0" t="0" r="r" b="b"/>
            <a:pathLst>
              <a:path w="4985" h="2170">
                <a:moveTo>
                  <a:pt x="147" y="945"/>
                </a:moveTo>
                <a:cubicBezTo>
                  <a:pt x="107" y="785"/>
                  <a:pt x="0" y="449"/>
                  <a:pt x="49" y="298"/>
                </a:cubicBezTo>
                <a:cubicBezTo>
                  <a:pt x="98" y="147"/>
                  <a:pt x="256" y="80"/>
                  <a:pt x="440" y="40"/>
                </a:cubicBezTo>
                <a:cubicBezTo>
                  <a:pt x="624" y="0"/>
                  <a:pt x="914" y="23"/>
                  <a:pt x="1153" y="58"/>
                </a:cubicBezTo>
                <a:cubicBezTo>
                  <a:pt x="1392" y="93"/>
                  <a:pt x="1625" y="186"/>
                  <a:pt x="1873" y="250"/>
                </a:cubicBezTo>
                <a:cubicBezTo>
                  <a:pt x="2121" y="314"/>
                  <a:pt x="2400" y="393"/>
                  <a:pt x="2641" y="442"/>
                </a:cubicBezTo>
                <a:cubicBezTo>
                  <a:pt x="2882" y="491"/>
                  <a:pt x="3119" y="514"/>
                  <a:pt x="3320" y="543"/>
                </a:cubicBezTo>
                <a:cubicBezTo>
                  <a:pt x="3521" y="572"/>
                  <a:pt x="3691" y="577"/>
                  <a:pt x="3850" y="616"/>
                </a:cubicBezTo>
                <a:cubicBezTo>
                  <a:pt x="4009" y="655"/>
                  <a:pt x="4123" y="711"/>
                  <a:pt x="4273" y="778"/>
                </a:cubicBezTo>
                <a:cubicBezTo>
                  <a:pt x="4423" y="845"/>
                  <a:pt x="4641" y="938"/>
                  <a:pt x="4753" y="1018"/>
                </a:cubicBezTo>
                <a:cubicBezTo>
                  <a:pt x="4865" y="1098"/>
                  <a:pt x="4921" y="1170"/>
                  <a:pt x="4945" y="1258"/>
                </a:cubicBezTo>
                <a:cubicBezTo>
                  <a:pt x="4969" y="1346"/>
                  <a:pt x="4985" y="1450"/>
                  <a:pt x="4897" y="1546"/>
                </a:cubicBezTo>
                <a:cubicBezTo>
                  <a:pt x="4809" y="1642"/>
                  <a:pt x="4582" y="1756"/>
                  <a:pt x="4417" y="1834"/>
                </a:cubicBezTo>
                <a:cubicBezTo>
                  <a:pt x="4252" y="1912"/>
                  <a:pt x="4121" y="1967"/>
                  <a:pt x="3905" y="2015"/>
                </a:cubicBezTo>
                <a:cubicBezTo>
                  <a:pt x="3689" y="2063"/>
                  <a:pt x="3356" y="2096"/>
                  <a:pt x="3121" y="2122"/>
                </a:cubicBezTo>
                <a:cubicBezTo>
                  <a:pt x="2886" y="2148"/>
                  <a:pt x="2713" y="2170"/>
                  <a:pt x="2497" y="2170"/>
                </a:cubicBezTo>
                <a:cubicBezTo>
                  <a:pt x="2281" y="2170"/>
                  <a:pt x="2025" y="2154"/>
                  <a:pt x="1825" y="2122"/>
                </a:cubicBezTo>
                <a:cubicBezTo>
                  <a:pt x="1625" y="2090"/>
                  <a:pt x="1481" y="2034"/>
                  <a:pt x="1297" y="1978"/>
                </a:cubicBezTo>
                <a:cubicBezTo>
                  <a:pt x="1113" y="1922"/>
                  <a:pt x="857" y="1858"/>
                  <a:pt x="721" y="1786"/>
                </a:cubicBezTo>
                <a:cubicBezTo>
                  <a:pt x="585" y="1714"/>
                  <a:pt x="553" y="1634"/>
                  <a:pt x="481" y="1546"/>
                </a:cubicBezTo>
                <a:cubicBezTo>
                  <a:pt x="409" y="1458"/>
                  <a:pt x="345" y="1358"/>
                  <a:pt x="289" y="1258"/>
                </a:cubicBezTo>
                <a:cubicBezTo>
                  <a:pt x="233" y="1158"/>
                  <a:pt x="187" y="1105"/>
                  <a:pt x="147" y="945"/>
                </a:cubicBezTo>
                <a:close/>
              </a:path>
            </a:pathLst>
          </a:custGeom>
          <a:solidFill>
            <a:schemeClr val="accent1">
              <a:alpha val="50000"/>
            </a:schemeClr>
          </a:solidFill>
          <a:ln w="9525">
            <a:noFill/>
            <a:round/>
            <a:headEnd/>
            <a:tailEnd/>
          </a:ln>
          <a:effectLst/>
        </p:spPr>
        <p:txBody>
          <a:bodyPr/>
          <a:lstStyle/>
          <a:p>
            <a:endParaRPr lang="es-ES">
              <a:solidFill>
                <a:prstClr val="black"/>
              </a:solidFill>
              <a:latin typeface="Calibri"/>
            </a:endParaRPr>
          </a:p>
        </p:txBody>
      </p:sp>
      <p:sp>
        <p:nvSpPr>
          <p:cNvPr id="48439" name="Freeform 311"/>
          <p:cNvSpPr>
            <a:spLocks/>
          </p:cNvSpPr>
          <p:nvPr/>
        </p:nvSpPr>
        <p:spPr bwMode="auto">
          <a:xfrm>
            <a:off x="4864100" y="3721100"/>
            <a:ext cx="2209800" cy="1219200"/>
          </a:xfrm>
          <a:custGeom>
            <a:avLst/>
            <a:gdLst/>
            <a:ahLst/>
            <a:cxnLst>
              <a:cxn ang="0">
                <a:pos x="147" y="945"/>
              </a:cxn>
              <a:cxn ang="0">
                <a:pos x="49" y="298"/>
              </a:cxn>
              <a:cxn ang="0">
                <a:pos x="440" y="40"/>
              </a:cxn>
              <a:cxn ang="0">
                <a:pos x="1153" y="58"/>
              </a:cxn>
              <a:cxn ang="0">
                <a:pos x="1873" y="250"/>
              </a:cxn>
              <a:cxn ang="0">
                <a:pos x="2641" y="442"/>
              </a:cxn>
              <a:cxn ang="0">
                <a:pos x="3320" y="543"/>
              </a:cxn>
              <a:cxn ang="0">
                <a:pos x="3850" y="616"/>
              </a:cxn>
              <a:cxn ang="0">
                <a:pos x="4273" y="778"/>
              </a:cxn>
              <a:cxn ang="0">
                <a:pos x="4753" y="1018"/>
              </a:cxn>
              <a:cxn ang="0">
                <a:pos x="4945" y="1258"/>
              </a:cxn>
              <a:cxn ang="0">
                <a:pos x="4897" y="1546"/>
              </a:cxn>
              <a:cxn ang="0">
                <a:pos x="4417" y="1834"/>
              </a:cxn>
              <a:cxn ang="0">
                <a:pos x="3905" y="2015"/>
              </a:cxn>
              <a:cxn ang="0">
                <a:pos x="3121" y="2122"/>
              </a:cxn>
              <a:cxn ang="0">
                <a:pos x="2497" y="2170"/>
              </a:cxn>
              <a:cxn ang="0">
                <a:pos x="1825" y="2122"/>
              </a:cxn>
              <a:cxn ang="0">
                <a:pos x="1297" y="1978"/>
              </a:cxn>
              <a:cxn ang="0">
                <a:pos x="721" y="1786"/>
              </a:cxn>
              <a:cxn ang="0">
                <a:pos x="481" y="1546"/>
              </a:cxn>
              <a:cxn ang="0">
                <a:pos x="289" y="1258"/>
              </a:cxn>
              <a:cxn ang="0">
                <a:pos x="147" y="945"/>
              </a:cxn>
            </a:cxnLst>
            <a:rect l="0" t="0" r="r" b="b"/>
            <a:pathLst>
              <a:path w="4985" h="2170">
                <a:moveTo>
                  <a:pt x="147" y="945"/>
                </a:moveTo>
                <a:cubicBezTo>
                  <a:pt x="107" y="785"/>
                  <a:pt x="0" y="449"/>
                  <a:pt x="49" y="298"/>
                </a:cubicBezTo>
                <a:cubicBezTo>
                  <a:pt x="98" y="147"/>
                  <a:pt x="256" y="80"/>
                  <a:pt x="440" y="40"/>
                </a:cubicBezTo>
                <a:cubicBezTo>
                  <a:pt x="624" y="0"/>
                  <a:pt x="914" y="23"/>
                  <a:pt x="1153" y="58"/>
                </a:cubicBezTo>
                <a:cubicBezTo>
                  <a:pt x="1392" y="93"/>
                  <a:pt x="1625" y="186"/>
                  <a:pt x="1873" y="250"/>
                </a:cubicBezTo>
                <a:cubicBezTo>
                  <a:pt x="2121" y="314"/>
                  <a:pt x="2400" y="393"/>
                  <a:pt x="2641" y="442"/>
                </a:cubicBezTo>
                <a:cubicBezTo>
                  <a:pt x="2882" y="491"/>
                  <a:pt x="3119" y="514"/>
                  <a:pt x="3320" y="543"/>
                </a:cubicBezTo>
                <a:cubicBezTo>
                  <a:pt x="3521" y="572"/>
                  <a:pt x="3691" y="577"/>
                  <a:pt x="3850" y="616"/>
                </a:cubicBezTo>
                <a:cubicBezTo>
                  <a:pt x="4009" y="655"/>
                  <a:pt x="4123" y="711"/>
                  <a:pt x="4273" y="778"/>
                </a:cubicBezTo>
                <a:cubicBezTo>
                  <a:pt x="4423" y="845"/>
                  <a:pt x="4641" y="938"/>
                  <a:pt x="4753" y="1018"/>
                </a:cubicBezTo>
                <a:cubicBezTo>
                  <a:pt x="4865" y="1098"/>
                  <a:pt x="4921" y="1170"/>
                  <a:pt x="4945" y="1258"/>
                </a:cubicBezTo>
                <a:cubicBezTo>
                  <a:pt x="4969" y="1346"/>
                  <a:pt x="4985" y="1450"/>
                  <a:pt x="4897" y="1546"/>
                </a:cubicBezTo>
                <a:cubicBezTo>
                  <a:pt x="4809" y="1642"/>
                  <a:pt x="4582" y="1756"/>
                  <a:pt x="4417" y="1834"/>
                </a:cubicBezTo>
                <a:cubicBezTo>
                  <a:pt x="4252" y="1912"/>
                  <a:pt x="4121" y="1967"/>
                  <a:pt x="3905" y="2015"/>
                </a:cubicBezTo>
                <a:cubicBezTo>
                  <a:pt x="3689" y="2063"/>
                  <a:pt x="3356" y="2096"/>
                  <a:pt x="3121" y="2122"/>
                </a:cubicBezTo>
                <a:cubicBezTo>
                  <a:pt x="2886" y="2148"/>
                  <a:pt x="2713" y="2170"/>
                  <a:pt x="2497" y="2170"/>
                </a:cubicBezTo>
                <a:cubicBezTo>
                  <a:pt x="2281" y="2170"/>
                  <a:pt x="2025" y="2154"/>
                  <a:pt x="1825" y="2122"/>
                </a:cubicBezTo>
                <a:cubicBezTo>
                  <a:pt x="1625" y="2090"/>
                  <a:pt x="1481" y="2034"/>
                  <a:pt x="1297" y="1978"/>
                </a:cubicBezTo>
                <a:cubicBezTo>
                  <a:pt x="1113" y="1922"/>
                  <a:pt x="857" y="1858"/>
                  <a:pt x="721" y="1786"/>
                </a:cubicBezTo>
                <a:cubicBezTo>
                  <a:pt x="585" y="1714"/>
                  <a:pt x="553" y="1634"/>
                  <a:pt x="481" y="1546"/>
                </a:cubicBezTo>
                <a:cubicBezTo>
                  <a:pt x="409" y="1458"/>
                  <a:pt x="345" y="1358"/>
                  <a:pt x="289" y="1258"/>
                </a:cubicBezTo>
                <a:cubicBezTo>
                  <a:pt x="233" y="1158"/>
                  <a:pt x="187" y="1105"/>
                  <a:pt x="147" y="945"/>
                </a:cubicBezTo>
                <a:close/>
              </a:path>
            </a:pathLst>
          </a:custGeom>
          <a:solidFill>
            <a:schemeClr val="accent1">
              <a:alpha val="50000"/>
            </a:schemeClr>
          </a:solidFill>
          <a:ln w="9525">
            <a:noFill/>
            <a:round/>
            <a:headEnd/>
            <a:tailEnd/>
          </a:ln>
          <a:effectLst/>
        </p:spPr>
        <p:txBody>
          <a:bodyPr/>
          <a:lstStyle/>
          <a:p>
            <a:endParaRPr lang="es-ES">
              <a:solidFill>
                <a:prstClr val="black"/>
              </a:solidFill>
              <a:latin typeface="Calibri"/>
            </a:endParaRPr>
          </a:p>
        </p:txBody>
      </p:sp>
      <p:sp>
        <p:nvSpPr>
          <p:cNvPr id="48440" name="Freeform 312"/>
          <p:cNvSpPr>
            <a:spLocks/>
          </p:cNvSpPr>
          <p:nvPr/>
        </p:nvSpPr>
        <p:spPr bwMode="auto">
          <a:xfrm>
            <a:off x="6083300" y="4254500"/>
            <a:ext cx="2209800" cy="1219200"/>
          </a:xfrm>
          <a:custGeom>
            <a:avLst/>
            <a:gdLst/>
            <a:ahLst/>
            <a:cxnLst>
              <a:cxn ang="0">
                <a:pos x="147" y="945"/>
              </a:cxn>
              <a:cxn ang="0">
                <a:pos x="49" y="298"/>
              </a:cxn>
              <a:cxn ang="0">
                <a:pos x="440" y="40"/>
              </a:cxn>
              <a:cxn ang="0">
                <a:pos x="1153" y="58"/>
              </a:cxn>
              <a:cxn ang="0">
                <a:pos x="1873" y="250"/>
              </a:cxn>
              <a:cxn ang="0">
                <a:pos x="2641" y="442"/>
              </a:cxn>
              <a:cxn ang="0">
                <a:pos x="3320" y="543"/>
              </a:cxn>
              <a:cxn ang="0">
                <a:pos x="3850" y="616"/>
              </a:cxn>
              <a:cxn ang="0">
                <a:pos x="4273" y="778"/>
              </a:cxn>
              <a:cxn ang="0">
                <a:pos x="4753" y="1018"/>
              </a:cxn>
              <a:cxn ang="0">
                <a:pos x="4945" y="1258"/>
              </a:cxn>
              <a:cxn ang="0">
                <a:pos x="4897" y="1546"/>
              </a:cxn>
              <a:cxn ang="0">
                <a:pos x="4417" y="1834"/>
              </a:cxn>
              <a:cxn ang="0">
                <a:pos x="3905" y="2015"/>
              </a:cxn>
              <a:cxn ang="0">
                <a:pos x="3121" y="2122"/>
              </a:cxn>
              <a:cxn ang="0">
                <a:pos x="2497" y="2170"/>
              </a:cxn>
              <a:cxn ang="0">
                <a:pos x="1825" y="2122"/>
              </a:cxn>
              <a:cxn ang="0">
                <a:pos x="1297" y="1978"/>
              </a:cxn>
              <a:cxn ang="0">
                <a:pos x="721" y="1786"/>
              </a:cxn>
              <a:cxn ang="0">
                <a:pos x="481" y="1546"/>
              </a:cxn>
              <a:cxn ang="0">
                <a:pos x="289" y="1258"/>
              </a:cxn>
              <a:cxn ang="0">
                <a:pos x="147" y="945"/>
              </a:cxn>
            </a:cxnLst>
            <a:rect l="0" t="0" r="r" b="b"/>
            <a:pathLst>
              <a:path w="4985" h="2170">
                <a:moveTo>
                  <a:pt x="147" y="945"/>
                </a:moveTo>
                <a:cubicBezTo>
                  <a:pt x="107" y="785"/>
                  <a:pt x="0" y="449"/>
                  <a:pt x="49" y="298"/>
                </a:cubicBezTo>
                <a:cubicBezTo>
                  <a:pt x="98" y="147"/>
                  <a:pt x="256" y="80"/>
                  <a:pt x="440" y="40"/>
                </a:cubicBezTo>
                <a:cubicBezTo>
                  <a:pt x="624" y="0"/>
                  <a:pt x="914" y="23"/>
                  <a:pt x="1153" y="58"/>
                </a:cubicBezTo>
                <a:cubicBezTo>
                  <a:pt x="1392" y="93"/>
                  <a:pt x="1625" y="186"/>
                  <a:pt x="1873" y="250"/>
                </a:cubicBezTo>
                <a:cubicBezTo>
                  <a:pt x="2121" y="314"/>
                  <a:pt x="2400" y="393"/>
                  <a:pt x="2641" y="442"/>
                </a:cubicBezTo>
                <a:cubicBezTo>
                  <a:pt x="2882" y="491"/>
                  <a:pt x="3119" y="514"/>
                  <a:pt x="3320" y="543"/>
                </a:cubicBezTo>
                <a:cubicBezTo>
                  <a:pt x="3521" y="572"/>
                  <a:pt x="3691" y="577"/>
                  <a:pt x="3850" y="616"/>
                </a:cubicBezTo>
                <a:cubicBezTo>
                  <a:pt x="4009" y="655"/>
                  <a:pt x="4123" y="711"/>
                  <a:pt x="4273" y="778"/>
                </a:cubicBezTo>
                <a:cubicBezTo>
                  <a:pt x="4423" y="845"/>
                  <a:pt x="4641" y="938"/>
                  <a:pt x="4753" y="1018"/>
                </a:cubicBezTo>
                <a:cubicBezTo>
                  <a:pt x="4865" y="1098"/>
                  <a:pt x="4921" y="1170"/>
                  <a:pt x="4945" y="1258"/>
                </a:cubicBezTo>
                <a:cubicBezTo>
                  <a:pt x="4969" y="1346"/>
                  <a:pt x="4985" y="1450"/>
                  <a:pt x="4897" y="1546"/>
                </a:cubicBezTo>
                <a:cubicBezTo>
                  <a:pt x="4809" y="1642"/>
                  <a:pt x="4582" y="1756"/>
                  <a:pt x="4417" y="1834"/>
                </a:cubicBezTo>
                <a:cubicBezTo>
                  <a:pt x="4252" y="1912"/>
                  <a:pt x="4121" y="1967"/>
                  <a:pt x="3905" y="2015"/>
                </a:cubicBezTo>
                <a:cubicBezTo>
                  <a:pt x="3689" y="2063"/>
                  <a:pt x="3356" y="2096"/>
                  <a:pt x="3121" y="2122"/>
                </a:cubicBezTo>
                <a:cubicBezTo>
                  <a:pt x="2886" y="2148"/>
                  <a:pt x="2713" y="2170"/>
                  <a:pt x="2497" y="2170"/>
                </a:cubicBezTo>
                <a:cubicBezTo>
                  <a:pt x="2281" y="2170"/>
                  <a:pt x="2025" y="2154"/>
                  <a:pt x="1825" y="2122"/>
                </a:cubicBezTo>
                <a:cubicBezTo>
                  <a:pt x="1625" y="2090"/>
                  <a:pt x="1481" y="2034"/>
                  <a:pt x="1297" y="1978"/>
                </a:cubicBezTo>
                <a:cubicBezTo>
                  <a:pt x="1113" y="1922"/>
                  <a:pt x="857" y="1858"/>
                  <a:pt x="721" y="1786"/>
                </a:cubicBezTo>
                <a:cubicBezTo>
                  <a:pt x="585" y="1714"/>
                  <a:pt x="553" y="1634"/>
                  <a:pt x="481" y="1546"/>
                </a:cubicBezTo>
                <a:cubicBezTo>
                  <a:pt x="409" y="1458"/>
                  <a:pt x="345" y="1358"/>
                  <a:pt x="289" y="1258"/>
                </a:cubicBezTo>
                <a:cubicBezTo>
                  <a:pt x="233" y="1158"/>
                  <a:pt x="187" y="1105"/>
                  <a:pt x="147" y="945"/>
                </a:cubicBezTo>
                <a:close/>
              </a:path>
            </a:pathLst>
          </a:custGeom>
          <a:solidFill>
            <a:schemeClr val="accent1">
              <a:alpha val="50000"/>
            </a:schemeClr>
          </a:solidFill>
          <a:ln w="9525">
            <a:noFill/>
            <a:round/>
            <a:headEnd/>
            <a:tailEnd/>
          </a:ln>
          <a:effectLst/>
        </p:spPr>
        <p:txBody>
          <a:bodyPr/>
          <a:lstStyle/>
          <a:p>
            <a:endParaRPr lang="es-ES">
              <a:solidFill>
                <a:prstClr val="black"/>
              </a:solidFill>
              <a:latin typeface="Calibri"/>
            </a:endParaRPr>
          </a:p>
        </p:txBody>
      </p:sp>
      <p:sp>
        <p:nvSpPr>
          <p:cNvPr id="311" name="310 Marcador de fecha"/>
          <p:cNvSpPr>
            <a:spLocks noGrp="1"/>
          </p:cNvSpPr>
          <p:nvPr>
            <p:ph type="dt" sz="half" idx="10"/>
          </p:nvPr>
        </p:nvSpPr>
        <p:spPr/>
        <p:txBody>
          <a:bodyPr/>
          <a:lstStyle/>
          <a:p>
            <a:fld id="{458DB3C5-D3A1-4012-89DA-A63D663335EB}" type="datetime1">
              <a:rPr lang="es-ES">
                <a:solidFill>
                  <a:prstClr val="black">
                    <a:tint val="75000"/>
                  </a:prstClr>
                </a:solidFill>
                <a:latin typeface="Calibri"/>
              </a:rPr>
              <a:pPr/>
              <a:t>01/06/2022</a:t>
            </a:fld>
            <a:endParaRPr lang="es-ES">
              <a:solidFill>
                <a:prstClr val="black">
                  <a:tint val="75000"/>
                </a:prstClr>
              </a:solidFill>
              <a:latin typeface="Calibri"/>
            </a:endParaRPr>
          </a:p>
        </p:txBody>
      </p:sp>
      <p:sp>
        <p:nvSpPr>
          <p:cNvPr id="312" name="311 Marcador de número de diapositiva"/>
          <p:cNvSpPr>
            <a:spLocks noGrp="1"/>
          </p:cNvSpPr>
          <p:nvPr>
            <p:ph type="sldNum" sz="quarter" idx="12"/>
          </p:nvPr>
        </p:nvSpPr>
        <p:spPr/>
        <p:txBody>
          <a:bodyPr/>
          <a:lstStyle/>
          <a:p>
            <a:fld id="{B4E2B093-526E-4444-A371-E065ED5ABA98}" type="slidenum">
              <a:rPr lang="es-ES">
                <a:solidFill>
                  <a:prstClr val="black">
                    <a:tint val="75000"/>
                  </a:prstClr>
                </a:solidFill>
                <a:latin typeface="Calibri"/>
              </a:rPr>
              <a:pPr/>
              <a:t>5</a:t>
            </a:fld>
            <a:endParaRPr lang="es-ES">
              <a:solidFill>
                <a:prstClr val="black">
                  <a:tint val="75000"/>
                </a:prstClr>
              </a:solidFill>
              <a:latin typeface="Calibri"/>
            </a:endParaRPr>
          </a:p>
        </p:txBody>
      </p:sp>
      <p:sp>
        <p:nvSpPr>
          <p:cNvPr id="313" name="312 Marcador de pie de página"/>
          <p:cNvSpPr>
            <a:spLocks noGrp="1"/>
          </p:cNvSpPr>
          <p:nvPr>
            <p:ph type="ftr" sz="quarter" idx="11"/>
          </p:nvPr>
        </p:nvSpPr>
        <p:spPr/>
        <p:txBody>
          <a:bodyPr/>
          <a:lstStyle/>
          <a:p>
            <a:r>
              <a:rPr lang="es-ES">
                <a:solidFill>
                  <a:prstClr val="black">
                    <a:tint val="75000"/>
                  </a:prstClr>
                </a:solidFill>
                <a:latin typeface="Calibri"/>
              </a:rPr>
              <a:t>Juan Carlos Muñoz Menna</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8361"/>
                                        </p:tgtEl>
                                        <p:attrNameLst>
                                          <p:attrName>style.visibility</p:attrName>
                                        </p:attrNameLst>
                                      </p:cBhvr>
                                      <p:to>
                                        <p:strVal val="visible"/>
                                      </p:to>
                                    </p:set>
                                    <p:anim calcmode="lin" valueType="num">
                                      <p:cBhvr>
                                        <p:cTn id="7" dur="500" fill="hold"/>
                                        <p:tgtEl>
                                          <p:spTgt spid="48361"/>
                                        </p:tgtEl>
                                        <p:attrNameLst>
                                          <p:attrName>ppt_x</p:attrName>
                                        </p:attrNameLst>
                                      </p:cBhvr>
                                      <p:tavLst>
                                        <p:tav tm="0">
                                          <p:val>
                                            <p:strVal val="#ppt_x"/>
                                          </p:val>
                                        </p:tav>
                                        <p:tav tm="100000">
                                          <p:val>
                                            <p:strVal val="#ppt_x"/>
                                          </p:val>
                                        </p:tav>
                                      </p:tavLst>
                                    </p:anim>
                                    <p:anim calcmode="lin" valueType="num">
                                      <p:cBhvr>
                                        <p:cTn id="8" dur="500" fill="hold"/>
                                        <p:tgtEl>
                                          <p:spTgt spid="48361"/>
                                        </p:tgtEl>
                                        <p:attrNameLst>
                                          <p:attrName>ppt_y</p:attrName>
                                        </p:attrNameLst>
                                      </p:cBhvr>
                                      <p:tavLst>
                                        <p:tav tm="0">
                                          <p:val>
                                            <p:strVal val="#ppt_y-#ppt_h/2"/>
                                          </p:val>
                                        </p:tav>
                                        <p:tav tm="100000">
                                          <p:val>
                                            <p:strVal val="#ppt_y"/>
                                          </p:val>
                                        </p:tav>
                                      </p:tavLst>
                                    </p:anim>
                                    <p:anim calcmode="lin" valueType="num">
                                      <p:cBhvr>
                                        <p:cTn id="9" dur="500" fill="hold"/>
                                        <p:tgtEl>
                                          <p:spTgt spid="48361"/>
                                        </p:tgtEl>
                                        <p:attrNameLst>
                                          <p:attrName>ppt_w</p:attrName>
                                        </p:attrNameLst>
                                      </p:cBhvr>
                                      <p:tavLst>
                                        <p:tav tm="0">
                                          <p:val>
                                            <p:strVal val="#ppt_w"/>
                                          </p:val>
                                        </p:tav>
                                        <p:tav tm="100000">
                                          <p:val>
                                            <p:strVal val="#ppt_w"/>
                                          </p:val>
                                        </p:tav>
                                      </p:tavLst>
                                    </p:anim>
                                    <p:anim calcmode="lin" valueType="num">
                                      <p:cBhvr>
                                        <p:cTn id="10" dur="500" fill="hold"/>
                                        <p:tgtEl>
                                          <p:spTgt spid="48361"/>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48131"/>
                                        </p:tgtEl>
                                        <p:attrNameLst>
                                          <p:attrName>style.visibility</p:attrName>
                                        </p:attrNameLst>
                                      </p:cBhvr>
                                      <p:to>
                                        <p:strVal val="visible"/>
                                      </p:to>
                                    </p:set>
                                    <p:anim calcmode="lin" valueType="num">
                                      <p:cBhvr>
                                        <p:cTn id="14" dur="500" fill="hold"/>
                                        <p:tgtEl>
                                          <p:spTgt spid="48131"/>
                                        </p:tgtEl>
                                        <p:attrNameLst>
                                          <p:attrName>ppt_x</p:attrName>
                                        </p:attrNameLst>
                                      </p:cBhvr>
                                      <p:tavLst>
                                        <p:tav tm="0">
                                          <p:val>
                                            <p:strVal val="#ppt_x"/>
                                          </p:val>
                                        </p:tav>
                                        <p:tav tm="100000">
                                          <p:val>
                                            <p:strVal val="#ppt_x"/>
                                          </p:val>
                                        </p:tav>
                                      </p:tavLst>
                                    </p:anim>
                                    <p:anim calcmode="lin" valueType="num">
                                      <p:cBhvr>
                                        <p:cTn id="15" dur="500" fill="hold"/>
                                        <p:tgtEl>
                                          <p:spTgt spid="48131"/>
                                        </p:tgtEl>
                                        <p:attrNameLst>
                                          <p:attrName>ppt_y</p:attrName>
                                        </p:attrNameLst>
                                      </p:cBhvr>
                                      <p:tavLst>
                                        <p:tav tm="0">
                                          <p:val>
                                            <p:strVal val="#ppt_y-#ppt_h/2"/>
                                          </p:val>
                                        </p:tav>
                                        <p:tav tm="100000">
                                          <p:val>
                                            <p:strVal val="#ppt_y"/>
                                          </p:val>
                                        </p:tav>
                                      </p:tavLst>
                                    </p:anim>
                                    <p:anim calcmode="lin" valueType="num">
                                      <p:cBhvr>
                                        <p:cTn id="16" dur="500" fill="hold"/>
                                        <p:tgtEl>
                                          <p:spTgt spid="48131"/>
                                        </p:tgtEl>
                                        <p:attrNameLst>
                                          <p:attrName>ppt_w</p:attrName>
                                        </p:attrNameLst>
                                      </p:cBhvr>
                                      <p:tavLst>
                                        <p:tav tm="0">
                                          <p:val>
                                            <p:strVal val="#ppt_w"/>
                                          </p:val>
                                        </p:tav>
                                        <p:tav tm="100000">
                                          <p:val>
                                            <p:strVal val="#ppt_w"/>
                                          </p:val>
                                        </p:tav>
                                      </p:tavLst>
                                    </p:anim>
                                    <p:anim calcmode="lin" valueType="num">
                                      <p:cBhvr>
                                        <p:cTn id="17" dur="500" fill="hold"/>
                                        <p:tgtEl>
                                          <p:spTgt spid="48131"/>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499"/>
                                          </p:stCondLst>
                                        </p:cTn>
                                        <p:tgtEl>
                                          <p:spTgt spid="482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8433"/>
                                        </p:tgtEl>
                                        <p:attrNameLst>
                                          <p:attrName>style.visibility</p:attrName>
                                        </p:attrNameLst>
                                      </p:cBhvr>
                                      <p:to>
                                        <p:strVal val="visible"/>
                                      </p:to>
                                    </p:set>
                                    <p:anim calcmode="lin" valueType="num">
                                      <p:cBhvr>
                                        <p:cTn id="25" dur="500" fill="hold"/>
                                        <p:tgtEl>
                                          <p:spTgt spid="48433"/>
                                        </p:tgtEl>
                                        <p:attrNameLst>
                                          <p:attrName>ppt_w</p:attrName>
                                        </p:attrNameLst>
                                      </p:cBhvr>
                                      <p:tavLst>
                                        <p:tav tm="0">
                                          <p:val>
                                            <p:fltVal val="0"/>
                                          </p:val>
                                        </p:tav>
                                        <p:tav tm="100000">
                                          <p:val>
                                            <p:strVal val="#ppt_w"/>
                                          </p:val>
                                        </p:tav>
                                      </p:tavLst>
                                    </p:anim>
                                    <p:anim calcmode="lin" valueType="num">
                                      <p:cBhvr>
                                        <p:cTn id="26" dur="500" fill="hold"/>
                                        <p:tgtEl>
                                          <p:spTgt spid="4843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8438"/>
                                        </p:tgtEl>
                                        <p:attrNameLst>
                                          <p:attrName>style.visibility</p:attrName>
                                        </p:attrNameLst>
                                      </p:cBhvr>
                                      <p:to>
                                        <p:strVal val="visible"/>
                                      </p:to>
                                    </p:set>
                                    <p:anim calcmode="lin" valueType="num">
                                      <p:cBhvr>
                                        <p:cTn id="35" dur="500" fill="hold"/>
                                        <p:tgtEl>
                                          <p:spTgt spid="48438"/>
                                        </p:tgtEl>
                                        <p:attrNameLst>
                                          <p:attrName>ppt_w</p:attrName>
                                        </p:attrNameLst>
                                      </p:cBhvr>
                                      <p:tavLst>
                                        <p:tav tm="0">
                                          <p:val>
                                            <p:fltVal val="0"/>
                                          </p:val>
                                        </p:tav>
                                        <p:tav tm="100000">
                                          <p:val>
                                            <p:strVal val="#ppt_w"/>
                                          </p:val>
                                        </p:tav>
                                      </p:tavLst>
                                    </p:anim>
                                    <p:anim calcmode="lin" valueType="num">
                                      <p:cBhvr>
                                        <p:cTn id="36" dur="500" fill="hold"/>
                                        <p:tgtEl>
                                          <p:spTgt spid="4843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8440"/>
                                        </p:tgtEl>
                                        <p:attrNameLst>
                                          <p:attrName>style.visibility</p:attrName>
                                        </p:attrNameLst>
                                      </p:cBhvr>
                                      <p:to>
                                        <p:strVal val="visible"/>
                                      </p:to>
                                    </p:set>
                                    <p:anim calcmode="lin" valueType="num">
                                      <p:cBhvr>
                                        <p:cTn id="45" dur="500" fill="hold"/>
                                        <p:tgtEl>
                                          <p:spTgt spid="48440"/>
                                        </p:tgtEl>
                                        <p:attrNameLst>
                                          <p:attrName>ppt_w</p:attrName>
                                        </p:attrNameLst>
                                      </p:cBhvr>
                                      <p:tavLst>
                                        <p:tav tm="0">
                                          <p:val>
                                            <p:fltVal val="0"/>
                                          </p:val>
                                        </p:tav>
                                        <p:tav tm="100000">
                                          <p:val>
                                            <p:strVal val="#ppt_w"/>
                                          </p:val>
                                        </p:tav>
                                      </p:tavLst>
                                    </p:anim>
                                    <p:anim calcmode="lin" valueType="num">
                                      <p:cBhvr>
                                        <p:cTn id="46" dur="500" fill="hold"/>
                                        <p:tgtEl>
                                          <p:spTgt spid="48440"/>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499"/>
                                          </p:stCondLst>
                                        </p:cTn>
                                        <p:tgtEl>
                                          <p:spTgt spid="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48439"/>
                                        </p:tgtEl>
                                        <p:attrNameLst>
                                          <p:attrName>style.visibility</p:attrName>
                                        </p:attrNameLst>
                                      </p:cBhvr>
                                      <p:to>
                                        <p:strVal val="visible"/>
                                      </p:to>
                                    </p:set>
                                    <p:anim calcmode="lin" valueType="num">
                                      <p:cBhvr>
                                        <p:cTn id="54" dur="500" fill="hold"/>
                                        <p:tgtEl>
                                          <p:spTgt spid="48439"/>
                                        </p:tgtEl>
                                        <p:attrNameLst>
                                          <p:attrName>ppt_w</p:attrName>
                                        </p:attrNameLst>
                                      </p:cBhvr>
                                      <p:tavLst>
                                        <p:tav tm="0">
                                          <p:val>
                                            <p:fltVal val="0"/>
                                          </p:val>
                                        </p:tav>
                                        <p:tav tm="100000">
                                          <p:val>
                                            <p:strVal val="#ppt_w"/>
                                          </p:val>
                                        </p:tav>
                                      </p:tavLst>
                                    </p:anim>
                                    <p:anim calcmode="lin" valueType="num">
                                      <p:cBhvr>
                                        <p:cTn id="55" dur="500" fill="hold"/>
                                        <p:tgtEl>
                                          <p:spTgt spid="48439"/>
                                        </p:tgtEl>
                                        <p:attrNameLst>
                                          <p:attrName>ppt_h</p:attrName>
                                        </p:attrNameLst>
                                      </p:cBhvr>
                                      <p:tavLst>
                                        <p:tav tm="0">
                                          <p:val>
                                            <p:fltVal val="0"/>
                                          </p:val>
                                        </p:tav>
                                        <p:tav tm="100000">
                                          <p:val>
                                            <p:strVal val="#ppt_h"/>
                                          </p:val>
                                        </p:tav>
                                      </p:tavLst>
                                    </p:anim>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499"/>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8434"/>
                                        </p:tgtEl>
                                        <p:attrNameLst>
                                          <p:attrName>style.visibility</p:attrName>
                                        </p:attrNameLst>
                                      </p:cBhvr>
                                      <p:to>
                                        <p:strVal val="visible"/>
                                      </p:to>
                                    </p:set>
                                    <p:anim calcmode="lin" valueType="num">
                                      <p:cBhvr>
                                        <p:cTn id="63" dur="500" fill="hold"/>
                                        <p:tgtEl>
                                          <p:spTgt spid="48434"/>
                                        </p:tgtEl>
                                        <p:attrNameLst>
                                          <p:attrName>ppt_w</p:attrName>
                                        </p:attrNameLst>
                                      </p:cBhvr>
                                      <p:tavLst>
                                        <p:tav tm="0">
                                          <p:val>
                                            <p:fltVal val="0"/>
                                          </p:val>
                                        </p:tav>
                                        <p:tav tm="100000">
                                          <p:val>
                                            <p:strVal val="#ppt_w"/>
                                          </p:val>
                                        </p:tav>
                                      </p:tavLst>
                                    </p:anim>
                                    <p:anim calcmode="lin" valueType="num">
                                      <p:cBhvr>
                                        <p:cTn id="64" dur="500" fill="hold"/>
                                        <p:tgtEl>
                                          <p:spTgt spid="48434"/>
                                        </p:tgtEl>
                                        <p:attrNameLst>
                                          <p:attrName>ppt_h</p:attrName>
                                        </p:attrNameLst>
                                      </p:cBhvr>
                                      <p:tavLst>
                                        <p:tav tm="0">
                                          <p:val>
                                            <p:fltVal val="0"/>
                                          </p:val>
                                        </p:tav>
                                        <p:tav tm="100000">
                                          <p:val>
                                            <p:strVal val="#ppt_h"/>
                                          </p:val>
                                        </p:tav>
                                      </p:tavLst>
                                    </p:anim>
                                  </p:childTnLst>
                                </p:cTn>
                              </p:par>
                            </p:childTnLst>
                          </p:cTn>
                        </p:par>
                        <p:par>
                          <p:cTn id="65" fill="hold">
                            <p:stCondLst>
                              <p:cond delay="500"/>
                            </p:stCondLst>
                            <p:childTnLst>
                              <p:par>
                                <p:cTn id="66" presetID="1" presetClass="entr" presetSubtype="0" fill="hold" nodeType="afterEffect">
                                  <p:stCondLst>
                                    <p:cond delay="0"/>
                                  </p:stCondLst>
                                  <p:childTnLst>
                                    <p:set>
                                      <p:cBhvr>
                                        <p:cTn id="67" dur="1" fill="hold">
                                          <p:stCondLst>
                                            <p:cond delay="499"/>
                                          </p:stCondLst>
                                        </p:cTn>
                                        <p:tgtEl>
                                          <p:spTgt spid="1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48435"/>
                                        </p:tgtEl>
                                        <p:attrNameLst>
                                          <p:attrName>style.visibility</p:attrName>
                                        </p:attrNameLst>
                                      </p:cBhvr>
                                      <p:to>
                                        <p:strVal val="visible"/>
                                      </p:to>
                                    </p:set>
                                    <p:anim calcmode="lin" valueType="num">
                                      <p:cBhvr>
                                        <p:cTn id="72" dur="500" fill="hold"/>
                                        <p:tgtEl>
                                          <p:spTgt spid="48435"/>
                                        </p:tgtEl>
                                        <p:attrNameLst>
                                          <p:attrName>ppt_w</p:attrName>
                                        </p:attrNameLst>
                                      </p:cBhvr>
                                      <p:tavLst>
                                        <p:tav tm="0">
                                          <p:val>
                                            <p:fltVal val="0"/>
                                          </p:val>
                                        </p:tav>
                                        <p:tav tm="100000">
                                          <p:val>
                                            <p:strVal val="#ppt_w"/>
                                          </p:val>
                                        </p:tav>
                                      </p:tavLst>
                                    </p:anim>
                                    <p:anim calcmode="lin" valueType="num">
                                      <p:cBhvr>
                                        <p:cTn id="73" dur="500" fill="hold"/>
                                        <p:tgtEl>
                                          <p:spTgt spid="48435"/>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48130"/>
                                        </p:tgtEl>
                                        <p:attrNameLst>
                                          <p:attrName>style.visibility</p:attrName>
                                        </p:attrNameLst>
                                      </p:cBhvr>
                                      <p:to>
                                        <p:strVal val="visible"/>
                                      </p:to>
                                    </p:set>
                                    <p:animEffect transition="in" filter="dissolve">
                                      <p:cBhvr>
                                        <p:cTn id="78" dur="500"/>
                                        <p:tgtEl>
                                          <p:spTgt spid="48130"/>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48436"/>
                                        </p:tgtEl>
                                        <p:attrNameLst>
                                          <p:attrName>style.visibility</p:attrName>
                                        </p:attrNameLst>
                                      </p:cBhvr>
                                      <p:to>
                                        <p:strVal val="visible"/>
                                      </p:to>
                                    </p:set>
                                    <p:anim calcmode="lin" valueType="num">
                                      <p:cBhvr>
                                        <p:cTn id="83" dur="500" fill="hold"/>
                                        <p:tgtEl>
                                          <p:spTgt spid="48436"/>
                                        </p:tgtEl>
                                        <p:attrNameLst>
                                          <p:attrName>ppt_w</p:attrName>
                                        </p:attrNameLst>
                                      </p:cBhvr>
                                      <p:tavLst>
                                        <p:tav tm="0">
                                          <p:val>
                                            <p:fltVal val="0"/>
                                          </p:val>
                                        </p:tav>
                                        <p:tav tm="100000">
                                          <p:val>
                                            <p:strVal val="#ppt_w"/>
                                          </p:val>
                                        </p:tav>
                                      </p:tavLst>
                                    </p:anim>
                                    <p:anim calcmode="lin" valueType="num">
                                      <p:cBhvr>
                                        <p:cTn id="84" dur="500" fill="hold"/>
                                        <p:tgtEl>
                                          <p:spTgt spid="48436"/>
                                        </p:tgtEl>
                                        <p:attrNameLst>
                                          <p:attrName>ppt_h</p:attrName>
                                        </p:attrNameLst>
                                      </p:cBhvr>
                                      <p:tavLst>
                                        <p:tav tm="0">
                                          <p:val>
                                            <p:fltVal val="0"/>
                                          </p:val>
                                        </p:tav>
                                        <p:tav tm="100000">
                                          <p:val>
                                            <p:strVal val="#ppt_h"/>
                                          </p:val>
                                        </p:tav>
                                      </p:tavLst>
                                    </p:anim>
                                  </p:childTnLst>
                                </p:cTn>
                              </p:par>
                            </p:childTnLst>
                          </p:cTn>
                        </p:par>
                        <p:par>
                          <p:cTn id="85" fill="hold">
                            <p:stCondLst>
                              <p:cond delay="500"/>
                            </p:stCondLst>
                            <p:childTnLst>
                              <p:par>
                                <p:cTn id="86" presetID="1" presetClass="entr" presetSubtype="0" fill="hold" nodeType="afterEffect">
                                  <p:stCondLst>
                                    <p:cond delay="0"/>
                                  </p:stCondLst>
                                  <p:childTnLst>
                                    <p:set>
                                      <p:cBhvr>
                                        <p:cTn id="87" dur="1" fill="hold">
                                          <p:stCondLst>
                                            <p:cond delay="499"/>
                                          </p:stCondLst>
                                        </p:cTn>
                                        <p:tgtEl>
                                          <p:spTgt spid="2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48437"/>
                                        </p:tgtEl>
                                        <p:attrNameLst>
                                          <p:attrName>style.visibility</p:attrName>
                                        </p:attrNameLst>
                                      </p:cBhvr>
                                      <p:to>
                                        <p:strVal val="visible"/>
                                      </p:to>
                                    </p:set>
                                    <p:anim calcmode="lin" valueType="num">
                                      <p:cBhvr>
                                        <p:cTn id="92" dur="500" fill="hold"/>
                                        <p:tgtEl>
                                          <p:spTgt spid="48437"/>
                                        </p:tgtEl>
                                        <p:attrNameLst>
                                          <p:attrName>ppt_w</p:attrName>
                                        </p:attrNameLst>
                                      </p:cBhvr>
                                      <p:tavLst>
                                        <p:tav tm="0">
                                          <p:val>
                                            <p:fltVal val="0"/>
                                          </p:val>
                                        </p:tav>
                                        <p:tav tm="100000">
                                          <p:val>
                                            <p:strVal val="#ppt_w"/>
                                          </p:val>
                                        </p:tav>
                                      </p:tavLst>
                                    </p:anim>
                                    <p:anim calcmode="lin" valueType="num">
                                      <p:cBhvr>
                                        <p:cTn id="93" dur="500" fill="hold"/>
                                        <p:tgtEl>
                                          <p:spTgt spid="484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61" grpId="0" autoUpdateAnimBg="0"/>
      <p:bldP spid="48433" grpId="0" animBg="1"/>
      <p:bldP spid="48434" grpId="0" animBg="1"/>
      <p:bldP spid="48435" grpId="0" animBg="1"/>
      <p:bldP spid="48436" grpId="0" animBg="1"/>
      <p:bldP spid="48437" grpId="0" animBg="1"/>
      <p:bldP spid="48438" grpId="0" animBg="1"/>
      <p:bldP spid="48439" grpId="0" animBg="1"/>
      <p:bldP spid="484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97" name="Picture 145" descr="fondo3"/>
          <p:cNvPicPr>
            <a:picLocks noChangeAspect="1" noChangeArrowheads="1"/>
          </p:cNvPicPr>
          <p:nvPr/>
        </p:nvPicPr>
        <p:blipFill>
          <a:blip r:embed="rId2"/>
          <a:srcRect/>
          <a:stretch>
            <a:fillRect/>
          </a:stretch>
        </p:blipFill>
        <p:spPr bwMode="auto">
          <a:xfrm>
            <a:off x="1524000" y="0"/>
            <a:ext cx="9144000" cy="6883400"/>
          </a:xfrm>
          <a:prstGeom prst="rect">
            <a:avLst/>
          </a:prstGeom>
          <a:noFill/>
        </p:spPr>
      </p:pic>
      <p:sp>
        <p:nvSpPr>
          <p:cNvPr id="49298" name="Text Box 146"/>
          <p:cNvSpPr txBox="1">
            <a:spLocks noChangeArrowheads="1"/>
          </p:cNvSpPr>
          <p:nvPr/>
        </p:nvSpPr>
        <p:spPr bwMode="auto">
          <a:xfrm>
            <a:off x="3124200" y="76200"/>
            <a:ext cx="5994400" cy="946150"/>
          </a:xfrm>
          <a:prstGeom prst="rect">
            <a:avLst/>
          </a:prstGeom>
          <a:noFill/>
          <a:ln w="9525">
            <a:noFill/>
            <a:miter lim="800000"/>
            <a:headEnd/>
            <a:tailEnd/>
          </a:ln>
          <a:effectLst/>
        </p:spPr>
        <p:txBody>
          <a:bodyPr wrap="none">
            <a:spAutoFit/>
          </a:bodyPr>
          <a:lstStyle/>
          <a:p>
            <a:pPr algn="ctr"/>
            <a:r>
              <a:rPr lang="en-US" sz="2800">
                <a:solidFill>
                  <a:prstClr val="black"/>
                </a:solidFill>
                <a:latin typeface="Tahoma" pitchFamily="34" charset="0"/>
              </a:rPr>
              <a:t>INFRAESTRUCTURA FISICA DEL </a:t>
            </a:r>
          </a:p>
          <a:p>
            <a:pPr algn="ctr"/>
            <a:r>
              <a:rPr lang="en-US" sz="2800">
                <a:solidFill>
                  <a:prstClr val="black"/>
                </a:solidFill>
                <a:latin typeface="Tahoma" pitchFamily="34" charset="0"/>
              </a:rPr>
              <a:t>SISTEMA MULTIMODAL PARAGUAYO</a:t>
            </a:r>
            <a:endParaRPr lang="es-ES" sz="2000">
              <a:solidFill>
                <a:prstClr val="black"/>
              </a:solidFill>
              <a:latin typeface="Tahoma" pitchFamily="34" charset="0"/>
            </a:endParaRPr>
          </a:p>
        </p:txBody>
      </p:sp>
      <p:sp>
        <p:nvSpPr>
          <p:cNvPr id="49299" name="Freeform 147"/>
          <p:cNvSpPr>
            <a:spLocks/>
          </p:cNvSpPr>
          <p:nvPr/>
        </p:nvSpPr>
        <p:spPr bwMode="auto">
          <a:xfrm>
            <a:off x="6327775" y="2671763"/>
            <a:ext cx="387350" cy="1720850"/>
          </a:xfrm>
          <a:custGeom>
            <a:avLst/>
            <a:gdLst/>
            <a:ahLst/>
            <a:cxnLst>
              <a:cxn ang="0">
                <a:pos x="23" y="0"/>
              </a:cxn>
              <a:cxn ang="0">
                <a:pos x="12" y="56"/>
              </a:cxn>
              <a:cxn ang="0">
                <a:pos x="1" y="90"/>
              </a:cxn>
              <a:cxn ang="0">
                <a:pos x="46" y="192"/>
              </a:cxn>
              <a:cxn ang="0">
                <a:pos x="91" y="293"/>
              </a:cxn>
              <a:cxn ang="0">
                <a:pos x="148" y="395"/>
              </a:cxn>
              <a:cxn ang="0">
                <a:pos x="170" y="429"/>
              </a:cxn>
              <a:cxn ang="0">
                <a:pos x="193" y="463"/>
              </a:cxn>
              <a:cxn ang="0">
                <a:pos x="215" y="531"/>
              </a:cxn>
              <a:cxn ang="0">
                <a:pos x="227" y="565"/>
              </a:cxn>
              <a:cxn ang="0">
                <a:pos x="204" y="745"/>
              </a:cxn>
              <a:cxn ang="0">
                <a:pos x="193" y="847"/>
              </a:cxn>
              <a:cxn ang="0">
                <a:pos x="182" y="903"/>
              </a:cxn>
              <a:cxn ang="0">
                <a:pos x="136" y="971"/>
              </a:cxn>
              <a:cxn ang="0">
                <a:pos x="57" y="1084"/>
              </a:cxn>
            </a:cxnLst>
            <a:rect l="0" t="0" r="r" b="b"/>
            <a:pathLst>
              <a:path w="244" h="1084">
                <a:moveTo>
                  <a:pt x="23" y="0"/>
                </a:moveTo>
                <a:cubicBezTo>
                  <a:pt x="19" y="19"/>
                  <a:pt x="17" y="38"/>
                  <a:pt x="12" y="56"/>
                </a:cubicBezTo>
                <a:cubicBezTo>
                  <a:pt x="9" y="68"/>
                  <a:pt x="0" y="78"/>
                  <a:pt x="1" y="90"/>
                </a:cubicBezTo>
                <a:cubicBezTo>
                  <a:pt x="6" y="140"/>
                  <a:pt x="22" y="156"/>
                  <a:pt x="46" y="192"/>
                </a:cubicBezTo>
                <a:cubicBezTo>
                  <a:pt x="73" y="273"/>
                  <a:pt x="56" y="240"/>
                  <a:pt x="91" y="293"/>
                </a:cubicBezTo>
                <a:cubicBezTo>
                  <a:pt x="111" y="354"/>
                  <a:pt x="95" y="315"/>
                  <a:pt x="148" y="395"/>
                </a:cubicBezTo>
                <a:cubicBezTo>
                  <a:pt x="155" y="406"/>
                  <a:pt x="163" y="418"/>
                  <a:pt x="170" y="429"/>
                </a:cubicBezTo>
                <a:cubicBezTo>
                  <a:pt x="178" y="440"/>
                  <a:pt x="193" y="463"/>
                  <a:pt x="193" y="463"/>
                </a:cubicBezTo>
                <a:cubicBezTo>
                  <a:pt x="200" y="486"/>
                  <a:pt x="207" y="508"/>
                  <a:pt x="215" y="531"/>
                </a:cubicBezTo>
                <a:cubicBezTo>
                  <a:pt x="219" y="542"/>
                  <a:pt x="227" y="565"/>
                  <a:pt x="227" y="565"/>
                </a:cubicBezTo>
                <a:cubicBezTo>
                  <a:pt x="238" y="633"/>
                  <a:pt x="244" y="685"/>
                  <a:pt x="204" y="745"/>
                </a:cubicBezTo>
                <a:cubicBezTo>
                  <a:pt x="178" y="824"/>
                  <a:pt x="175" y="790"/>
                  <a:pt x="193" y="847"/>
                </a:cubicBezTo>
                <a:cubicBezTo>
                  <a:pt x="189" y="866"/>
                  <a:pt x="190" y="886"/>
                  <a:pt x="182" y="903"/>
                </a:cubicBezTo>
                <a:cubicBezTo>
                  <a:pt x="171" y="928"/>
                  <a:pt x="151" y="948"/>
                  <a:pt x="136" y="971"/>
                </a:cubicBezTo>
                <a:cubicBezTo>
                  <a:pt x="110" y="1011"/>
                  <a:pt x="102" y="1063"/>
                  <a:pt x="57" y="1084"/>
                </a:cubicBezTo>
              </a:path>
            </a:pathLst>
          </a:custGeom>
          <a:noFill/>
          <a:ln w="9525">
            <a:solidFill>
              <a:schemeClr val="tx1"/>
            </a:solidFill>
            <a:round/>
            <a:headEnd/>
            <a:tailEnd/>
          </a:ln>
          <a:effectLst/>
        </p:spPr>
        <p:txBody>
          <a:bodyPr/>
          <a:lstStyle/>
          <a:p>
            <a:endParaRPr lang="es-ES">
              <a:solidFill>
                <a:prstClr val="black"/>
              </a:solidFill>
              <a:latin typeface="Calibri"/>
            </a:endParaRPr>
          </a:p>
        </p:txBody>
      </p:sp>
      <p:sp>
        <p:nvSpPr>
          <p:cNvPr id="49300" name="Freeform 148"/>
          <p:cNvSpPr>
            <a:spLocks/>
          </p:cNvSpPr>
          <p:nvPr/>
        </p:nvSpPr>
        <p:spPr bwMode="auto">
          <a:xfrm>
            <a:off x="5216526" y="5468939"/>
            <a:ext cx="663575" cy="1379537"/>
          </a:xfrm>
          <a:custGeom>
            <a:avLst/>
            <a:gdLst/>
            <a:ahLst/>
            <a:cxnLst>
              <a:cxn ang="0">
                <a:pos x="418" y="0"/>
              </a:cxn>
              <a:cxn ang="0">
                <a:pos x="373" y="101"/>
              </a:cxn>
              <a:cxn ang="0">
                <a:pos x="328" y="169"/>
              </a:cxn>
              <a:cxn ang="0">
                <a:pos x="317" y="271"/>
              </a:cxn>
              <a:cxn ang="0">
                <a:pos x="238" y="350"/>
              </a:cxn>
              <a:cxn ang="0">
                <a:pos x="204" y="372"/>
              </a:cxn>
              <a:cxn ang="0">
                <a:pos x="170" y="485"/>
              </a:cxn>
              <a:cxn ang="0">
                <a:pos x="68" y="655"/>
              </a:cxn>
              <a:cxn ang="0">
                <a:pos x="57" y="768"/>
              </a:cxn>
              <a:cxn ang="0">
                <a:pos x="23" y="790"/>
              </a:cxn>
              <a:cxn ang="0">
                <a:pos x="1" y="869"/>
              </a:cxn>
            </a:cxnLst>
            <a:rect l="0" t="0" r="r" b="b"/>
            <a:pathLst>
              <a:path w="418" h="869">
                <a:moveTo>
                  <a:pt x="418" y="0"/>
                </a:moveTo>
                <a:cubicBezTo>
                  <a:pt x="407" y="34"/>
                  <a:pt x="390" y="70"/>
                  <a:pt x="373" y="101"/>
                </a:cubicBezTo>
                <a:cubicBezTo>
                  <a:pt x="360" y="125"/>
                  <a:pt x="328" y="169"/>
                  <a:pt x="328" y="169"/>
                </a:cubicBezTo>
                <a:cubicBezTo>
                  <a:pt x="302" y="248"/>
                  <a:pt x="299" y="214"/>
                  <a:pt x="317" y="271"/>
                </a:cubicBezTo>
                <a:cubicBezTo>
                  <a:pt x="298" y="331"/>
                  <a:pt x="316" y="299"/>
                  <a:pt x="238" y="350"/>
                </a:cubicBezTo>
                <a:cubicBezTo>
                  <a:pt x="227" y="357"/>
                  <a:pt x="204" y="372"/>
                  <a:pt x="204" y="372"/>
                </a:cubicBezTo>
                <a:cubicBezTo>
                  <a:pt x="191" y="409"/>
                  <a:pt x="187" y="450"/>
                  <a:pt x="170" y="485"/>
                </a:cubicBezTo>
                <a:cubicBezTo>
                  <a:pt x="140" y="546"/>
                  <a:pt x="91" y="591"/>
                  <a:pt x="68" y="655"/>
                </a:cubicBezTo>
                <a:cubicBezTo>
                  <a:pt x="64" y="693"/>
                  <a:pt x="69" y="732"/>
                  <a:pt x="57" y="768"/>
                </a:cubicBezTo>
                <a:cubicBezTo>
                  <a:pt x="53" y="781"/>
                  <a:pt x="30" y="779"/>
                  <a:pt x="23" y="790"/>
                </a:cubicBezTo>
                <a:cubicBezTo>
                  <a:pt x="0" y="827"/>
                  <a:pt x="1" y="839"/>
                  <a:pt x="1" y="869"/>
                </a:cubicBezTo>
              </a:path>
            </a:pathLst>
          </a:custGeom>
          <a:noFill/>
          <a:ln w="9525">
            <a:solidFill>
              <a:schemeClr val="tx1"/>
            </a:solidFill>
            <a:round/>
            <a:headEnd/>
            <a:tailEnd/>
          </a:ln>
          <a:effectLst/>
        </p:spPr>
        <p:txBody>
          <a:bodyPr/>
          <a:lstStyle/>
          <a:p>
            <a:endParaRPr lang="es-ES">
              <a:solidFill>
                <a:prstClr val="black"/>
              </a:solidFill>
              <a:latin typeface="Calibri"/>
            </a:endParaRPr>
          </a:p>
        </p:txBody>
      </p:sp>
      <p:sp>
        <p:nvSpPr>
          <p:cNvPr id="49301" name="Freeform 149"/>
          <p:cNvSpPr>
            <a:spLocks/>
          </p:cNvSpPr>
          <p:nvPr/>
        </p:nvSpPr>
        <p:spPr bwMode="auto">
          <a:xfrm>
            <a:off x="8318500" y="2557463"/>
            <a:ext cx="2152650" cy="1136650"/>
          </a:xfrm>
          <a:custGeom>
            <a:avLst/>
            <a:gdLst/>
            <a:ahLst/>
            <a:cxnLst>
              <a:cxn ang="0">
                <a:pos x="0" y="716"/>
              </a:cxn>
              <a:cxn ang="0">
                <a:pos x="46" y="614"/>
              </a:cxn>
              <a:cxn ang="0">
                <a:pos x="147" y="478"/>
              </a:cxn>
              <a:cxn ang="0">
                <a:pos x="204" y="354"/>
              </a:cxn>
              <a:cxn ang="0">
                <a:pos x="249" y="286"/>
              </a:cxn>
              <a:cxn ang="0">
                <a:pos x="272" y="253"/>
              </a:cxn>
              <a:cxn ang="0">
                <a:pos x="339" y="196"/>
              </a:cxn>
              <a:cxn ang="0">
                <a:pos x="384" y="151"/>
              </a:cxn>
              <a:cxn ang="0">
                <a:pos x="486" y="83"/>
              </a:cxn>
              <a:cxn ang="0">
                <a:pos x="588" y="61"/>
              </a:cxn>
              <a:cxn ang="0">
                <a:pos x="746" y="38"/>
              </a:cxn>
              <a:cxn ang="0">
                <a:pos x="972" y="61"/>
              </a:cxn>
              <a:cxn ang="0">
                <a:pos x="1062" y="72"/>
              </a:cxn>
              <a:cxn ang="0">
                <a:pos x="1130" y="128"/>
              </a:cxn>
              <a:cxn ang="0">
                <a:pos x="1175" y="140"/>
              </a:cxn>
              <a:cxn ang="0">
                <a:pos x="1277" y="196"/>
              </a:cxn>
              <a:cxn ang="0">
                <a:pos x="1333" y="275"/>
              </a:cxn>
              <a:cxn ang="0">
                <a:pos x="1356" y="298"/>
              </a:cxn>
            </a:cxnLst>
            <a:rect l="0" t="0" r="r" b="b"/>
            <a:pathLst>
              <a:path w="1356" h="716">
                <a:moveTo>
                  <a:pt x="0" y="716"/>
                </a:moveTo>
                <a:cubicBezTo>
                  <a:pt x="36" y="662"/>
                  <a:pt x="19" y="695"/>
                  <a:pt x="46" y="614"/>
                </a:cubicBezTo>
                <a:cubicBezTo>
                  <a:pt x="62" y="567"/>
                  <a:pt x="111" y="514"/>
                  <a:pt x="147" y="478"/>
                </a:cubicBezTo>
                <a:cubicBezTo>
                  <a:pt x="170" y="415"/>
                  <a:pt x="143" y="395"/>
                  <a:pt x="204" y="354"/>
                </a:cubicBezTo>
                <a:cubicBezTo>
                  <a:pt x="219" y="331"/>
                  <a:pt x="234" y="309"/>
                  <a:pt x="249" y="286"/>
                </a:cubicBezTo>
                <a:cubicBezTo>
                  <a:pt x="256" y="275"/>
                  <a:pt x="261" y="261"/>
                  <a:pt x="272" y="253"/>
                </a:cubicBezTo>
                <a:cubicBezTo>
                  <a:pt x="318" y="221"/>
                  <a:pt x="296" y="239"/>
                  <a:pt x="339" y="196"/>
                </a:cubicBezTo>
                <a:cubicBezTo>
                  <a:pt x="359" y="138"/>
                  <a:pt x="335" y="178"/>
                  <a:pt x="384" y="151"/>
                </a:cubicBezTo>
                <a:cubicBezTo>
                  <a:pt x="394" y="146"/>
                  <a:pt x="465" y="97"/>
                  <a:pt x="486" y="83"/>
                </a:cubicBezTo>
                <a:cubicBezTo>
                  <a:pt x="515" y="64"/>
                  <a:pt x="555" y="72"/>
                  <a:pt x="588" y="61"/>
                </a:cubicBezTo>
                <a:cubicBezTo>
                  <a:pt x="649" y="0"/>
                  <a:pt x="665" y="12"/>
                  <a:pt x="746" y="38"/>
                </a:cubicBezTo>
                <a:cubicBezTo>
                  <a:pt x="828" y="93"/>
                  <a:pt x="849" y="70"/>
                  <a:pt x="972" y="61"/>
                </a:cubicBezTo>
                <a:cubicBezTo>
                  <a:pt x="1002" y="65"/>
                  <a:pt x="1033" y="64"/>
                  <a:pt x="1062" y="72"/>
                </a:cubicBezTo>
                <a:cubicBezTo>
                  <a:pt x="1101" y="82"/>
                  <a:pt x="1097" y="109"/>
                  <a:pt x="1130" y="128"/>
                </a:cubicBezTo>
                <a:cubicBezTo>
                  <a:pt x="1143" y="136"/>
                  <a:pt x="1160" y="136"/>
                  <a:pt x="1175" y="140"/>
                </a:cubicBezTo>
                <a:cubicBezTo>
                  <a:pt x="1212" y="151"/>
                  <a:pt x="1277" y="196"/>
                  <a:pt x="1277" y="196"/>
                </a:cubicBezTo>
                <a:cubicBezTo>
                  <a:pt x="1315" y="314"/>
                  <a:pt x="1270" y="238"/>
                  <a:pt x="1333" y="275"/>
                </a:cubicBezTo>
                <a:cubicBezTo>
                  <a:pt x="1342" y="281"/>
                  <a:pt x="1348" y="290"/>
                  <a:pt x="1356" y="298"/>
                </a:cubicBezTo>
              </a:path>
            </a:pathLst>
          </a:custGeom>
          <a:noFill/>
          <a:ln w="9525">
            <a:solidFill>
              <a:schemeClr val="tx1"/>
            </a:solidFill>
            <a:round/>
            <a:headEnd/>
            <a:tailEnd/>
          </a:ln>
          <a:effectLst/>
        </p:spPr>
        <p:txBody>
          <a:bodyPr/>
          <a:lstStyle/>
          <a:p>
            <a:endParaRPr lang="es-ES">
              <a:solidFill>
                <a:prstClr val="black"/>
              </a:solidFill>
              <a:latin typeface="Calibri"/>
            </a:endParaRPr>
          </a:p>
        </p:txBody>
      </p:sp>
      <p:sp>
        <p:nvSpPr>
          <p:cNvPr id="49302" name="Freeform 150"/>
          <p:cNvSpPr>
            <a:spLocks/>
          </p:cNvSpPr>
          <p:nvPr/>
        </p:nvSpPr>
        <p:spPr bwMode="auto">
          <a:xfrm>
            <a:off x="3335338" y="3602038"/>
            <a:ext cx="2760662" cy="1382712"/>
          </a:xfrm>
          <a:custGeom>
            <a:avLst/>
            <a:gdLst/>
            <a:ahLst/>
            <a:cxnLst>
              <a:cxn ang="0">
                <a:pos x="1739" y="871"/>
              </a:cxn>
              <a:cxn ang="0">
                <a:pos x="1615" y="848"/>
              </a:cxn>
              <a:cxn ang="0">
                <a:pos x="1513" y="780"/>
              </a:cxn>
              <a:cxn ang="0">
                <a:pos x="1479" y="769"/>
              </a:cxn>
              <a:cxn ang="0">
                <a:pos x="1445" y="747"/>
              </a:cxn>
              <a:cxn ang="0">
                <a:pos x="1355" y="724"/>
              </a:cxn>
              <a:cxn ang="0">
                <a:pos x="1253" y="656"/>
              </a:cxn>
              <a:cxn ang="0">
                <a:pos x="1186" y="634"/>
              </a:cxn>
              <a:cxn ang="0">
                <a:pos x="1118" y="588"/>
              </a:cxn>
              <a:cxn ang="0">
                <a:pos x="1084" y="577"/>
              </a:cxn>
              <a:cxn ang="0">
                <a:pos x="1016" y="532"/>
              </a:cxn>
              <a:cxn ang="0">
                <a:pos x="915" y="475"/>
              </a:cxn>
              <a:cxn ang="0">
                <a:pos x="847" y="453"/>
              </a:cxn>
              <a:cxn ang="0">
                <a:pos x="711" y="351"/>
              </a:cxn>
              <a:cxn ang="0">
                <a:pos x="643" y="329"/>
              </a:cxn>
              <a:cxn ang="0">
                <a:pos x="440" y="182"/>
              </a:cxn>
              <a:cxn ang="0">
                <a:pos x="372" y="137"/>
              </a:cxn>
              <a:cxn ang="0">
                <a:pos x="350" y="103"/>
              </a:cxn>
              <a:cxn ang="0">
                <a:pos x="248" y="69"/>
              </a:cxn>
              <a:cxn ang="0">
                <a:pos x="203" y="58"/>
              </a:cxn>
              <a:cxn ang="0">
                <a:pos x="135" y="35"/>
              </a:cxn>
              <a:cxn ang="0">
                <a:pos x="0" y="1"/>
              </a:cxn>
            </a:cxnLst>
            <a:rect l="0" t="0" r="r" b="b"/>
            <a:pathLst>
              <a:path w="1739" h="871">
                <a:moveTo>
                  <a:pt x="1739" y="871"/>
                </a:moveTo>
                <a:cubicBezTo>
                  <a:pt x="1699" y="857"/>
                  <a:pt x="1655" y="862"/>
                  <a:pt x="1615" y="848"/>
                </a:cubicBezTo>
                <a:cubicBezTo>
                  <a:pt x="1576" y="834"/>
                  <a:pt x="1552" y="793"/>
                  <a:pt x="1513" y="780"/>
                </a:cubicBezTo>
                <a:cubicBezTo>
                  <a:pt x="1502" y="776"/>
                  <a:pt x="1490" y="774"/>
                  <a:pt x="1479" y="769"/>
                </a:cubicBezTo>
                <a:cubicBezTo>
                  <a:pt x="1467" y="763"/>
                  <a:pt x="1458" y="752"/>
                  <a:pt x="1445" y="747"/>
                </a:cubicBezTo>
                <a:cubicBezTo>
                  <a:pt x="1416" y="736"/>
                  <a:pt x="1384" y="734"/>
                  <a:pt x="1355" y="724"/>
                </a:cubicBezTo>
                <a:cubicBezTo>
                  <a:pt x="1276" y="671"/>
                  <a:pt x="1310" y="694"/>
                  <a:pt x="1253" y="656"/>
                </a:cubicBezTo>
                <a:cubicBezTo>
                  <a:pt x="1234" y="643"/>
                  <a:pt x="1186" y="634"/>
                  <a:pt x="1186" y="634"/>
                </a:cubicBezTo>
                <a:cubicBezTo>
                  <a:pt x="1163" y="619"/>
                  <a:pt x="1144" y="596"/>
                  <a:pt x="1118" y="588"/>
                </a:cubicBezTo>
                <a:cubicBezTo>
                  <a:pt x="1107" y="584"/>
                  <a:pt x="1094" y="583"/>
                  <a:pt x="1084" y="577"/>
                </a:cubicBezTo>
                <a:cubicBezTo>
                  <a:pt x="1060" y="564"/>
                  <a:pt x="1016" y="532"/>
                  <a:pt x="1016" y="532"/>
                </a:cubicBezTo>
                <a:cubicBezTo>
                  <a:pt x="983" y="480"/>
                  <a:pt x="972" y="492"/>
                  <a:pt x="915" y="475"/>
                </a:cubicBezTo>
                <a:cubicBezTo>
                  <a:pt x="892" y="468"/>
                  <a:pt x="847" y="453"/>
                  <a:pt x="847" y="453"/>
                </a:cubicBezTo>
                <a:cubicBezTo>
                  <a:pt x="815" y="405"/>
                  <a:pt x="765" y="372"/>
                  <a:pt x="711" y="351"/>
                </a:cubicBezTo>
                <a:cubicBezTo>
                  <a:pt x="689" y="342"/>
                  <a:pt x="643" y="329"/>
                  <a:pt x="643" y="329"/>
                </a:cubicBezTo>
                <a:cubicBezTo>
                  <a:pt x="562" y="272"/>
                  <a:pt x="547" y="208"/>
                  <a:pt x="440" y="182"/>
                </a:cubicBezTo>
                <a:cubicBezTo>
                  <a:pt x="417" y="167"/>
                  <a:pt x="395" y="152"/>
                  <a:pt x="372" y="137"/>
                </a:cubicBezTo>
                <a:cubicBezTo>
                  <a:pt x="361" y="130"/>
                  <a:pt x="361" y="110"/>
                  <a:pt x="350" y="103"/>
                </a:cubicBezTo>
                <a:cubicBezTo>
                  <a:pt x="320" y="84"/>
                  <a:pt x="283" y="78"/>
                  <a:pt x="248" y="69"/>
                </a:cubicBezTo>
                <a:cubicBezTo>
                  <a:pt x="233" y="65"/>
                  <a:pt x="218" y="62"/>
                  <a:pt x="203" y="58"/>
                </a:cubicBezTo>
                <a:cubicBezTo>
                  <a:pt x="180" y="51"/>
                  <a:pt x="135" y="35"/>
                  <a:pt x="135" y="35"/>
                </a:cubicBezTo>
                <a:cubicBezTo>
                  <a:pt x="84" y="0"/>
                  <a:pt x="65" y="1"/>
                  <a:pt x="0" y="1"/>
                </a:cubicBezTo>
              </a:path>
            </a:pathLst>
          </a:custGeom>
          <a:noFill/>
          <a:ln w="9525">
            <a:solidFill>
              <a:schemeClr val="tx1"/>
            </a:solidFill>
            <a:round/>
            <a:headEnd/>
            <a:tailEnd/>
          </a:ln>
          <a:effectLst/>
        </p:spPr>
        <p:txBody>
          <a:bodyPr/>
          <a:lstStyle/>
          <a:p>
            <a:endParaRPr lang="es-ES">
              <a:solidFill>
                <a:prstClr val="black"/>
              </a:solidFill>
              <a:latin typeface="Calibri"/>
            </a:endParaRPr>
          </a:p>
        </p:txBody>
      </p:sp>
      <p:sp>
        <p:nvSpPr>
          <p:cNvPr id="49303" name="Oval 151"/>
          <p:cNvSpPr>
            <a:spLocks noChangeArrowheads="1"/>
          </p:cNvSpPr>
          <p:nvPr/>
        </p:nvSpPr>
        <p:spPr bwMode="auto">
          <a:xfrm>
            <a:off x="6148388" y="49530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04" name="Oval 152"/>
          <p:cNvSpPr>
            <a:spLocks noChangeArrowheads="1"/>
          </p:cNvSpPr>
          <p:nvPr/>
        </p:nvSpPr>
        <p:spPr bwMode="auto">
          <a:xfrm>
            <a:off x="7467600" y="53340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05" name="Oval 153"/>
          <p:cNvSpPr>
            <a:spLocks noChangeArrowheads="1"/>
          </p:cNvSpPr>
          <p:nvPr/>
        </p:nvSpPr>
        <p:spPr bwMode="auto">
          <a:xfrm>
            <a:off x="7983538" y="4430713"/>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06" name="Oval 154"/>
          <p:cNvSpPr>
            <a:spLocks noChangeArrowheads="1"/>
          </p:cNvSpPr>
          <p:nvPr/>
        </p:nvSpPr>
        <p:spPr bwMode="auto">
          <a:xfrm>
            <a:off x="6629400" y="33528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07" name="Oval 155"/>
          <p:cNvSpPr>
            <a:spLocks noChangeArrowheads="1"/>
          </p:cNvSpPr>
          <p:nvPr/>
        </p:nvSpPr>
        <p:spPr bwMode="auto">
          <a:xfrm>
            <a:off x="7485063" y="2954338"/>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08" name="Oval 156"/>
          <p:cNvSpPr>
            <a:spLocks noChangeArrowheads="1"/>
          </p:cNvSpPr>
          <p:nvPr/>
        </p:nvSpPr>
        <p:spPr bwMode="auto">
          <a:xfrm>
            <a:off x="5181600" y="25908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09" name="AutoShape 157"/>
          <p:cNvSpPr>
            <a:spLocks noChangeArrowheads="1"/>
          </p:cNvSpPr>
          <p:nvPr/>
        </p:nvSpPr>
        <p:spPr bwMode="auto">
          <a:xfrm>
            <a:off x="6453188" y="4360863"/>
            <a:ext cx="152400" cy="152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10" name="Oval 158"/>
          <p:cNvSpPr>
            <a:spLocks noChangeArrowheads="1"/>
          </p:cNvSpPr>
          <p:nvPr/>
        </p:nvSpPr>
        <p:spPr bwMode="auto">
          <a:xfrm>
            <a:off x="5715000" y="5468938"/>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11" name="Oval 159"/>
          <p:cNvSpPr>
            <a:spLocks noChangeArrowheads="1"/>
          </p:cNvSpPr>
          <p:nvPr/>
        </p:nvSpPr>
        <p:spPr bwMode="auto">
          <a:xfrm>
            <a:off x="5891213" y="55626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12" name="Oval 160"/>
          <p:cNvSpPr>
            <a:spLocks noChangeArrowheads="1"/>
          </p:cNvSpPr>
          <p:nvPr/>
        </p:nvSpPr>
        <p:spPr bwMode="auto">
          <a:xfrm>
            <a:off x="7578725" y="5445125"/>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13" name="Oval 161"/>
          <p:cNvSpPr>
            <a:spLocks noChangeArrowheads="1"/>
          </p:cNvSpPr>
          <p:nvPr/>
        </p:nvSpPr>
        <p:spPr bwMode="auto">
          <a:xfrm>
            <a:off x="8135938" y="442595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14" name="Oval 162"/>
          <p:cNvSpPr>
            <a:spLocks noChangeArrowheads="1"/>
          </p:cNvSpPr>
          <p:nvPr/>
        </p:nvSpPr>
        <p:spPr bwMode="auto">
          <a:xfrm>
            <a:off x="7162800" y="4478338"/>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15" name="Text Box 163"/>
          <p:cNvSpPr txBox="1">
            <a:spLocks noChangeArrowheads="1"/>
          </p:cNvSpPr>
          <p:nvPr/>
        </p:nvSpPr>
        <p:spPr bwMode="auto">
          <a:xfrm>
            <a:off x="9220200" y="3032126"/>
            <a:ext cx="788988" cy="396875"/>
          </a:xfrm>
          <a:prstGeom prst="rect">
            <a:avLst/>
          </a:prstGeom>
          <a:noFill/>
          <a:ln w="9525">
            <a:noFill/>
            <a:miter lim="800000"/>
            <a:headEnd/>
            <a:tailEnd/>
          </a:ln>
          <a:effectLst/>
        </p:spPr>
        <p:txBody>
          <a:bodyPr wrap="none">
            <a:spAutoFit/>
          </a:bodyPr>
          <a:lstStyle/>
          <a:p>
            <a:r>
              <a:rPr lang="en-US" sz="2000">
                <a:solidFill>
                  <a:prstClr val="black"/>
                </a:solidFill>
                <a:latin typeface="Tahoma" pitchFamily="34" charset="0"/>
              </a:rPr>
              <a:t>Brasil</a:t>
            </a:r>
            <a:endParaRPr lang="es-ES" sz="2000">
              <a:solidFill>
                <a:prstClr val="black"/>
              </a:solidFill>
              <a:latin typeface="Tahoma" pitchFamily="34" charset="0"/>
            </a:endParaRPr>
          </a:p>
        </p:txBody>
      </p:sp>
      <p:sp>
        <p:nvSpPr>
          <p:cNvPr id="49316" name="Text Box 164"/>
          <p:cNvSpPr txBox="1">
            <a:spLocks noChangeArrowheads="1"/>
          </p:cNvSpPr>
          <p:nvPr/>
        </p:nvSpPr>
        <p:spPr bwMode="auto">
          <a:xfrm>
            <a:off x="3429001" y="4114801"/>
            <a:ext cx="1262063" cy="396875"/>
          </a:xfrm>
          <a:prstGeom prst="rect">
            <a:avLst/>
          </a:prstGeom>
          <a:noFill/>
          <a:ln w="9525">
            <a:noFill/>
            <a:miter lim="800000"/>
            <a:headEnd/>
            <a:tailEnd/>
          </a:ln>
          <a:effectLst/>
        </p:spPr>
        <p:txBody>
          <a:bodyPr wrap="none">
            <a:spAutoFit/>
          </a:bodyPr>
          <a:lstStyle/>
          <a:p>
            <a:r>
              <a:rPr lang="en-US" sz="2000">
                <a:solidFill>
                  <a:prstClr val="black"/>
                </a:solidFill>
                <a:latin typeface="Tahoma" pitchFamily="34" charset="0"/>
              </a:rPr>
              <a:t>Argentina</a:t>
            </a:r>
            <a:endParaRPr lang="es-ES" sz="2000">
              <a:solidFill>
                <a:prstClr val="black"/>
              </a:solidFill>
              <a:latin typeface="Tahoma" pitchFamily="34" charset="0"/>
            </a:endParaRPr>
          </a:p>
        </p:txBody>
      </p:sp>
      <p:sp>
        <p:nvSpPr>
          <p:cNvPr id="49317" name="Text Box 165"/>
          <p:cNvSpPr txBox="1">
            <a:spLocks noChangeArrowheads="1"/>
          </p:cNvSpPr>
          <p:nvPr/>
        </p:nvSpPr>
        <p:spPr bwMode="auto">
          <a:xfrm>
            <a:off x="1828800" y="1355725"/>
            <a:ext cx="917174" cy="400110"/>
          </a:xfrm>
          <a:prstGeom prst="rect">
            <a:avLst/>
          </a:prstGeom>
          <a:noFill/>
          <a:ln w="9525">
            <a:noFill/>
            <a:miter lim="800000"/>
            <a:headEnd/>
            <a:tailEnd/>
          </a:ln>
          <a:effectLst/>
        </p:spPr>
        <p:txBody>
          <a:bodyPr wrap="none">
            <a:spAutoFit/>
          </a:bodyPr>
          <a:lstStyle/>
          <a:p>
            <a:r>
              <a:rPr lang="en-US" sz="2000">
                <a:solidFill>
                  <a:prstClr val="black"/>
                </a:solidFill>
                <a:latin typeface="Tahoma" pitchFamily="34" charset="0"/>
              </a:rPr>
              <a:t>Bolivia</a:t>
            </a:r>
            <a:endParaRPr lang="es-ES" sz="2000">
              <a:solidFill>
                <a:prstClr val="black"/>
              </a:solidFill>
              <a:latin typeface="Tahoma" pitchFamily="34" charset="0"/>
            </a:endParaRPr>
          </a:p>
        </p:txBody>
      </p:sp>
      <p:sp>
        <p:nvSpPr>
          <p:cNvPr id="49318" name="Text Box 166"/>
          <p:cNvSpPr txBox="1">
            <a:spLocks noChangeArrowheads="1"/>
          </p:cNvSpPr>
          <p:nvPr/>
        </p:nvSpPr>
        <p:spPr bwMode="auto">
          <a:xfrm>
            <a:off x="6205539" y="4870450"/>
            <a:ext cx="473075" cy="274638"/>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Pilar</a:t>
            </a:r>
            <a:endParaRPr lang="es-ES" sz="1200">
              <a:solidFill>
                <a:prstClr val="black"/>
              </a:solidFill>
              <a:latin typeface="Tahoma" pitchFamily="34" charset="0"/>
            </a:endParaRPr>
          </a:p>
        </p:txBody>
      </p:sp>
      <p:sp>
        <p:nvSpPr>
          <p:cNvPr id="49319" name="Text Box 167"/>
          <p:cNvSpPr txBox="1">
            <a:spLocks noChangeArrowheads="1"/>
          </p:cNvSpPr>
          <p:nvPr/>
        </p:nvSpPr>
        <p:spPr bwMode="auto">
          <a:xfrm>
            <a:off x="6248400" y="4114800"/>
            <a:ext cx="788988" cy="274638"/>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Asunción</a:t>
            </a:r>
            <a:endParaRPr lang="es-ES" sz="1200">
              <a:solidFill>
                <a:prstClr val="black"/>
              </a:solidFill>
              <a:latin typeface="Tahoma" pitchFamily="34" charset="0"/>
            </a:endParaRPr>
          </a:p>
        </p:txBody>
      </p:sp>
      <p:sp>
        <p:nvSpPr>
          <p:cNvPr id="49320" name="Text Box 168"/>
          <p:cNvSpPr txBox="1">
            <a:spLocks noChangeArrowheads="1"/>
          </p:cNvSpPr>
          <p:nvPr/>
        </p:nvSpPr>
        <p:spPr bwMode="auto">
          <a:xfrm>
            <a:off x="7223126" y="4449764"/>
            <a:ext cx="855663" cy="274637"/>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C.del Este</a:t>
            </a:r>
            <a:endParaRPr lang="es-ES" sz="1200">
              <a:solidFill>
                <a:prstClr val="black"/>
              </a:solidFill>
              <a:latin typeface="Tahoma" pitchFamily="34" charset="0"/>
            </a:endParaRPr>
          </a:p>
        </p:txBody>
      </p:sp>
      <p:sp>
        <p:nvSpPr>
          <p:cNvPr id="49321" name="Text Box 169"/>
          <p:cNvSpPr txBox="1">
            <a:spLocks noChangeArrowheads="1"/>
          </p:cNvSpPr>
          <p:nvPr/>
        </p:nvSpPr>
        <p:spPr bwMode="auto">
          <a:xfrm>
            <a:off x="6667500" y="3230564"/>
            <a:ext cx="952500" cy="274637"/>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Concepción</a:t>
            </a:r>
            <a:endParaRPr lang="es-ES" sz="1200">
              <a:solidFill>
                <a:prstClr val="black"/>
              </a:solidFill>
              <a:latin typeface="Tahoma" pitchFamily="34" charset="0"/>
            </a:endParaRPr>
          </a:p>
        </p:txBody>
      </p:sp>
      <p:sp>
        <p:nvSpPr>
          <p:cNvPr id="49322" name="Text Box 170"/>
          <p:cNvSpPr txBox="1">
            <a:spLocks noChangeArrowheads="1"/>
          </p:cNvSpPr>
          <p:nvPr/>
        </p:nvSpPr>
        <p:spPr bwMode="auto">
          <a:xfrm>
            <a:off x="5791200" y="5668964"/>
            <a:ext cx="871538" cy="274637"/>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Corrientes</a:t>
            </a:r>
            <a:endParaRPr lang="es-ES" sz="1200">
              <a:solidFill>
                <a:prstClr val="black"/>
              </a:solidFill>
              <a:latin typeface="Tahoma" pitchFamily="34" charset="0"/>
            </a:endParaRPr>
          </a:p>
        </p:txBody>
      </p:sp>
      <p:sp>
        <p:nvSpPr>
          <p:cNvPr id="49323" name="Text Box 171"/>
          <p:cNvSpPr txBox="1">
            <a:spLocks noChangeArrowheads="1"/>
          </p:cNvSpPr>
          <p:nvPr/>
        </p:nvSpPr>
        <p:spPr bwMode="auto">
          <a:xfrm>
            <a:off x="4800600" y="5410200"/>
            <a:ext cx="933450" cy="274638"/>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Resistencia</a:t>
            </a:r>
            <a:endParaRPr lang="es-ES" sz="1200">
              <a:solidFill>
                <a:prstClr val="black"/>
              </a:solidFill>
              <a:latin typeface="Tahoma" pitchFamily="34" charset="0"/>
            </a:endParaRPr>
          </a:p>
        </p:txBody>
      </p:sp>
      <p:sp>
        <p:nvSpPr>
          <p:cNvPr id="49324" name="Text Box 172"/>
          <p:cNvSpPr txBox="1">
            <a:spLocks noChangeArrowheads="1"/>
          </p:cNvSpPr>
          <p:nvPr/>
        </p:nvSpPr>
        <p:spPr bwMode="auto">
          <a:xfrm>
            <a:off x="5943600" y="2895601"/>
            <a:ext cx="920750" cy="244475"/>
          </a:xfrm>
          <a:prstGeom prst="rect">
            <a:avLst/>
          </a:prstGeom>
          <a:noFill/>
          <a:ln w="9525">
            <a:noFill/>
            <a:miter lim="800000"/>
            <a:headEnd/>
            <a:tailEnd/>
          </a:ln>
          <a:effectLst/>
        </p:spPr>
        <p:txBody>
          <a:bodyPr wrap="none">
            <a:spAutoFit/>
          </a:bodyPr>
          <a:lstStyle/>
          <a:p>
            <a:r>
              <a:rPr lang="en-US" sz="1000">
                <a:solidFill>
                  <a:prstClr val="black"/>
                </a:solidFill>
                <a:latin typeface="Tahoma" pitchFamily="34" charset="0"/>
              </a:rPr>
              <a:t>Río Paraguay</a:t>
            </a:r>
            <a:endParaRPr lang="es-ES" sz="1000">
              <a:solidFill>
                <a:prstClr val="black"/>
              </a:solidFill>
              <a:latin typeface="Tahoma" pitchFamily="34" charset="0"/>
            </a:endParaRPr>
          </a:p>
        </p:txBody>
      </p:sp>
      <p:sp>
        <p:nvSpPr>
          <p:cNvPr id="49325" name="Text Box 173"/>
          <p:cNvSpPr txBox="1">
            <a:spLocks noChangeArrowheads="1"/>
          </p:cNvSpPr>
          <p:nvPr/>
        </p:nvSpPr>
        <p:spPr bwMode="auto">
          <a:xfrm>
            <a:off x="6470650" y="5257801"/>
            <a:ext cx="787400" cy="244475"/>
          </a:xfrm>
          <a:prstGeom prst="rect">
            <a:avLst/>
          </a:prstGeom>
          <a:noFill/>
          <a:ln w="9525">
            <a:noFill/>
            <a:miter lim="800000"/>
            <a:headEnd/>
            <a:tailEnd/>
          </a:ln>
          <a:effectLst/>
        </p:spPr>
        <p:txBody>
          <a:bodyPr wrap="none">
            <a:spAutoFit/>
          </a:bodyPr>
          <a:lstStyle/>
          <a:p>
            <a:r>
              <a:rPr lang="en-US" sz="1000">
                <a:solidFill>
                  <a:prstClr val="black"/>
                </a:solidFill>
                <a:latin typeface="Tahoma" pitchFamily="34" charset="0"/>
              </a:rPr>
              <a:t>Río Paraná</a:t>
            </a:r>
            <a:endParaRPr lang="es-ES" sz="1000">
              <a:solidFill>
                <a:prstClr val="black"/>
              </a:solidFill>
              <a:latin typeface="Tahoma" pitchFamily="34" charset="0"/>
            </a:endParaRPr>
          </a:p>
        </p:txBody>
      </p:sp>
      <p:sp>
        <p:nvSpPr>
          <p:cNvPr id="49326" name="Text Box 174"/>
          <p:cNvSpPr txBox="1">
            <a:spLocks noChangeArrowheads="1"/>
          </p:cNvSpPr>
          <p:nvPr/>
        </p:nvSpPr>
        <p:spPr bwMode="auto">
          <a:xfrm>
            <a:off x="7086600" y="5135564"/>
            <a:ext cx="998538" cy="274637"/>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Encarnación</a:t>
            </a:r>
            <a:endParaRPr lang="es-ES" sz="1200">
              <a:solidFill>
                <a:prstClr val="black"/>
              </a:solidFill>
              <a:latin typeface="Tahoma" pitchFamily="34" charset="0"/>
            </a:endParaRPr>
          </a:p>
        </p:txBody>
      </p:sp>
      <p:sp>
        <p:nvSpPr>
          <p:cNvPr id="49327" name="Text Box 175"/>
          <p:cNvSpPr txBox="1">
            <a:spLocks noChangeArrowheads="1"/>
          </p:cNvSpPr>
          <p:nvPr/>
        </p:nvSpPr>
        <p:spPr bwMode="auto">
          <a:xfrm>
            <a:off x="7307263" y="5516564"/>
            <a:ext cx="730250" cy="274637"/>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Posadas</a:t>
            </a:r>
            <a:endParaRPr lang="es-ES" sz="1200">
              <a:solidFill>
                <a:prstClr val="black"/>
              </a:solidFill>
              <a:latin typeface="Tahoma" pitchFamily="34" charset="0"/>
            </a:endParaRPr>
          </a:p>
        </p:txBody>
      </p:sp>
      <p:sp>
        <p:nvSpPr>
          <p:cNvPr id="49328" name="Text Box 176"/>
          <p:cNvSpPr txBox="1">
            <a:spLocks noChangeArrowheads="1"/>
          </p:cNvSpPr>
          <p:nvPr/>
        </p:nvSpPr>
        <p:spPr bwMode="auto">
          <a:xfrm>
            <a:off x="8153401" y="4191000"/>
            <a:ext cx="1166813" cy="274638"/>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Foz do Yguazú</a:t>
            </a:r>
            <a:endParaRPr lang="es-ES" sz="1200">
              <a:solidFill>
                <a:prstClr val="black"/>
              </a:solidFill>
              <a:latin typeface="Tahoma" pitchFamily="34" charset="0"/>
            </a:endParaRPr>
          </a:p>
        </p:txBody>
      </p:sp>
      <p:sp>
        <p:nvSpPr>
          <p:cNvPr id="49329" name="AutoShape 177"/>
          <p:cNvSpPr>
            <a:spLocks noChangeArrowheads="1"/>
          </p:cNvSpPr>
          <p:nvPr/>
        </p:nvSpPr>
        <p:spPr bwMode="auto">
          <a:xfrm>
            <a:off x="6324600" y="1447800"/>
            <a:ext cx="228600" cy="228600"/>
          </a:xfrm>
          <a:prstGeom prst="leftArrow">
            <a:avLst>
              <a:gd name="adj1" fmla="val 100000"/>
              <a:gd name="adj2" fmla="val 100000"/>
            </a:avLst>
          </a:prstGeom>
          <a:solidFill>
            <a:srgbClr val="FF3300"/>
          </a:solidFill>
          <a:ln w="9525">
            <a:solidFill>
              <a:schemeClr val="tx1"/>
            </a:solidFill>
            <a:miter lim="800000"/>
            <a:headEnd/>
            <a:tailEnd/>
          </a:ln>
          <a:effectLst/>
        </p:spPr>
        <p:txBody>
          <a:bodyPr wrap="none" anchor="ctr"/>
          <a:lstStyle/>
          <a:p>
            <a:endParaRPr lang="es-ES">
              <a:solidFill>
                <a:prstClr val="black"/>
              </a:solidFill>
              <a:latin typeface="Calibri"/>
            </a:endParaRPr>
          </a:p>
        </p:txBody>
      </p:sp>
      <p:sp>
        <p:nvSpPr>
          <p:cNvPr id="49330" name="Text Box 178"/>
          <p:cNvSpPr txBox="1">
            <a:spLocks noChangeArrowheads="1"/>
          </p:cNvSpPr>
          <p:nvPr/>
        </p:nvSpPr>
        <p:spPr bwMode="auto">
          <a:xfrm>
            <a:off x="6553200" y="1401763"/>
            <a:ext cx="1003300" cy="457200"/>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Bahía Negra</a:t>
            </a:r>
            <a:br>
              <a:rPr lang="en-US" sz="1200">
                <a:solidFill>
                  <a:prstClr val="black"/>
                </a:solidFill>
                <a:latin typeface="Tahoma" pitchFamily="34" charset="0"/>
              </a:rPr>
            </a:br>
            <a:r>
              <a:rPr lang="en-US" sz="1200">
                <a:solidFill>
                  <a:prstClr val="black"/>
                </a:solidFill>
                <a:latin typeface="Tahoma" pitchFamily="34" charset="0"/>
              </a:rPr>
              <a:t>Km 2500</a:t>
            </a:r>
            <a:endParaRPr lang="es-ES" sz="1200">
              <a:solidFill>
                <a:prstClr val="black"/>
              </a:solidFill>
              <a:latin typeface="Tahoma" pitchFamily="34" charset="0"/>
            </a:endParaRPr>
          </a:p>
        </p:txBody>
      </p:sp>
      <p:sp>
        <p:nvSpPr>
          <p:cNvPr id="49331" name="AutoShape 179"/>
          <p:cNvSpPr>
            <a:spLocks noChangeArrowheads="1"/>
          </p:cNvSpPr>
          <p:nvPr/>
        </p:nvSpPr>
        <p:spPr bwMode="auto">
          <a:xfrm flipH="1">
            <a:off x="5791200" y="4876800"/>
            <a:ext cx="228600" cy="228600"/>
          </a:xfrm>
          <a:prstGeom prst="leftArrow">
            <a:avLst>
              <a:gd name="adj1" fmla="val 100000"/>
              <a:gd name="adj2" fmla="val 100000"/>
            </a:avLst>
          </a:prstGeom>
          <a:solidFill>
            <a:srgbClr val="FF3300"/>
          </a:solidFill>
          <a:ln w="9525">
            <a:solidFill>
              <a:schemeClr val="tx1"/>
            </a:solidFill>
            <a:miter lim="800000"/>
            <a:headEnd/>
            <a:tailEnd/>
          </a:ln>
          <a:effectLst/>
        </p:spPr>
        <p:txBody>
          <a:bodyPr wrap="none" anchor="ctr"/>
          <a:lstStyle/>
          <a:p>
            <a:endParaRPr lang="es-ES">
              <a:solidFill>
                <a:prstClr val="black"/>
              </a:solidFill>
              <a:latin typeface="Calibri"/>
            </a:endParaRPr>
          </a:p>
        </p:txBody>
      </p:sp>
      <p:sp>
        <p:nvSpPr>
          <p:cNvPr id="49332" name="Text Box 180"/>
          <p:cNvSpPr txBox="1">
            <a:spLocks noChangeArrowheads="1"/>
          </p:cNvSpPr>
          <p:nvPr/>
        </p:nvSpPr>
        <p:spPr bwMode="auto">
          <a:xfrm>
            <a:off x="4913314" y="4748213"/>
            <a:ext cx="784225" cy="457200"/>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Pto. Pilar</a:t>
            </a:r>
            <a:br>
              <a:rPr lang="en-US" sz="1200">
                <a:solidFill>
                  <a:prstClr val="black"/>
                </a:solidFill>
                <a:latin typeface="Tahoma" pitchFamily="34" charset="0"/>
              </a:rPr>
            </a:br>
            <a:r>
              <a:rPr lang="en-US" sz="1200">
                <a:solidFill>
                  <a:prstClr val="black"/>
                </a:solidFill>
                <a:latin typeface="Tahoma" pitchFamily="34" charset="0"/>
              </a:rPr>
              <a:t>Km 1330</a:t>
            </a:r>
            <a:endParaRPr lang="es-ES" sz="1200">
              <a:solidFill>
                <a:prstClr val="black"/>
              </a:solidFill>
              <a:latin typeface="Tahoma" pitchFamily="34" charset="0"/>
            </a:endParaRPr>
          </a:p>
        </p:txBody>
      </p:sp>
      <p:sp>
        <p:nvSpPr>
          <p:cNvPr id="49333" name="Text Box 181"/>
          <p:cNvSpPr txBox="1">
            <a:spLocks noChangeArrowheads="1"/>
          </p:cNvSpPr>
          <p:nvPr/>
        </p:nvSpPr>
        <p:spPr bwMode="auto">
          <a:xfrm>
            <a:off x="6546851" y="2438401"/>
            <a:ext cx="612775" cy="244475"/>
          </a:xfrm>
          <a:prstGeom prst="rect">
            <a:avLst/>
          </a:prstGeom>
          <a:noFill/>
          <a:ln w="9525">
            <a:noFill/>
            <a:miter lim="800000"/>
            <a:headEnd/>
            <a:tailEnd/>
          </a:ln>
          <a:effectLst/>
        </p:spPr>
        <p:txBody>
          <a:bodyPr wrap="none">
            <a:spAutoFit/>
          </a:bodyPr>
          <a:lstStyle/>
          <a:p>
            <a:r>
              <a:rPr lang="en-US" sz="1000">
                <a:solidFill>
                  <a:prstClr val="black"/>
                </a:solidFill>
                <a:latin typeface="Tahoma" pitchFamily="34" charset="0"/>
              </a:rPr>
              <a:t>Río Apa</a:t>
            </a:r>
            <a:endParaRPr lang="es-ES" sz="1000">
              <a:solidFill>
                <a:prstClr val="black"/>
              </a:solidFill>
              <a:latin typeface="Tahoma" pitchFamily="34" charset="0"/>
            </a:endParaRPr>
          </a:p>
        </p:txBody>
      </p:sp>
      <p:grpSp>
        <p:nvGrpSpPr>
          <p:cNvPr id="2" name="Group 182"/>
          <p:cNvGrpSpPr>
            <a:grpSpLocks/>
          </p:cNvGrpSpPr>
          <p:nvPr/>
        </p:nvGrpSpPr>
        <p:grpSpPr bwMode="auto">
          <a:xfrm>
            <a:off x="3200400" y="2057400"/>
            <a:ext cx="5029200" cy="3124200"/>
            <a:chOff x="1056" y="1296"/>
            <a:chExt cx="3168" cy="1968"/>
          </a:xfrm>
        </p:grpSpPr>
        <p:grpSp>
          <p:nvGrpSpPr>
            <p:cNvPr id="3" name="Group 183"/>
            <p:cNvGrpSpPr>
              <a:grpSpLocks/>
            </p:cNvGrpSpPr>
            <p:nvPr/>
          </p:nvGrpSpPr>
          <p:grpSpPr bwMode="auto">
            <a:xfrm>
              <a:off x="1056" y="1296"/>
              <a:ext cx="3168" cy="1488"/>
              <a:chOff x="1056" y="1296"/>
              <a:chExt cx="3168" cy="1488"/>
            </a:xfrm>
          </p:grpSpPr>
          <p:sp>
            <p:nvSpPr>
              <p:cNvPr id="49336" name="Freeform 184"/>
              <p:cNvSpPr>
                <a:spLocks/>
              </p:cNvSpPr>
              <p:nvPr/>
            </p:nvSpPr>
            <p:spPr bwMode="auto">
              <a:xfrm>
                <a:off x="1062" y="1632"/>
                <a:ext cx="2010" cy="232"/>
              </a:xfrm>
              <a:custGeom>
                <a:avLst/>
                <a:gdLst/>
                <a:ahLst/>
                <a:cxnLst>
                  <a:cxn ang="0">
                    <a:pos x="0" y="232"/>
                  </a:cxn>
                  <a:cxn ang="0">
                    <a:pos x="570" y="96"/>
                  </a:cxn>
                  <a:cxn ang="0">
                    <a:pos x="1290" y="0"/>
                  </a:cxn>
                  <a:cxn ang="0">
                    <a:pos x="2010" y="0"/>
                  </a:cxn>
                </a:cxnLst>
                <a:rect l="0" t="0" r="r" b="b"/>
                <a:pathLst>
                  <a:path w="2010" h="232">
                    <a:moveTo>
                      <a:pt x="0" y="232"/>
                    </a:moveTo>
                    <a:lnTo>
                      <a:pt x="570" y="96"/>
                    </a:lnTo>
                    <a:lnTo>
                      <a:pt x="1290" y="0"/>
                    </a:lnTo>
                    <a:lnTo>
                      <a:pt x="2010" y="0"/>
                    </a:lnTo>
                  </a:path>
                </a:pathLst>
              </a:custGeom>
              <a:noFill/>
              <a:ln w="57150" cap="flat" cmpd="sng">
                <a:solidFill>
                  <a:srgbClr val="FF3300"/>
                </a:solidFill>
                <a:prstDash val="sysDot"/>
                <a:round/>
                <a:headEnd/>
                <a:tailEnd/>
              </a:ln>
              <a:effectLst/>
            </p:spPr>
            <p:txBody>
              <a:bodyPr/>
              <a:lstStyle/>
              <a:p>
                <a:endParaRPr lang="es-ES">
                  <a:solidFill>
                    <a:prstClr val="black"/>
                  </a:solidFill>
                  <a:latin typeface="Calibri"/>
                </a:endParaRPr>
              </a:p>
            </p:txBody>
          </p:sp>
          <p:sp>
            <p:nvSpPr>
              <p:cNvPr id="49337" name="Freeform 185"/>
              <p:cNvSpPr>
                <a:spLocks/>
              </p:cNvSpPr>
              <p:nvPr/>
            </p:nvSpPr>
            <p:spPr bwMode="auto">
              <a:xfrm>
                <a:off x="1056" y="1296"/>
                <a:ext cx="672" cy="432"/>
              </a:xfrm>
              <a:custGeom>
                <a:avLst/>
                <a:gdLst/>
                <a:ahLst/>
                <a:cxnLst>
                  <a:cxn ang="0">
                    <a:pos x="672" y="432"/>
                  </a:cxn>
                  <a:cxn ang="0">
                    <a:pos x="432" y="240"/>
                  </a:cxn>
                  <a:cxn ang="0">
                    <a:pos x="0" y="0"/>
                  </a:cxn>
                </a:cxnLst>
                <a:rect l="0" t="0" r="r" b="b"/>
                <a:pathLst>
                  <a:path w="672" h="432">
                    <a:moveTo>
                      <a:pt x="672" y="432"/>
                    </a:moveTo>
                    <a:lnTo>
                      <a:pt x="432" y="240"/>
                    </a:lnTo>
                    <a:lnTo>
                      <a:pt x="0" y="0"/>
                    </a:lnTo>
                  </a:path>
                </a:pathLst>
              </a:custGeom>
              <a:noFill/>
              <a:ln w="57150" cap="flat" cmpd="sng">
                <a:solidFill>
                  <a:srgbClr val="FF3300"/>
                </a:solidFill>
                <a:prstDash val="sysDot"/>
                <a:round/>
                <a:headEnd/>
                <a:tailEnd/>
              </a:ln>
              <a:effectLst/>
            </p:spPr>
            <p:txBody>
              <a:bodyPr/>
              <a:lstStyle/>
              <a:p>
                <a:endParaRPr lang="es-ES">
                  <a:solidFill>
                    <a:prstClr val="black"/>
                  </a:solidFill>
                  <a:latin typeface="Calibri"/>
                </a:endParaRPr>
              </a:p>
            </p:txBody>
          </p:sp>
          <p:sp>
            <p:nvSpPr>
              <p:cNvPr id="49338" name="Freeform 186"/>
              <p:cNvSpPr>
                <a:spLocks/>
              </p:cNvSpPr>
              <p:nvPr/>
            </p:nvSpPr>
            <p:spPr bwMode="auto">
              <a:xfrm>
                <a:off x="3168" y="2400"/>
                <a:ext cx="1056" cy="384"/>
              </a:xfrm>
              <a:custGeom>
                <a:avLst/>
                <a:gdLst/>
                <a:ahLst/>
                <a:cxnLst>
                  <a:cxn ang="0">
                    <a:pos x="0" y="384"/>
                  </a:cxn>
                  <a:cxn ang="0">
                    <a:pos x="336" y="192"/>
                  </a:cxn>
                  <a:cxn ang="0">
                    <a:pos x="1056" y="0"/>
                  </a:cxn>
                </a:cxnLst>
                <a:rect l="0" t="0" r="r" b="b"/>
                <a:pathLst>
                  <a:path w="1056" h="384">
                    <a:moveTo>
                      <a:pt x="0" y="384"/>
                    </a:moveTo>
                    <a:lnTo>
                      <a:pt x="336" y="192"/>
                    </a:lnTo>
                    <a:lnTo>
                      <a:pt x="1056" y="0"/>
                    </a:lnTo>
                  </a:path>
                </a:pathLst>
              </a:custGeom>
              <a:noFill/>
              <a:ln w="57150" cap="flat" cmpd="sng">
                <a:solidFill>
                  <a:srgbClr val="FF3300"/>
                </a:solidFill>
                <a:prstDash val="sysDot"/>
                <a:round/>
                <a:headEnd/>
                <a:tailEnd/>
              </a:ln>
              <a:effectLst/>
            </p:spPr>
            <p:txBody>
              <a:bodyPr/>
              <a:lstStyle/>
              <a:p>
                <a:endParaRPr lang="es-ES">
                  <a:solidFill>
                    <a:prstClr val="black"/>
                  </a:solidFill>
                  <a:latin typeface="Calibri"/>
                </a:endParaRPr>
              </a:p>
            </p:txBody>
          </p:sp>
        </p:grpSp>
        <p:sp>
          <p:nvSpPr>
            <p:cNvPr id="49339" name="Line 187"/>
            <p:cNvSpPr>
              <a:spLocks noChangeShapeType="1"/>
            </p:cNvSpPr>
            <p:nvPr/>
          </p:nvSpPr>
          <p:spPr bwMode="auto">
            <a:xfrm>
              <a:off x="3552" y="3024"/>
              <a:ext cx="1" cy="240"/>
            </a:xfrm>
            <a:prstGeom prst="line">
              <a:avLst/>
            </a:prstGeom>
            <a:noFill/>
            <a:ln w="57150">
              <a:solidFill>
                <a:srgbClr val="FF3300"/>
              </a:solidFill>
              <a:prstDash val="sysDot"/>
              <a:round/>
              <a:headEnd/>
              <a:tailEnd/>
            </a:ln>
            <a:effectLst/>
          </p:spPr>
          <p:txBody>
            <a:bodyPr/>
            <a:lstStyle/>
            <a:p>
              <a:endParaRPr lang="es-ES">
                <a:solidFill>
                  <a:prstClr val="black"/>
                </a:solidFill>
                <a:latin typeface="Calibri"/>
              </a:endParaRPr>
            </a:p>
          </p:txBody>
        </p:sp>
      </p:grpSp>
      <p:sp>
        <p:nvSpPr>
          <p:cNvPr id="49340" name="Text Box 188"/>
          <p:cNvSpPr txBox="1">
            <a:spLocks noChangeArrowheads="1"/>
          </p:cNvSpPr>
          <p:nvPr/>
        </p:nvSpPr>
        <p:spPr bwMode="auto">
          <a:xfrm>
            <a:off x="2154238" y="3962400"/>
            <a:ext cx="512762" cy="274638"/>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Salta</a:t>
            </a:r>
            <a:endParaRPr lang="es-ES" sz="1200">
              <a:solidFill>
                <a:prstClr val="black"/>
              </a:solidFill>
              <a:latin typeface="Tahoma" pitchFamily="34" charset="0"/>
            </a:endParaRPr>
          </a:p>
        </p:txBody>
      </p:sp>
      <p:sp>
        <p:nvSpPr>
          <p:cNvPr id="49341" name="Text Box 189"/>
          <p:cNvSpPr txBox="1">
            <a:spLocks noChangeArrowheads="1"/>
          </p:cNvSpPr>
          <p:nvPr/>
        </p:nvSpPr>
        <p:spPr bwMode="auto">
          <a:xfrm>
            <a:off x="2535238" y="3535364"/>
            <a:ext cx="538162" cy="274637"/>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Jujuy</a:t>
            </a:r>
            <a:endParaRPr lang="es-ES" sz="1200">
              <a:solidFill>
                <a:prstClr val="black"/>
              </a:solidFill>
              <a:latin typeface="Tahoma" pitchFamily="34" charset="0"/>
            </a:endParaRPr>
          </a:p>
        </p:txBody>
      </p:sp>
      <p:sp>
        <p:nvSpPr>
          <p:cNvPr id="49342" name="Oval 190"/>
          <p:cNvSpPr>
            <a:spLocks noChangeArrowheads="1"/>
          </p:cNvSpPr>
          <p:nvPr/>
        </p:nvSpPr>
        <p:spPr bwMode="auto">
          <a:xfrm>
            <a:off x="2362200" y="38862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43" name="Oval 191"/>
          <p:cNvSpPr>
            <a:spLocks noChangeArrowheads="1"/>
          </p:cNvSpPr>
          <p:nvPr/>
        </p:nvSpPr>
        <p:spPr bwMode="auto">
          <a:xfrm>
            <a:off x="2362200" y="36576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44" name="Text Box 192"/>
          <p:cNvSpPr txBox="1">
            <a:spLocks noChangeArrowheads="1"/>
          </p:cNvSpPr>
          <p:nvPr/>
        </p:nvSpPr>
        <p:spPr bwMode="auto">
          <a:xfrm>
            <a:off x="8123238" y="1401764"/>
            <a:ext cx="1185862" cy="274637"/>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Campo Grande</a:t>
            </a:r>
            <a:endParaRPr lang="es-ES" sz="1200">
              <a:solidFill>
                <a:prstClr val="black"/>
              </a:solidFill>
              <a:latin typeface="Tahoma" pitchFamily="34" charset="0"/>
            </a:endParaRPr>
          </a:p>
        </p:txBody>
      </p:sp>
      <p:sp>
        <p:nvSpPr>
          <p:cNvPr id="49345" name="Oval 193"/>
          <p:cNvSpPr>
            <a:spLocks noChangeArrowheads="1"/>
          </p:cNvSpPr>
          <p:nvPr/>
        </p:nvSpPr>
        <p:spPr bwMode="auto">
          <a:xfrm>
            <a:off x="8382000" y="17526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46" name="Oval 194"/>
          <p:cNvSpPr>
            <a:spLocks noChangeArrowheads="1"/>
          </p:cNvSpPr>
          <p:nvPr/>
        </p:nvSpPr>
        <p:spPr bwMode="auto">
          <a:xfrm>
            <a:off x="9067800" y="44958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47" name="Rectangle 195"/>
          <p:cNvSpPr>
            <a:spLocks noChangeArrowheads="1"/>
          </p:cNvSpPr>
          <p:nvPr/>
        </p:nvSpPr>
        <p:spPr bwMode="auto">
          <a:xfrm>
            <a:off x="1447800" y="4953001"/>
            <a:ext cx="4572000" cy="1200329"/>
          </a:xfrm>
          <a:prstGeom prst="rect">
            <a:avLst/>
          </a:prstGeom>
          <a:noFill/>
          <a:ln w="9525">
            <a:noFill/>
            <a:miter lim="800000"/>
            <a:headEnd/>
            <a:tailEnd/>
          </a:ln>
          <a:effectLst/>
        </p:spPr>
        <p:txBody>
          <a:bodyPr>
            <a:spAutoFit/>
          </a:bodyPr>
          <a:lstStyle/>
          <a:p>
            <a:pPr lvl="1">
              <a:spcBef>
                <a:spcPct val="50000"/>
              </a:spcBef>
            </a:pPr>
            <a:br>
              <a:rPr lang="en-US">
                <a:solidFill>
                  <a:prstClr val="black"/>
                </a:solidFill>
                <a:latin typeface="Tahoma" pitchFamily="34" charset="0"/>
              </a:rPr>
            </a:br>
            <a:br>
              <a:rPr lang="en-US">
                <a:solidFill>
                  <a:prstClr val="black"/>
                </a:solidFill>
                <a:latin typeface="Tahoma" pitchFamily="34" charset="0"/>
              </a:rPr>
            </a:br>
            <a:br>
              <a:rPr lang="en-US">
                <a:solidFill>
                  <a:prstClr val="black"/>
                </a:solidFill>
                <a:latin typeface="Tahoma" pitchFamily="34" charset="0"/>
              </a:rPr>
            </a:br>
            <a:endParaRPr lang="es-ES">
              <a:solidFill>
                <a:prstClr val="black"/>
              </a:solidFill>
              <a:latin typeface="Tahoma" pitchFamily="34" charset="0"/>
            </a:endParaRPr>
          </a:p>
        </p:txBody>
      </p:sp>
      <p:sp>
        <p:nvSpPr>
          <p:cNvPr id="49348" name="Text Box 196"/>
          <p:cNvSpPr txBox="1">
            <a:spLocks noChangeArrowheads="1"/>
          </p:cNvSpPr>
          <p:nvPr/>
        </p:nvSpPr>
        <p:spPr bwMode="auto">
          <a:xfrm>
            <a:off x="5943600" y="2895601"/>
            <a:ext cx="920750" cy="244475"/>
          </a:xfrm>
          <a:prstGeom prst="rect">
            <a:avLst/>
          </a:prstGeom>
          <a:noFill/>
          <a:ln w="9525">
            <a:noFill/>
            <a:miter lim="800000"/>
            <a:headEnd/>
            <a:tailEnd/>
          </a:ln>
          <a:effectLst/>
        </p:spPr>
        <p:txBody>
          <a:bodyPr wrap="none">
            <a:spAutoFit/>
          </a:bodyPr>
          <a:lstStyle/>
          <a:p>
            <a:r>
              <a:rPr lang="en-US" sz="1000">
                <a:solidFill>
                  <a:prstClr val="black"/>
                </a:solidFill>
                <a:latin typeface="Tahoma" pitchFamily="34" charset="0"/>
              </a:rPr>
              <a:t>Río Paraguay</a:t>
            </a:r>
            <a:endParaRPr lang="es-ES" sz="1000">
              <a:solidFill>
                <a:prstClr val="black"/>
              </a:solidFill>
              <a:latin typeface="Tahoma" pitchFamily="34" charset="0"/>
            </a:endParaRPr>
          </a:p>
        </p:txBody>
      </p:sp>
      <p:sp>
        <p:nvSpPr>
          <p:cNvPr id="49349" name="Text Box 197"/>
          <p:cNvSpPr txBox="1">
            <a:spLocks noChangeArrowheads="1"/>
          </p:cNvSpPr>
          <p:nvPr/>
        </p:nvSpPr>
        <p:spPr bwMode="auto">
          <a:xfrm>
            <a:off x="6470650" y="5257801"/>
            <a:ext cx="787400" cy="244475"/>
          </a:xfrm>
          <a:prstGeom prst="rect">
            <a:avLst/>
          </a:prstGeom>
          <a:noFill/>
          <a:ln w="9525">
            <a:noFill/>
            <a:miter lim="800000"/>
            <a:headEnd/>
            <a:tailEnd/>
          </a:ln>
          <a:effectLst/>
        </p:spPr>
        <p:txBody>
          <a:bodyPr wrap="none">
            <a:spAutoFit/>
          </a:bodyPr>
          <a:lstStyle/>
          <a:p>
            <a:r>
              <a:rPr lang="en-US" sz="1000">
                <a:solidFill>
                  <a:prstClr val="black"/>
                </a:solidFill>
                <a:latin typeface="Tahoma" pitchFamily="34" charset="0"/>
              </a:rPr>
              <a:t>Río Paraná</a:t>
            </a:r>
            <a:endParaRPr lang="es-ES" sz="1000">
              <a:solidFill>
                <a:prstClr val="black"/>
              </a:solidFill>
              <a:latin typeface="Tahoma" pitchFamily="34" charset="0"/>
            </a:endParaRPr>
          </a:p>
        </p:txBody>
      </p:sp>
      <p:sp>
        <p:nvSpPr>
          <p:cNvPr id="49350" name="Text Box 198"/>
          <p:cNvSpPr txBox="1">
            <a:spLocks noChangeArrowheads="1"/>
          </p:cNvSpPr>
          <p:nvPr/>
        </p:nvSpPr>
        <p:spPr bwMode="auto">
          <a:xfrm>
            <a:off x="6546851" y="2438401"/>
            <a:ext cx="612775" cy="244475"/>
          </a:xfrm>
          <a:prstGeom prst="rect">
            <a:avLst/>
          </a:prstGeom>
          <a:noFill/>
          <a:ln w="9525">
            <a:noFill/>
            <a:miter lim="800000"/>
            <a:headEnd/>
            <a:tailEnd/>
          </a:ln>
          <a:effectLst/>
        </p:spPr>
        <p:txBody>
          <a:bodyPr wrap="none">
            <a:spAutoFit/>
          </a:bodyPr>
          <a:lstStyle/>
          <a:p>
            <a:r>
              <a:rPr lang="en-US" sz="1000">
                <a:solidFill>
                  <a:prstClr val="black"/>
                </a:solidFill>
                <a:latin typeface="Tahoma" pitchFamily="34" charset="0"/>
              </a:rPr>
              <a:t>Río Apa</a:t>
            </a:r>
            <a:endParaRPr lang="es-ES" sz="1000">
              <a:solidFill>
                <a:prstClr val="black"/>
              </a:solidFill>
              <a:latin typeface="Tahoma" pitchFamily="34" charset="0"/>
            </a:endParaRPr>
          </a:p>
        </p:txBody>
      </p:sp>
      <p:sp>
        <p:nvSpPr>
          <p:cNvPr id="49351" name="Text Box 199"/>
          <p:cNvSpPr txBox="1">
            <a:spLocks noChangeArrowheads="1"/>
          </p:cNvSpPr>
          <p:nvPr/>
        </p:nvSpPr>
        <p:spPr bwMode="auto">
          <a:xfrm>
            <a:off x="7010400" y="2743200"/>
            <a:ext cx="1047750" cy="274638"/>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P.J.Caballero</a:t>
            </a:r>
            <a:endParaRPr lang="es-ES" sz="1200">
              <a:solidFill>
                <a:prstClr val="black"/>
              </a:solidFill>
              <a:latin typeface="Tahoma" pitchFamily="34" charset="0"/>
            </a:endParaRPr>
          </a:p>
        </p:txBody>
      </p:sp>
      <p:sp>
        <p:nvSpPr>
          <p:cNvPr id="49352" name="Oval 200"/>
          <p:cNvSpPr>
            <a:spLocks noChangeArrowheads="1"/>
          </p:cNvSpPr>
          <p:nvPr/>
        </p:nvSpPr>
        <p:spPr bwMode="auto">
          <a:xfrm>
            <a:off x="8382000" y="1735138"/>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53" name="Text Box 201"/>
          <p:cNvSpPr txBox="1">
            <a:spLocks noChangeArrowheads="1"/>
          </p:cNvSpPr>
          <p:nvPr/>
        </p:nvSpPr>
        <p:spPr bwMode="auto">
          <a:xfrm>
            <a:off x="8662989" y="4602164"/>
            <a:ext cx="765175" cy="274637"/>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Cascavel</a:t>
            </a:r>
            <a:endParaRPr lang="es-ES" sz="1200">
              <a:solidFill>
                <a:prstClr val="black"/>
              </a:solidFill>
              <a:latin typeface="Tahoma" pitchFamily="34" charset="0"/>
            </a:endParaRPr>
          </a:p>
        </p:txBody>
      </p:sp>
      <p:sp>
        <p:nvSpPr>
          <p:cNvPr id="49354" name="Text Box 202"/>
          <p:cNvSpPr txBox="1">
            <a:spLocks noChangeArrowheads="1"/>
          </p:cNvSpPr>
          <p:nvPr/>
        </p:nvSpPr>
        <p:spPr bwMode="auto">
          <a:xfrm>
            <a:off x="4572001" y="2286000"/>
            <a:ext cx="1279525" cy="274638"/>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Mcal.Estigarribia</a:t>
            </a:r>
            <a:endParaRPr lang="es-ES" sz="1200">
              <a:solidFill>
                <a:prstClr val="black"/>
              </a:solidFill>
              <a:latin typeface="Tahoma" pitchFamily="34" charset="0"/>
            </a:endParaRPr>
          </a:p>
        </p:txBody>
      </p:sp>
      <p:sp>
        <p:nvSpPr>
          <p:cNvPr id="49355" name="Oval 203"/>
          <p:cNvSpPr>
            <a:spLocks noChangeArrowheads="1"/>
          </p:cNvSpPr>
          <p:nvPr/>
        </p:nvSpPr>
        <p:spPr bwMode="auto">
          <a:xfrm>
            <a:off x="2971800" y="19050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356" name="Text Box 204"/>
          <p:cNvSpPr txBox="1">
            <a:spLocks noChangeArrowheads="1"/>
          </p:cNvSpPr>
          <p:nvPr/>
        </p:nvSpPr>
        <p:spPr bwMode="auto">
          <a:xfrm>
            <a:off x="1981200" y="1782764"/>
            <a:ext cx="992188" cy="274637"/>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Villa Montes</a:t>
            </a:r>
            <a:endParaRPr lang="es-ES" sz="1200">
              <a:solidFill>
                <a:prstClr val="black"/>
              </a:solidFill>
              <a:latin typeface="Tahoma" pitchFamily="34" charset="0"/>
            </a:endParaRPr>
          </a:p>
        </p:txBody>
      </p:sp>
      <p:grpSp>
        <p:nvGrpSpPr>
          <p:cNvPr id="4" name="Group 205"/>
          <p:cNvGrpSpPr>
            <a:grpSpLocks/>
          </p:cNvGrpSpPr>
          <p:nvPr/>
        </p:nvGrpSpPr>
        <p:grpSpPr bwMode="auto">
          <a:xfrm>
            <a:off x="1905001" y="196850"/>
            <a:ext cx="8556625" cy="6597650"/>
            <a:chOff x="240" y="124"/>
            <a:chExt cx="5390" cy="4156"/>
          </a:xfrm>
        </p:grpSpPr>
        <p:grpSp>
          <p:nvGrpSpPr>
            <p:cNvPr id="5" name="Group 206"/>
            <p:cNvGrpSpPr>
              <a:grpSpLocks/>
            </p:cNvGrpSpPr>
            <p:nvPr/>
          </p:nvGrpSpPr>
          <p:grpSpPr bwMode="auto">
            <a:xfrm>
              <a:off x="2315" y="124"/>
              <a:ext cx="3315" cy="4156"/>
              <a:chOff x="2315" y="124"/>
              <a:chExt cx="3315" cy="4156"/>
            </a:xfrm>
          </p:grpSpPr>
          <p:sp>
            <p:nvSpPr>
              <p:cNvPr id="49359" name="Freeform 207"/>
              <p:cNvSpPr>
                <a:spLocks/>
              </p:cNvSpPr>
              <p:nvPr/>
            </p:nvSpPr>
            <p:spPr bwMode="auto">
              <a:xfrm>
                <a:off x="2315" y="124"/>
                <a:ext cx="960" cy="4156"/>
              </a:xfrm>
              <a:custGeom>
                <a:avLst/>
                <a:gdLst/>
                <a:ahLst/>
                <a:cxnLst>
                  <a:cxn ang="0">
                    <a:pos x="0" y="4156"/>
                  </a:cxn>
                  <a:cxn ang="0">
                    <a:pos x="68" y="4055"/>
                  </a:cxn>
                  <a:cxn ang="0">
                    <a:pos x="91" y="3953"/>
                  </a:cxn>
                  <a:cxn ang="0">
                    <a:pos x="147" y="3885"/>
                  </a:cxn>
                  <a:cxn ang="0">
                    <a:pos x="237" y="3716"/>
                  </a:cxn>
                  <a:cxn ang="0">
                    <a:pos x="260" y="3682"/>
                  </a:cxn>
                  <a:cxn ang="0">
                    <a:pos x="283" y="3614"/>
                  </a:cxn>
                  <a:cxn ang="0">
                    <a:pos x="362" y="3479"/>
                  </a:cxn>
                  <a:cxn ang="0">
                    <a:pos x="407" y="3411"/>
                  </a:cxn>
                  <a:cxn ang="0">
                    <a:pos x="475" y="3287"/>
                  </a:cxn>
                  <a:cxn ang="0">
                    <a:pos x="520" y="3230"/>
                  </a:cxn>
                  <a:cxn ang="0">
                    <a:pos x="588" y="3163"/>
                  </a:cxn>
                  <a:cxn ang="0">
                    <a:pos x="599" y="3004"/>
                  </a:cxn>
                  <a:cxn ang="0">
                    <a:pos x="621" y="2971"/>
                  </a:cxn>
                  <a:cxn ang="0">
                    <a:pos x="644" y="2903"/>
                  </a:cxn>
                  <a:cxn ang="0">
                    <a:pos x="678" y="2801"/>
                  </a:cxn>
                  <a:cxn ang="0">
                    <a:pos x="847" y="2530"/>
                  </a:cxn>
                  <a:cxn ang="0">
                    <a:pos x="881" y="2372"/>
                  </a:cxn>
                  <a:cxn ang="0">
                    <a:pos x="960" y="2214"/>
                  </a:cxn>
                  <a:cxn ang="0">
                    <a:pos x="847" y="1932"/>
                  </a:cxn>
                  <a:cxn ang="0">
                    <a:pos x="802" y="1830"/>
                  </a:cxn>
                  <a:cxn ang="0">
                    <a:pos x="757" y="1762"/>
                  </a:cxn>
                  <a:cxn ang="0">
                    <a:pos x="746" y="1570"/>
                  </a:cxn>
                  <a:cxn ang="0">
                    <a:pos x="768" y="1197"/>
                  </a:cxn>
                  <a:cxn ang="0">
                    <a:pos x="689" y="949"/>
                  </a:cxn>
                  <a:cxn ang="0">
                    <a:pos x="644" y="836"/>
                  </a:cxn>
                  <a:cxn ang="0">
                    <a:pos x="780" y="463"/>
                  </a:cxn>
                  <a:cxn ang="0">
                    <a:pos x="791" y="192"/>
                  </a:cxn>
                  <a:cxn ang="0">
                    <a:pos x="813" y="124"/>
                  </a:cxn>
                  <a:cxn ang="0">
                    <a:pos x="802" y="0"/>
                  </a:cxn>
                </a:cxnLst>
                <a:rect l="0" t="0" r="r" b="b"/>
                <a:pathLst>
                  <a:path w="960" h="4156">
                    <a:moveTo>
                      <a:pt x="0" y="4156"/>
                    </a:moveTo>
                    <a:cubicBezTo>
                      <a:pt x="32" y="4125"/>
                      <a:pt x="58" y="4100"/>
                      <a:pt x="68" y="4055"/>
                    </a:cubicBezTo>
                    <a:cubicBezTo>
                      <a:pt x="71" y="4040"/>
                      <a:pt x="76" y="3974"/>
                      <a:pt x="91" y="3953"/>
                    </a:cubicBezTo>
                    <a:cubicBezTo>
                      <a:pt x="140" y="3880"/>
                      <a:pt x="111" y="3957"/>
                      <a:pt x="147" y="3885"/>
                    </a:cubicBezTo>
                    <a:cubicBezTo>
                      <a:pt x="183" y="3811"/>
                      <a:pt x="160" y="3769"/>
                      <a:pt x="237" y="3716"/>
                    </a:cubicBezTo>
                    <a:cubicBezTo>
                      <a:pt x="245" y="3705"/>
                      <a:pt x="254" y="3694"/>
                      <a:pt x="260" y="3682"/>
                    </a:cubicBezTo>
                    <a:cubicBezTo>
                      <a:pt x="270" y="3660"/>
                      <a:pt x="283" y="3614"/>
                      <a:pt x="283" y="3614"/>
                    </a:cubicBezTo>
                    <a:cubicBezTo>
                      <a:pt x="299" y="3470"/>
                      <a:pt x="273" y="3537"/>
                      <a:pt x="362" y="3479"/>
                    </a:cubicBezTo>
                    <a:cubicBezTo>
                      <a:pt x="377" y="3456"/>
                      <a:pt x="392" y="3434"/>
                      <a:pt x="407" y="3411"/>
                    </a:cubicBezTo>
                    <a:cubicBezTo>
                      <a:pt x="455" y="3338"/>
                      <a:pt x="405" y="3332"/>
                      <a:pt x="475" y="3287"/>
                    </a:cubicBezTo>
                    <a:cubicBezTo>
                      <a:pt x="494" y="3229"/>
                      <a:pt x="472" y="3272"/>
                      <a:pt x="520" y="3230"/>
                    </a:cubicBezTo>
                    <a:cubicBezTo>
                      <a:pt x="544" y="3209"/>
                      <a:pt x="588" y="3163"/>
                      <a:pt x="588" y="3163"/>
                    </a:cubicBezTo>
                    <a:cubicBezTo>
                      <a:pt x="592" y="3110"/>
                      <a:pt x="590" y="3056"/>
                      <a:pt x="599" y="3004"/>
                    </a:cubicBezTo>
                    <a:cubicBezTo>
                      <a:pt x="601" y="2991"/>
                      <a:pt x="616" y="2983"/>
                      <a:pt x="621" y="2971"/>
                    </a:cubicBezTo>
                    <a:cubicBezTo>
                      <a:pt x="631" y="2949"/>
                      <a:pt x="636" y="2926"/>
                      <a:pt x="644" y="2903"/>
                    </a:cubicBezTo>
                    <a:cubicBezTo>
                      <a:pt x="654" y="2874"/>
                      <a:pt x="661" y="2827"/>
                      <a:pt x="678" y="2801"/>
                    </a:cubicBezTo>
                    <a:cubicBezTo>
                      <a:pt x="737" y="2712"/>
                      <a:pt x="799" y="2625"/>
                      <a:pt x="847" y="2530"/>
                    </a:cubicBezTo>
                    <a:cubicBezTo>
                      <a:pt x="871" y="2482"/>
                      <a:pt x="871" y="2423"/>
                      <a:pt x="881" y="2372"/>
                    </a:cubicBezTo>
                    <a:cubicBezTo>
                      <a:pt x="889" y="2329"/>
                      <a:pt x="947" y="2255"/>
                      <a:pt x="960" y="2214"/>
                    </a:cubicBezTo>
                    <a:cubicBezTo>
                      <a:pt x="952" y="2101"/>
                      <a:pt x="914" y="2028"/>
                      <a:pt x="847" y="1932"/>
                    </a:cubicBezTo>
                    <a:cubicBezTo>
                      <a:pt x="837" y="1902"/>
                      <a:pt x="817" y="1858"/>
                      <a:pt x="802" y="1830"/>
                    </a:cubicBezTo>
                    <a:cubicBezTo>
                      <a:pt x="789" y="1806"/>
                      <a:pt x="757" y="1762"/>
                      <a:pt x="757" y="1762"/>
                    </a:cubicBezTo>
                    <a:cubicBezTo>
                      <a:pt x="721" y="1655"/>
                      <a:pt x="732" y="1718"/>
                      <a:pt x="746" y="1570"/>
                    </a:cubicBezTo>
                    <a:cubicBezTo>
                      <a:pt x="717" y="1324"/>
                      <a:pt x="791" y="1678"/>
                      <a:pt x="768" y="1197"/>
                    </a:cubicBezTo>
                    <a:cubicBezTo>
                      <a:pt x="765" y="1138"/>
                      <a:pt x="715" y="1003"/>
                      <a:pt x="689" y="949"/>
                    </a:cubicBezTo>
                    <a:cubicBezTo>
                      <a:pt x="671" y="913"/>
                      <a:pt x="644" y="836"/>
                      <a:pt x="644" y="836"/>
                    </a:cubicBezTo>
                    <a:cubicBezTo>
                      <a:pt x="659" y="701"/>
                      <a:pt x="704" y="576"/>
                      <a:pt x="780" y="463"/>
                    </a:cubicBezTo>
                    <a:cubicBezTo>
                      <a:pt x="784" y="373"/>
                      <a:pt x="782" y="282"/>
                      <a:pt x="791" y="192"/>
                    </a:cubicBezTo>
                    <a:cubicBezTo>
                      <a:pt x="793" y="168"/>
                      <a:pt x="813" y="124"/>
                      <a:pt x="813" y="124"/>
                    </a:cubicBezTo>
                    <a:cubicBezTo>
                      <a:pt x="801" y="23"/>
                      <a:pt x="802" y="64"/>
                      <a:pt x="802" y="0"/>
                    </a:cubicBezTo>
                  </a:path>
                </a:pathLst>
              </a:custGeom>
              <a:noFill/>
              <a:ln w="76200" cmpd="sng">
                <a:solidFill>
                  <a:schemeClr val="accent2"/>
                </a:solidFill>
                <a:round/>
                <a:headEnd/>
                <a:tailEnd/>
              </a:ln>
              <a:effectLst/>
            </p:spPr>
            <p:txBody>
              <a:bodyPr/>
              <a:lstStyle/>
              <a:p>
                <a:endParaRPr lang="es-ES">
                  <a:solidFill>
                    <a:prstClr val="black"/>
                  </a:solidFill>
                  <a:latin typeface="Calibri"/>
                </a:endParaRPr>
              </a:p>
            </p:txBody>
          </p:sp>
          <p:sp>
            <p:nvSpPr>
              <p:cNvPr id="49360" name="Freeform 208"/>
              <p:cNvSpPr>
                <a:spLocks/>
              </p:cNvSpPr>
              <p:nvPr/>
            </p:nvSpPr>
            <p:spPr bwMode="auto">
              <a:xfrm>
                <a:off x="2767" y="1615"/>
                <a:ext cx="2863" cy="1864"/>
              </a:xfrm>
              <a:custGeom>
                <a:avLst/>
                <a:gdLst/>
                <a:ahLst/>
                <a:cxnLst>
                  <a:cxn ang="0">
                    <a:pos x="0" y="1830"/>
                  </a:cxn>
                  <a:cxn ang="0">
                    <a:pos x="215" y="1785"/>
                  </a:cxn>
                  <a:cxn ang="0">
                    <a:pos x="373" y="1852"/>
                  </a:cxn>
                  <a:cxn ang="0">
                    <a:pos x="350" y="1864"/>
                  </a:cxn>
                  <a:cxn ang="0">
                    <a:pos x="813" y="1852"/>
                  </a:cxn>
                  <a:cxn ang="0">
                    <a:pos x="881" y="1830"/>
                  </a:cxn>
                  <a:cxn ang="0">
                    <a:pos x="1039" y="1841"/>
                  </a:cxn>
                  <a:cxn ang="0">
                    <a:pos x="1186" y="1694"/>
                  </a:cxn>
                  <a:cxn ang="0">
                    <a:pos x="1310" y="1525"/>
                  </a:cxn>
                  <a:cxn ang="0">
                    <a:pos x="1367" y="1389"/>
                  </a:cxn>
                  <a:cxn ang="0">
                    <a:pos x="1378" y="1163"/>
                  </a:cxn>
                  <a:cxn ang="0">
                    <a:pos x="1446" y="881"/>
                  </a:cxn>
                  <a:cxn ang="0">
                    <a:pos x="1525" y="655"/>
                  </a:cxn>
                  <a:cxn ang="0">
                    <a:pos x="1615" y="576"/>
                  </a:cxn>
                  <a:cxn ang="0">
                    <a:pos x="1660" y="474"/>
                  </a:cxn>
                  <a:cxn ang="0">
                    <a:pos x="1705" y="407"/>
                  </a:cxn>
                  <a:cxn ang="0">
                    <a:pos x="1728" y="373"/>
                  </a:cxn>
                  <a:cxn ang="0">
                    <a:pos x="1830" y="249"/>
                  </a:cxn>
                  <a:cxn ang="0">
                    <a:pos x="1920" y="113"/>
                  </a:cxn>
                  <a:cxn ang="0">
                    <a:pos x="2022" y="57"/>
                  </a:cxn>
                  <a:cxn ang="0">
                    <a:pos x="2135" y="23"/>
                  </a:cxn>
                  <a:cxn ang="0">
                    <a:pos x="2169" y="11"/>
                  </a:cxn>
                  <a:cxn ang="0">
                    <a:pos x="2202" y="0"/>
                  </a:cxn>
                  <a:cxn ang="0">
                    <a:pos x="2462" y="57"/>
                  </a:cxn>
                  <a:cxn ang="0">
                    <a:pos x="2586" y="102"/>
                  </a:cxn>
                  <a:cxn ang="0">
                    <a:pos x="2654" y="124"/>
                  </a:cxn>
                  <a:cxn ang="0">
                    <a:pos x="2688" y="147"/>
                  </a:cxn>
                  <a:cxn ang="0">
                    <a:pos x="2756" y="169"/>
                  </a:cxn>
                  <a:cxn ang="0">
                    <a:pos x="2790" y="192"/>
                  </a:cxn>
                  <a:cxn ang="0">
                    <a:pos x="2824" y="271"/>
                  </a:cxn>
                </a:cxnLst>
                <a:rect l="0" t="0" r="r" b="b"/>
                <a:pathLst>
                  <a:path w="2863" h="1864">
                    <a:moveTo>
                      <a:pt x="0" y="1830"/>
                    </a:moveTo>
                    <a:cubicBezTo>
                      <a:pt x="166" y="1820"/>
                      <a:pt x="116" y="1755"/>
                      <a:pt x="215" y="1785"/>
                    </a:cubicBezTo>
                    <a:cubicBezTo>
                      <a:pt x="215" y="1818"/>
                      <a:pt x="351" y="1845"/>
                      <a:pt x="373" y="1852"/>
                    </a:cubicBezTo>
                    <a:cubicBezTo>
                      <a:pt x="384" y="1856"/>
                      <a:pt x="350" y="1864"/>
                      <a:pt x="350" y="1864"/>
                    </a:cubicBezTo>
                    <a:cubicBezTo>
                      <a:pt x="504" y="1860"/>
                      <a:pt x="659" y="1862"/>
                      <a:pt x="813" y="1852"/>
                    </a:cubicBezTo>
                    <a:cubicBezTo>
                      <a:pt x="837" y="1850"/>
                      <a:pt x="881" y="1830"/>
                      <a:pt x="881" y="1830"/>
                    </a:cubicBezTo>
                    <a:cubicBezTo>
                      <a:pt x="978" y="1861"/>
                      <a:pt x="925" y="1855"/>
                      <a:pt x="1039" y="1841"/>
                    </a:cubicBezTo>
                    <a:cubicBezTo>
                      <a:pt x="1100" y="1800"/>
                      <a:pt x="1121" y="1738"/>
                      <a:pt x="1186" y="1694"/>
                    </a:cubicBezTo>
                    <a:cubicBezTo>
                      <a:pt x="1220" y="1642"/>
                      <a:pt x="1287" y="1577"/>
                      <a:pt x="1310" y="1525"/>
                    </a:cubicBezTo>
                    <a:cubicBezTo>
                      <a:pt x="1333" y="1473"/>
                      <a:pt x="1336" y="1435"/>
                      <a:pt x="1367" y="1389"/>
                    </a:cubicBezTo>
                    <a:cubicBezTo>
                      <a:pt x="1371" y="1314"/>
                      <a:pt x="1370" y="1238"/>
                      <a:pt x="1378" y="1163"/>
                    </a:cubicBezTo>
                    <a:cubicBezTo>
                      <a:pt x="1388" y="1065"/>
                      <a:pt x="1433" y="978"/>
                      <a:pt x="1446" y="881"/>
                    </a:cubicBezTo>
                    <a:cubicBezTo>
                      <a:pt x="1456" y="804"/>
                      <a:pt x="1455" y="703"/>
                      <a:pt x="1525" y="655"/>
                    </a:cubicBezTo>
                    <a:cubicBezTo>
                      <a:pt x="1555" y="609"/>
                      <a:pt x="1575" y="616"/>
                      <a:pt x="1615" y="576"/>
                    </a:cubicBezTo>
                    <a:cubicBezTo>
                      <a:pt x="1625" y="544"/>
                      <a:pt x="1644" y="503"/>
                      <a:pt x="1660" y="474"/>
                    </a:cubicBezTo>
                    <a:cubicBezTo>
                      <a:pt x="1673" y="450"/>
                      <a:pt x="1690" y="429"/>
                      <a:pt x="1705" y="407"/>
                    </a:cubicBezTo>
                    <a:cubicBezTo>
                      <a:pt x="1713" y="396"/>
                      <a:pt x="1728" y="373"/>
                      <a:pt x="1728" y="373"/>
                    </a:cubicBezTo>
                    <a:cubicBezTo>
                      <a:pt x="1752" y="299"/>
                      <a:pt x="1787" y="304"/>
                      <a:pt x="1830" y="249"/>
                    </a:cubicBezTo>
                    <a:cubicBezTo>
                      <a:pt x="1863" y="207"/>
                      <a:pt x="1890" y="157"/>
                      <a:pt x="1920" y="113"/>
                    </a:cubicBezTo>
                    <a:cubicBezTo>
                      <a:pt x="1927" y="102"/>
                      <a:pt x="2008" y="63"/>
                      <a:pt x="2022" y="57"/>
                    </a:cubicBezTo>
                    <a:cubicBezTo>
                      <a:pt x="2058" y="41"/>
                      <a:pt x="2098" y="35"/>
                      <a:pt x="2135" y="23"/>
                    </a:cubicBezTo>
                    <a:cubicBezTo>
                      <a:pt x="2146" y="19"/>
                      <a:pt x="2158" y="15"/>
                      <a:pt x="2169" y="11"/>
                    </a:cubicBezTo>
                    <a:cubicBezTo>
                      <a:pt x="2180" y="7"/>
                      <a:pt x="2202" y="0"/>
                      <a:pt x="2202" y="0"/>
                    </a:cubicBezTo>
                    <a:cubicBezTo>
                      <a:pt x="2290" y="14"/>
                      <a:pt x="2374" y="41"/>
                      <a:pt x="2462" y="57"/>
                    </a:cubicBezTo>
                    <a:cubicBezTo>
                      <a:pt x="2531" y="102"/>
                      <a:pt x="2461" y="62"/>
                      <a:pt x="2586" y="102"/>
                    </a:cubicBezTo>
                    <a:cubicBezTo>
                      <a:pt x="2609" y="109"/>
                      <a:pt x="2654" y="124"/>
                      <a:pt x="2654" y="124"/>
                    </a:cubicBezTo>
                    <a:cubicBezTo>
                      <a:pt x="2665" y="132"/>
                      <a:pt x="2675" y="141"/>
                      <a:pt x="2688" y="147"/>
                    </a:cubicBezTo>
                    <a:cubicBezTo>
                      <a:pt x="2710" y="157"/>
                      <a:pt x="2756" y="169"/>
                      <a:pt x="2756" y="169"/>
                    </a:cubicBezTo>
                    <a:cubicBezTo>
                      <a:pt x="2767" y="177"/>
                      <a:pt x="2783" y="180"/>
                      <a:pt x="2790" y="192"/>
                    </a:cubicBezTo>
                    <a:cubicBezTo>
                      <a:pt x="2863" y="310"/>
                      <a:pt x="2783" y="234"/>
                      <a:pt x="2824" y="271"/>
                    </a:cubicBezTo>
                  </a:path>
                </a:pathLst>
              </a:custGeom>
              <a:noFill/>
              <a:ln w="76200" cmpd="sng">
                <a:solidFill>
                  <a:schemeClr val="accent2"/>
                </a:solidFill>
                <a:round/>
                <a:headEnd/>
                <a:tailEnd/>
              </a:ln>
              <a:effectLst/>
            </p:spPr>
            <p:txBody>
              <a:bodyPr/>
              <a:lstStyle/>
              <a:p>
                <a:endParaRPr lang="es-ES">
                  <a:solidFill>
                    <a:prstClr val="black"/>
                  </a:solidFill>
                  <a:latin typeface="Calibri"/>
                </a:endParaRPr>
              </a:p>
            </p:txBody>
          </p:sp>
        </p:grpSp>
        <p:sp>
          <p:nvSpPr>
            <p:cNvPr id="49361" name="Line 209"/>
            <p:cNvSpPr>
              <a:spLocks noChangeShapeType="1"/>
            </p:cNvSpPr>
            <p:nvPr/>
          </p:nvSpPr>
          <p:spPr bwMode="auto">
            <a:xfrm>
              <a:off x="912" y="3190"/>
              <a:ext cx="336" cy="0"/>
            </a:xfrm>
            <a:prstGeom prst="line">
              <a:avLst/>
            </a:prstGeom>
            <a:noFill/>
            <a:ln w="57150">
              <a:solidFill>
                <a:schemeClr val="accent2"/>
              </a:solidFill>
              <a:round/>
              <a:headEnd/>
              <a:tailEnd/>
            </a:ln>
            <a:effectLst/>
          </p:spPr>
          <p:txBody>
            <a:bodyPr/>
            <a:lstStyle/>
            <a:p>
              <a:endParaRPr lang="es-ES">
                <a:solidFill>
                  <a:prstClr val="black"/>
                </a:solidFill>
                <a:latin typeface="Calibri"/>
              </a:endParaRPr>
            </a:p>
          </p:txBody>
        </p:sp>
        <p:sp>
          <p:nvSpPr>
            <p:cNvPr id="49362" name="Rectangle 210"/>
            <p:cNvSpPr>
              <a:spLocks noChangeArrowheads="1"/>
            </p:cNvSpPr>
            <p:nvPr/>
          </p:nvSpPr>
          <p:spPr bwMode="auto">
            <a:xfrm>
              <a:off x="240" y="3024"/>
              <a:ext cx="522" cy="233"/>
            </a:xfrm>
            <a:prstGeom prst="rect">
              <a:avLst/>
            </a:prstGeom>
            <a:noFill/>
            <a:ln w="9525">
              <a:noFill/>
              <a:miter lim="800000"/>
              <a:headEnd/>
              <a:tailEnd/>
            </a:ln>
            <a:effectLst/>
          </p:spPr>
          <p:txBody>
            <a:bodyPr wrap="none">
              <a:spAutoFit/>
            </a:bodyPr>
            <a:lstStyle/>
            <a:p>
              <a:r>
                <a:rPr lang="en-US">
                  <a:solidFill>
                    <a:prstClr val="black"/>
                  </a:solidFill>
                  <a:latin typeface="Tahoma" pitchFamily="34" charset="0"/>
                </a:rPr>
                <a:t>Fluvial</a:t>
              </a:r>
              <a:endParaRPr lang="es-ES">
                <a:solidFill>
                  <a:prstClr val="black"/>
                </a:solidFill>
                <a:latin typeface="Tahoma" pitchFamily="34" charset="0"/>
              </a:endParaRPr>
            </a:p>
          </p:txBody>
        </p:sp>
      </p:grpSp>
      <p:grpSp>
        <p:nvGrpSpPr>
          <p:cNvPr id="6" name="Group 211"/>
          <p:cNvGrpSpPr>
            <a:grpSpLocks/>
          </p:cNvGrpSpPr>
          <p:nvPr/>
        </p:nvGrpSpPr>
        <p:grpSpPr bwMode="auto">
          <a:xfrm>
            <a:off x="1676400" y="685800"/>
            <a:ext cx="8686800" cy="5943600"/>
            <a:chOff x="96" y="432"/>
            <a:chExt cx="5472" cy="3744"/>
          </a:xfrm>
        </p:grpSpPr>
        <p:grpSp>
          <p:nvGrpSpPr>
            <p:cNvPr id="7" name="Group 212"/>
            <p:cNvGrpSpPr>
              <a:grpSpLocks/>
            </p:cNvGrpSpPr>
            <p:nvPr/>
          </p:nvGrpSpPr>
          <p:grpSpPr bwMode="auto">
            <a:xfrm>
              <a:off x="96" y="432"/>
              <a:ext cx="5472" cy="3744"/>
              <a:chOff x="96" y="432"/>
              <a:chExt cx="5472" cy="3744"/>
            </a:xfrm>
          </p:grpSpPr>
          <p:grpSp>
            <p:nvGrpSpPr>
              <p:cNvPr id="8" name="Group 213"/>
              <p:cNvGrpSpPr>
                <a:grpSpLocks/>
              </p:cNvGrpSpPr>
              <p:nvPr/>
            </p:nvGrpSpPr>
            <p:grpSpPr bwMode="auto">
              <a:xfrm>
                <a:off x="96" y="432"/>
                <a:ext cx="5472" cy="3744"/>
                <a:chOff x="96" y="432"/>
                <a:chExt cx="5472" cy="3744"/>
              </a:xfrm>
            </p:grpSpPr>
            <p:sp>
              <p:nvSpPr>
                <p:cNvPr id="49366" name="Freeform 214"/>
                <p:cNvSpPr>
                  <a:spLocks/>
                </p:cNvSpPr>
                <p:nvPr/>
              </p:nvSpPr>
              <p:spPr bwMode="auto">
                <a:xfrm>
                  <a:off x="2256" y="3456"/>
                  <a:ext cx="432" cy="720"/>
                </a:xfrm>
                <a:custGeom>
                  <a:avLst/>
                  <a:gdLst/>
                  <a:ahLst/>
                  <a:cxnLst>
                    <a:cxn ang="0">
                      <a:pos x="432" y="0"/>
                    </a:cxn>
                    <a:cxn ang="0">
                      <a:pos x="144" y="384"/>
                    </a:cxn>
                    <a:cxn ang="0">
                      <a:pos x="0" y="720"/>
                    </a:cxn>
                  </a:cxnLst>
                  <a:rect l="0" t="0" r="r" b="b"/>
                  <a:pathLst>
                    <a:path w="432" h="720">
                      <a:moveTo>
                        <a:pt x="432" y="0"/>
                      </a:moveTo>
                      <a:lnTo>
                        <a:pt x="144" y="384"/>
                      </a:lnTo>
                      <a:lnTo>
                        <a:pt x="0" y="720"/>
                      </a:lnTo>
                    </a:path>
                  </a:pathLst>
                </a:custGeom>
                <a:noFill/>
                <a:ln w="57150" cmpd="sng">
                  <a:solidFill>
                    <a:srgbClr val="FF3300"/>
                  </a:solidFill>
                  <a:round/>
                  <a:headEnd/>
                  <a:tailEnd/>
                </a:ln>
                <a:effectLst/>
              </p:spPr>
              <p:txBody>
                <a:bodyPr/>
                <a:lstStyle/>
                <a:p>
                  <a:endParaRPr lang="es-ES">
                    <a:solidFill>
                      <a:prstClr val="black"/>
                    </a:solidFill>
                    <a:latin typeface="Calibri"/>
                  </a:endParaRPr>
                </a:p>
              </p:txBody>
            </p:sp>
            <p:grpSp>
              <p:nvGrpSpPr>
                <p:cNvPr id="9" name="Group 215"/>
                <p:cNvGrpSpPr>
                  <a:grpSpLocks/>
                </p:cNvGrpSpPr>
                <p:nvPr/>
              </p:nvGrpSpPr>
              <p:grpSpPr bwMode="auto">
                <a:xfrm>
                  <a:off x="96" y="432"/>
                  <a:ext cx="5472" cy="3120"/>
                  <a:chOff x="96" y="432"/>
                  <a:chExt cx="5472" cy="3120"/>
                </a:xfrm>
              </p:grpSpPr>
              <p:grpSp>
                <p:nvGrpSpPr>
                  <p:cNvPr id="10" name="Group 216"/>
                  <p:cNvGrpSpPr>
                    <a:grpSpLocks/>
                  </p:cNvGrpSpPr>
                  <p:nvPr/>
                </p:nvGrpSpPr>
                <p:grpSpPr bwMode="auto">
                  <a:xfrm>
                    <a:off x="96" y="432"/>
                    <a:ext cx="5472" cy="3072"/>
                    <a:chOff x="96" y="432"/>
                    <a:chExt cx="5472" cy="3072"/>
                  </a:xfrm>
                </p:grpSpPr>
                <p:sp>
                  <p:nvSpPr>
                    <p:cNvPr id="49369" name="Freeform 217"/>
                    <p:cNvSpPr>
                      <a:spLocks/>
                    </p:cNvSpPr>
                    <p:nvPr/>
                  </p:nvSpPr>
                  <p:spPr bwMode="auto">
                    <a:xfrm>
                      <a:off x="2304" y="1632"/>
                      <a:ext cx="3264" cy="1248"/>
                    </a:xfrm>
                    <a:custGeom>
                      <a:avLst/>
                      <a:gdLst/>
                      <a:ahLst/>
                      <a:cxnLst>
                        <a:cxn ang="0">
                          <a:pos x="0" y="0"/>
                        </a:cxn>
                        <a:cxn ang="0">
                          <a:pos x="864" y="1200"/>
                        </a:cxn>
                        <a:cxn ang="0">
                          <a:pos x="1824" y="1200"/>
                        </a:cxn>
                        <a:cxn ang="0">
                          <a:pos x="3264" y="1248"/>
                        </a:cxn>
                      </a:cxnLst>
                      <a:rect l="0" t="0" r="r" b="b"/>
                      <a:pathLst>
                        <a:path w="3264" h="1248">
                          <a:moveTo>
                            <a:pt x="0" y="0"/>
                          </a:moveTo>
                          <a:lnTo>
                            <a:pt x="864" y="1200"/>
                          </a:lnTo>
                          <a:lnTo>
                            <a:pt x="1824" y="1200"/>
                          </a:lnTo>
                          <a:lnTo>
                            <a:pt x="3264" y="1248"/>
                          </a:lnTo>
                        </a:path>
                      </a:pathLst>
                    </a:custGeom>
                    <a:noFill/>
                    <a:ln w="57150" cmpd="sng">
                      <a:solidFill>
                        <a:srgbClr val="FF3300"/>
                      </a:solidFill>
                      <a:round/>
                      <a:headEnd/>
                      <a:tailEnd/>
                    </a:ln>
                    <a:effectLst/>
                  </p:spPr>
                  <p:txBody>
                    <a:bodyPr/>
                    <a:lstStyle/>
                    <a:p>
                      <a:endParaRPr lang="es-ES">
                        <a:solidFill>
                          <a:prstClr val="black"/>
                        </a:solidFill>
                        <a:latin typeface="Calibri"/>
                      </a:endParaRPr>
                    </a:p>
                  </p:txBody>
                </p:sp>
                <p:sp>
                  <p:nvSpPr>
                    <p:cNvPr id="49370" name="Freeform 218"/>
                    <p:cNvSpPr>
                      <a:spLocks/>
                    </p:cNvSpPr>
                    <p:nvPr/>
                  </p:nvSpPr>
                  <p:spPr bwMode="auto">
                    <a:xfrm>
                      <a:off x="2736" y="1104"/>
                      <a:ext cx="2736" cy="1152"/>
                    </a:xfrm>
                    <a:custGeom>
                      <a:avLst/>
                      <a:gdLst/>
                      <a:ahLst/>
                      <a:cxnLst>
                        <a:cxn ang="0">
                          <a:pos x="0" y="1152"/>
                        </a:cxn>
                        <a:cxn ang="0">
                          <a:pos x="480" y="1056"/>
                        </a:cxn>
                        <a:cxn ang="0">
                          <a:pos x="1056" y="768"/>
                        </a:cxn>
                        <a:cxn ang="0">
                          <a:pos x="1632" y="0"/>
                        </a:cxn>
                        <a:cxn ang="0">
                          <a:pos x="2736" y="336"/>
                        </a:cxn>
                      </a:cxnLst>
                      <a:rect l="0" t="0" r="r" b="b"/>
                      <a:pathLst>
                        <a:path w="2736" h="1152">
                          <a:moveTo>
                            <a:pt x="0" y="1152"/>
                          </a:moveTo>
                          <a:lnTo>
                            <a:pt x="480" y="1056"/>
                          </a:lnTo>
                          <a:lnTo>
                            <a:pt x="1056" y="768"/>
                          </a:lnTo>
                          <a:lnTo>
                            <a:pt x="1632" y="0"/>
                          </a:lnTo>
                          <a:lnTo>
                            <a:pt x="2736" y="336"/>
                          </a:lnTo>
                        </a:path>
                      </a:pathLst>
                    </a:custGeom>
                    <a:noFill/>
                    <a:ln w="57150" cmpd="sng">
                      <a:solidFill>
                        <a:srgbClr val="FF3300"/>
                      </a:solidFill>
                      <a:round/>
                      <a:headEnd/>
                      <a:tailEnd/>
                    </a:ln>
                    <a:effectLst/>
                  </p:spPr>
                  <p:txBody>
                    <a:bodyPr/>
                    <a:lstStyle/>
                    <a:p>
                      <a:endParaRPr lang="es-ES">
                        <a:solidFill>
                          <a:prstClr val="black"/>
                        </a:solidFill>
                        <a:latin typeface="Calibri"/>
                      </a:endParaRPr>
                    </a:p>
                  </p:txBody>
                </p:sp>
                <p:sp>
                  <p:nvSpPr>
                    <p:cNvPr id="49371" name="Freeform 219"/>
                    <p:cNvSpPr>
                      <a:spLocks/>
                    </p:cNvSpPr>
                    <p:nvPr/>
                  </p:nvSpPr>
                  <p:spPr bwMode="auto">
                    <a:xfrm>
                      <a:off x="96" y="672"/>
                      <a:ext cx="1056" cy="1632"/>
                    </a:xfrm>
                    <a:custGeom>
                      <a:avLst/>
                      <a:gdLst/>
                      <a:ahLst/>
                      <a:cxnLst>
                        <a:cxn ang="0">
                          <a:pos x="1056" y="0"/>
                        </a:cxn>
                        <a:cxn ang="0">
                          <a:pos x="960" y="720"/>
                        </a:cxn>
                        <a:cxn ang="0">
                          <a:pos x="960" y="1200"/>
                        </a:cxn>
                        <a:cxn ang="0">
                          <a:pos x="480" y="1632"/>
                        </a:cxn>
                        <a:cxn ang="0">
                          <a:pos x="0" y="1536"/>
                        </a:cxn>
                      </a:cxnLst>
                      <a:rect l="0" t="0" r="r" b="b"/>
                      <a:pathLst>
                        <a:path w="1056" h="1632">
                          <a:moveTo>
                            <a:pt x="1056" y="0"/>
                          </a:moveTo>
                          <a:lnTo>
                            <a:pt x="960" y="720"/>
                          </a:lnTo>
                          <a:lnTo>
                            <a:pt x="960" y="1200"/>
                          </a:lnTo>
                          <a:lnTo>
                            <a:pt x="480" y="1632"/>
                          </a:lnTo>
                          <a:lnTo>
                            <a:pt x="0" y="1536"/>
                          </a:lnTo>
                        </a:path>
                      </a:pathLst>
                    </a:custGeom>
                    <a:noFill/>
                    <a:ln w="57150" cmpd="sng">
                      <a:solidFill>
                        <a:srgbClr val="FF3300"/>
                      </a:solidFill>
                      <a:round/>
                      <a:headEnd/>
                      <a:tailEnd/>
                    </a:ln>
                    <a:effectLst/>
                  </p:spPr>
                  <p:txBody>
                    <a:bodyPr/>
                    <a:lstStyle/>
                    <a:p>
                      <a:endParaRPr lang="es-ES">
                        <a:solidFill>
                          <a:prstClr val="black"/>
                        </a:solidFill>
                        <a:latin typeface="Calibri"/>
                      </a:endParaRPr>
                    </a:p>
                  </p:txBody>
                </p:sp>
                <p:sp>
                  <p:nvSpPr>
                    <p:cNvPr id="49372" name="Freeform 220"/>
                    <p:cNvSpPr>
                      <a:spLocks/>
                    </p:cNvSpPr>
                    <p:nvPr/>
                  </p:nvSpPr>
                  <p:spPr bwMode="auto">
                    <a:xfrm>
                      <a:off x="576" y="2304"/>
                      <a:ext cx="2496" cy="1200"/>
                    </a:xfrm>
                    <a:custGeom>
                      <a:avLst/>
                      <a:gdLst/>
                      <a:ahLst/>
                      <a:cxnLst>
                        <a:cxn ang="0">
                          <a:pos x="0" y="0"/>
                        </a:cxn>
                        <a:cxn ang="0">
                          <a:pos x="0" y="192"/>
                        </a:cxn>
                        <a:cxn ang="0">
                          <a:pos x="2112" y="1200"/>
                        </a:cxn>
                        <a:cxn ang="0">
                          <a:pos x="2256" y="768"/>
                        </a:cxn>
                        <a:cxn ang="0">
                          <a:pos x="2496" y="480"/>
                        </a:cxn>
                      </a:cxnLst>
                      <a:rect l="0" t="0" r="r" b="b"/>
                      <a:pathLst>
                        <a:path w="2496" h="1200">
                          <a:moveTo>
                            <a:pt x="0" y="0"/>
                          </a:moveTo>
                          <a:lnTo>
                            <a:pt x="0" y="192"/>
                          </a:lnTo>
                          <a:lnTo>
                            <a:pt x="2112" y="1200"/>
                          </a:lnTo>
                          <a:lnTo>
                            <a:pt x="2256" y="768"/>
                          </a:lnTo>
                          <a:lnTo>
                            <a:pt x="2496" y="480"/>
                          </a:lnTo>
                        </a:path>
                      </a:pathLst>
                    </a:custGeom>
                    <a:noFill/>
                    <a:ln w="57150" cmpd="sng">
                      <a:solidFill>
                        <a:srgbClr val="FF3300"/>
                      </a:solidFill>
                      <a:round/>
                      <a:headEnd/>
                      <a:tailEnd/>
                    </a:ln>
                    <a:effectLst/>
                  </p:spPr>
                  <p:txBody>
                    <a:bodyPr/>
                    <a:lstStyle/>
                    <a:p>
                      <a:endParaRPr lang="es-ES">
                        <a:solidFill>
                          <a:prstClr val="black"/>
                        </a:solidFill>
                        <a:latin typeface="Calibri"/>
                      </a:endParaRPr>
                    </a:p>
                  </p:txBody>
                </p:sp>
                <p:sp>
                  <p:nvSpPr>
                    <p:cNvPr id="49373" name="Line 221"/>
                    <p:cNvSpPr>
                      <a:spLocks noChangeShapeType="1"/>
                    </p:cNvSpPr>
                    <p:nvPr/>
                  </p:nvSpPr>
                  <p:spPr bwMode="auto">
                    <a:xfrm flipV="1">
                      <a:off x="4272" y="2256"/>
                      <a:ext cx="1104" cy="144"/>
                    </a:xfrm>
                    <a:prstGeom prst="line">
                      <a:avLst/>
                    </a:prstGeom>
                    <a:noFill/>
                    <a:ln w="57150">
                      <a:solidFill>
                        <a:srgbClr val="FF3300"/>
                      </a:solidFill>
                      <a:round/>
                      <a:headEnd/>
                      <a:tailEnd/>
                    </a:ln>
                    <a:effectLst/>
                  </p:spPr>
                  <p:txBody>
                    <a:bodyPr/>
                    <a:lstStyle/>
                    <a:p>
                      <a:endParaRPr lang="es-ES">
                        <a:solidFill>
                          <a:prstClr val="black"/>
                        </a:solidFill>
                        <a:latin typeface="Calibri"/>
                      </a:endParaRPr>
                    </a:p>
                  </p:txBody>
                </p:sp>
                <p:sp>
                  <p:nvSpPr>
                    <p:cNvPr id="49374" name="Line 222"/>
                    <p:cNvSpPr>
                      <a:spLocks noChangeShapeType="1"/>
                    </p:cNvSpPr>
                    <p:nvPr/>
                  </p:nvSpPr>
                  <p:spPr bwMode="auto">
                    <a:xfrm flipV="1">
                      <a:off x="3072" y="1104"/>
                      <a:ext cx="1296" cy="528"/>
                    </a:xfrm>
                    <a:prstGeom prst="line">
                      <a:avLst/>
                    </a:prstGeom>
                    <a:noFill/>
                    <a:ln w="57150">
                      <a:solidFill>
                        <a:srgbClr val="FF3300"/>
                      </a:solidFill>
                      <a:round/>
                      <a:headEnd/>
                      <a:tailEnd/>
                    </a:ln>
                    <a:effectLst/>
                  </p:spPr>
                  <p:txBody>
                    <a:bodyPr/>
                    <a:lstStyle/>
                    <a:p>
                      <a:endParaRPr lang="es-ES">
                        <a:solidFill>
                          <a:prstClr val="black"/>
                        </a:solidFill>
                        <a:latin typeface="Calibri"/>
                      </a:endParaRPr>
                    </a:p>
                  </p:txBody>
                </p:sp>
                <p:sp>
                  <p:nvSpPr>
                    <p:cNvPr id="49375" name="Freeform 223"/>
                    <p:cNvSpPr>
                      <a:spLocks/>
                    </p:cNvSpPr>
                    <p:nvPr/>
                  </p:nvSpPr>
                  <p:spPr bwMode="auto">
                    <a:xfrm>
                      <a:off x="2496" y="432"/>
                      <a:ext cx="1872" cy="672"/>
                    </a:xfrm>
                    <a:custGeom>
                      <a:avLst/>
                      <a:gdLst/>
                      <a:ahLst/>
                      <a:cxnLst>
                        <a:cxn ang="0">
                          <a:pos x="1872" y="672"/>
                        </a:cxn>
                        <a:cxn ang="0">
                          <a:pos x="480" y="240"/>
                        </a:cxn>
                        <a:cxn ang="0">
                          <a:pos x="0" y="0"/>
                        </a:cxn>
                      </a:cxnLst>
                      <a:rect l="0" t="0" r="r" b="b"/>
                      <a:pathLst>
                        <a:path w="1872" h="672">
                          <a:moveTo>
                            <a:pt x="1872" y="672"/>
                          </a:moveTo>
                          <a:lnTo>
                            <a:pt x="480" y="240"/>
                          </a:lnTo>
                          <a:lnTo>
                            <a:pt x="0" y="0"/>
                          </a:lnTo>
                        </a:path>
                      </a:pathLst>
                    </a:custGeom>
                    <a:noFill/>
                    <a:ln w="57150" cmpd="sng">
                      <a:solidFill>
                        <a:srgbClr val="FF3300"/>
                      </a:solidFill>
                      <a:round/>
                      <a:headEnd/>
                      <a:tailEnd/>
                    </a:ln>
                    <a:effectLst/>
                  </p:spPr>
                  <p:txBody>
                    <a:bodyPr/>
                    <a:lstStyle/>
                    <a:p>
                      <a:endParaRPr lang="es-ES">
                        <a:solidFill>
                          <a:prstClr val="black"/>
                        </a:solidFill>
                        <a:latin typeface="Calibri"/>
                      </a:endParaRPr>
                    </a:p>
                  </p:txBody>
                </p:sp>
              </p:grpSp>
              <p:sp>
                <p:nvSpPr>
                  <p:cNvPr id="49376" name="Freeform 224"/>
                  <p:cNvSpPr>
                    <a:spLocks/>
                  </p:cNvSpPr>
                  <p:nvPr/>
                </p:nvSpPr>
                <p:spPr bwMode="auto">
                  <a:xfrm>
                    <a:off x="3504" y="2016"/>
                    <a:ext cx="48" cy="1008"/>
                  </a:xfrm>
                  <a:custGeom>
                    <a:avLst/>
                    <a:gdLst/>
                    <a:ahLst/>
                    <a:cxnLst>
                      <a:cxn ang="0">
                        <a:pos x="0" y="0"/>
                      </a:cxn>
                      <a:cxn ang="0">
                        <a:pos x="48" y="864"/>
                      </a:cxn>
                      <a:cxn ang="0">
                        <a:pos x="48" y="1008"/>
                      </a:cxn>
                    </a:cxnLst>
                    <a:rect l="0" t="0" r="r" b="b"/>
                    <a:pathLst>
                      <a:path w="48" h="1008">
                        <a:moveTo>
                          <a:pt x="0" y="0"/>
                        </a:moveTo>
                        <a:lnTo>
                          <a:pt x="48" y="864"/>
                        </a:lnTo>
                        <a:lnTo>
                          <a:pt x="48" y="1008"/>
                        </a:lnTo>
                      </a:path>
                    </a:pathLst>
                  </a:custGeom>
                  <a:noFill/>
                  <a:ln w="57150" cmpd="sng">
                    <a:solidFill>
                      <a:srgbClr val="FF3300"/>
                    </a:solidFill>
                    <a:round/>
                    <a:headEnd/>
                    <a:tailEnd/>
                  </a:ln>
                  <a:effectLst/>
                </p:spPr>
                <p:txBody>
                  <a:bodyPr/>
                  <a:lstStyle/>
                  <a:p>
                    <a:endParaRPr lang="es-ES">
                      <a:solidFill>
                        <a:prstClr val="black"/>
                      </a:solidFill>
                      <a:latin typeface="Calibri"/>
                    </a:endParaRPr>
                  </a:p>
                </p:txBody>
              </p:sp>
              <p:sp>
                <p:nvSpPr>
                  <p:cNvPr id="49377" name="Freeform 225"/>
                  <p:cNvSpPr>
                    <a:spLocks/>
                  </p:cNvSpPr>
                  <p:nvPr/>
                </p:nvSpPr>
                <p:spPr bwMode="auto">
                  <a:xfrm>
                    <a:off x="2784" y="2832"/>
                    <a:ext cx="1392" cy="720"/>
                  </a:xfrm>
                  <a:custGeom>
                    <a:avLst/>
                    <a:gdLst/>
                    <a:ahLst/>
                    <a:cxnLst>
                      <a:cxn ang="0">
                        <a:pos x="1392" y="0"/>
                      </a:cxn>
                      <a:cxn ang="0">
                        <a:pos x="1392" y="288"/>
                      </a:cxn>
                      <a:cxn ang="0">
                        <a:pos x="1056" y="624"/>
                      </a:cxn>
                      <a:cxn ang="0">
                        <a:pos x="912" y="720"/>
                      </a:cxn>
                      <a:cxn ang="0">
                        <a:pos x="0" y="720"/>
                      </a:cxn>
                    </a:cxnLst>
                    <a:rect l="0" t="0" r="r" b="b"/>
                    <a:pathLst>
                      <a:path w="1392" h="720">
                        <a:moveTo>
                          <a:pt x="1392" y="0"/>
                        </a:moveTo>
                        <a:lnTo>
                          <a:pt x="1392" y="288"/>
                        </a:lnTo>
                        <a:lnTo>
                          <a:pt x="1056" y="624"/>
                        </a:lnTo>
                        <a:lnTo>
                          <a:pt x="912" y="720"/>
                        </a:lnTo>
                        <a:lnTo>
                          <a:pt x="0" y="720"/>
                        </a:lnTo>
                      </a:path>
                    </a:pathLst>
                  </a:custGeom>
                  <a:noFill/>
                  <a:ln w="57150" cmpd="sng">
                    <a:solidFill>
                      <a:srgbClr val="FF3300"/>
                    </a:solidFill>
                    <a:round/>
                    <a:headEnd/>
                    <a:tailEnd/>
                  </a:ln>
                  <a:effectLst/>
                </p:spPr>
                <p:txBody>
                  <a:bodyPr/>
                  <a:lstStyle/>
                  <a:p>
                    <a:endParaRPr lang="es-ES">
                      <a:solidFill>
                        <a:prstClr val="black"/>
                      </a:solidFill>
                      <a:latin typeface="Calibri"/>
                    </a:endParaRPr>
                  </a:p>
                </p:txBody>
              </p:sp>
              <p:sp>
                <p:nvSpPr>
                  <p:cNvPr id="49378" name="Freeform 226"/>
                  <p:cNvSpPr>
                    <a:spLocks/>
                  </p:cNvSpPr>
                  <p:nvPr/>
                </p:nvSpPr>
                <p:spPr bwMode="auto">
                  <a:xfrm>
                    <a:off x="3120" y="2832"/>
                    <a:ext cx="960" cy="576"/>
                  </a:xfrm>
                  <a:custGeom>
                    <a:avLst/>
                    <a:gdLst/>
                    <a:ahLst/>
                    <a:cxnLst>
                      <a:cxn ang="0">
                        <a:pos x="0" y="0"/>
                      </a:cxn>
                      <a:cxn ang="0">
                        <a:pos x="192" y="336"/>
                      </a:cxn>
                      <a:cxn ang="0">
                        <a:pos x="624" y="576"/>
                      </a:cxn>
                      <a:cxn ang="0">
                        <a:pos x="960" y="0"/>
                      </a:cxn>
                    </a:cxnLst>
                    <a:rect l="0" t="0" r="r" b="b"/>
                    <a:pathLst>
                      <a:path w="960" h="576">
                        <a:moveTo>
                          <a:pt x="0" y="0"/>
                        </a:moveTo>
                        <a:lnTo>
                          <a:pt x="192" y="336"/>
                        </a:lnTo>
                        <a:lnTo>
                          <a:pt x="624" y="576"/>
                        </a:lnTo>
                        <a:lnTo>
                          <a:pt x="960" y="0"/>
                        </a:lnTo>
                      </a:path>
                    </a:pathLst>
                  </a:custGeom>
                  <a:noFill/>
                  <a:ln w="57150" cmpd="sng">
                    <a:solidFill>
                      <a:srgbClr val="FF3300"/>
                    </a:solidFill>
                    <a:round/>
                    <a:headEnd/>
                    <a:tailEnd/>
                  </a:ln>
                  <a:effectLst/>
                </p:spPr>
                <p:txBody>
                  <a:bodyPr/>
                  <a:lstStyle/>
                  <a:p>
                    <a:endParaRPr lang="es-ES">
                      <a:solidFill>
                        <a:prstClr val="black"/>
                      </a:solidFill>
                      <a:latin typeface="Calibri"/>
                    </a:endParaRPr>
                  </a:p>
                </p:txBody>
              </p:sp>
              <p:sp>
                <p:nvSpPr>
                  <p:cNvPr id="49379" name="Line 227"/>
                  <p:cNvSpPr>
                    <a:spLocks noChangeShapeType="1"/>
                  </p:cNvSpPr>
                  <p:nvPr/>
                </p:nvSpPr>
                <p:spPr bwMode="auto">
                  <a:xfrm flipV="1">
                    <a:off x="2928" y="3120"/>
                    <a:ext cx="336" cy="48"/>
                  </a:xfrm>
                  <a:prstGeom prst="line">
                    <a:avLst/>
                  </a:prstGeom>
                  <a:noFill/>
                  <a:ln w="57150">
                    <a:solidFill>
                      <a:srgbClr val="FF3300"/>
                    </a:solidFill>
                    <a:round/>
                    <a:headEnd/>
                    <a:tailEnd/>
                  </a:ln>
                  <a:effectLst/>
                </p:spPr>
                <p:txBody>
                  <a:bodyPr/>
                  <a:lstStyle/>
                  <a:p>
                    <a:endParaRPr lang="es-ES">
                      <a:solidFill>
                        <a:prstClr val="black"/>
                      </a:solidFill>
                      <a:latin typeface="Calibri"/>
                    </a:endParaRPr>
                  </a:p>
                </p:txBody>
              </p:sp>
            </p:grpSp>
          </p:grpSp>
          <p:sp>
            <p:nvSpPr>
              <p:cNvPr id="49380" name="Line 228"/>
              <p:cNvSpPr>
                <a:spLocks noChangeShapeType="1"/>
              </p:cNvSpPr>
              <p:nvPr/>
            </p:nvSpPr>
            <p:spPr bwMode="auto">
              <a:xfrm>
                <a:off x="2688" y="3504"/>
                <a:ext cx="96" cy="48"/>
              </a:xfrm>
              <a:prstGeom prst="line">
                <a:avLst/>
              </a:prstGeom>
              <a:noFill/>
              <a:ln w="57150">
                <a:solidFill>
                  <a:srgbClr val="FF3300"/>
                </a:solidFill>
                <a:round/>
                <a:headEnd/>
                <a:tailEnd/>
              </a:ln>
              <a:effectLst/>
            </p:spPr>
            <p:txBody>
              <a:bodyPr/>
              <a:lstStyle/>
              <a:p>
                <a:endParaRPr lang="es-ES">
                  <a:solidFill>
                    <a:prstClr val="black"/>
                  </a:solidFill>
                  <a:latin typeface="Calibri"/>
                </a:endParaRPr>
              </a:p>
            </p:txBody>
          </p:sp>
        </p:grpSp>
        <p:sp>
          <p:nvSpPr>
            <p:cNvPr id="49381" name="Line 229"/>
            <p:cNvSpPr>
              <a:spLocks noChangeShapeType="1"/>
            </p:cNvSpPr>
            <p:nvPr/>
          </p:nvSpPr>
          <p:spPr bwMode="auto">
            <a:xfrm>
              <a:off x="1156" y="3419"/>
              <a:ext cx="336" cy="0"/>
            </a:xfrm>
            <a:prstGeom prst="line">
              <a:avLst/>
            </a:prstGeom>
            <a:noFill/>
            <a:ln w="57150">
              <a:solidFill>
                <a:srgbClr val="FF3300"/>
              </a:solidFill>
              <a:round/>
              <a:headEnd/>
              <a:tailEnd/>
            </a:ln>
            <a:effectLst/>
          </p:spPr>
          <p:txBody>
            <a:bodyPr/>
            <a:lstStyle/>
            <a:p>
              <a:endParaRPr lang="es-ES">
                <a:solidFill>
                  <a:prstClr val="black"/>
                </a:solidFill>
                <a:latin typeface="Calibri"/>
              </a:endParaRPr>
            </a:p>
          </p:txBody>
        </p:sp>
        <p:sp>
          <p:nvSpPr>
            <p:cNvPr id="49382" name="Rectangle 230"/>
            <p:cNvSpPr>
              <a:spLocks noChangeArrowheads="1"/>
            </p:cNvSpPr>
            <p:nvPr/>
          </p:nvSpPr>
          <p:spPr bwMode="auto">
            <a:xfrm>
              <a:off x="240" y="3264"/>
              <a:ext cx="504" cy="233"/>
            </a:xfrm>
            <a:prstGeom prst="rect">
              <a:avLst/>
            </a:prstGeom>
            <a:noFill/>
            <a:ln w="9525">
              <a:noFill/>
              <a:miter lim="800000"/>
              <a:headEnd/>
              <a:tailEnd/>
            </a:ln>
            <a:effectLst/>
          </p:spPr>
          <p:txBody>
            <a:bodyPr wrap="none">
              <a:spAutoFit/>
            </a:bodyPr>
            <a:lstStyle/>
            <a:p>
              <a:r>
                <a:rPr lang="en-US">
                  <a:solidFill>
                    <a:prstClr val="black"/>
                  </a:solidFill>
                  <a:latin typeface="Tahoma" pitchFamily="34" charset="0"/>
                </a:rPr>
                <a:t>Roads</a:t>
              </a:r>
              <a:endParaRPr lang="es-ES">
                <a:solidFill>
                  <a:prstClr val="black"/>
                </a:solidFill>
                <a:latin typeface="Tahoma" pitchFamily="34" charset="0"/>
              </a:endParaRPr>
            </a:p>
          </p:txBody>
        </p:sp>
      </p:grpSp>
      <p:grpSp>
        <p:nvGrpSpPr>
          <p:cNvPr id="11" name="Group 231"/>
          <p:cNvGrpSpPr>
            <a:grpSpLocks/>
          </p:cNvGrpSpPr>
          <p:nvPr/>
        </p:nvGrpSpPr>
        <p:grpSpPr bwMode="auto">
          <a:xfrm>
            <a:off x="3048001" y="1943100"/>
            <a:ext cx="5953125" cy="3543300"/>
            <a:chOff x="960" y="1224"/>
            <a:chExt cx="3750" cy="2232"/>
          </a:xfrm>
        </p:grpSpPr>
        <p:sp>
          <p:nvSpPr>
            <p:cNvPr id="49384" name="Freeform 232"/>
            <p:cNvSpPr>
              <a:spLocks/>
            </p:cNvSpPr>
            <p:nvPr/>
          </p:nvSpPr>
          <p:spPr bwMode="auto">
            <a:xfrm>
              <a:off x="2688" y="2767"/>
              <a:ext cx="2022" cy="689"/>
            </a:xfrm>
            <a:custGeom>
              <a:avLst/>
              <a:gdLst/>
              <a:ahLst/>
              <a:cxnLst>
                <a:cxn ang="0">
                  <a:pos x="2022" y="11"/>
                </a:cxn>
                <a:cxn ang="0">
                  <a:pos x="1683" y="23"/>
                </a:cxn>
                <a:cxn ang="0">
                  <a:pos x="1389" y="68"/>
                </a:cxn>
                <a:cxn ang="0">
                  <a:pos x="1028" y="429"/>
                </a:cxn>
                <a:cxn ang="0">
                  <a:pos x="288" y="497"/>
                </a:cxn>
                <a:cxn ang="0">
                  <a:pos x="147" y="508"/>
                </a:cxn>
                <a:cxn ang="0">
                  <a:pos x="34" y="565"/>
                </a:cxn>
                <a:cxn ang="0">
                  <a:pos x="0" y="689"/>
                </a:cxn>
              </a:cxnLst>
              <a:rect l="0" t="0" r="r" b="b"/>
              <a:pathLst>
                <a:path w="2022" h="689">
                  <a:moveTo>
                    <a:pt x="2022" y="11"/>
                  </a:moveTo>
                  <a:cubicBezTo>
                    <a:pt x="1966" y="13"/>
                    <a:pt x="1788" y="14"/>
                    <a:pt x="1683" y="23"/>
                  </a:cubicBezTo>
                  <a:cubicBezTo>
                    <a:pt x="1578" y="32"/>
                    <a:pt x="1498" y="0"/>
                    <a:pt x="1389" y="68"/>
                  </a:cubicBezTo>
                  <a:cubicBezTo>
                    <a:pt x="1280" y="136"/>
                    <a:pt x="1212" y="357"/>
                    <a:pt x="1028" y="429"/>
                  </a:cubicBezTo>
                  <a:cubicBezTo>
                    <a:pt x="844" y="501"/>
                    <a:pt x="435" y="484"/>
                    <a:pt x="288" y="497"/>
                  </a:cubicBezTo>
                  <a:cubicBezTo>
                    <a:pt x="141" y="510"/>
                    <a:pt x="189" y="497"/>
                    <a:pt x="147" y="508"/>
                  </a:cubicBezTo>
                  <a:cubicBezTo>
                    <a:pt x="105" y="519"/>
                    <a:pt x="58" y="535"/>
                    <a:pt x="34" y="565"/>
                  </a:cubicBezTo>
                  <a:cubicBezTo>
                    <a:pt x="10" y="595"/>
                    <a:pt x="7" y="663"/>
                    <a:pt x="0" y="689"/>
                  </a:cubicBezTo>
                </a:path>
              </a:pathLst>
            </a:custGeom>
            <a:noFill/>
            <a:ln w="76200" cap="rnd" cmpd="sng">
              <a:solidFill>
                <a:srgbClr val="008000"/>
              </a:solidFill>
              <a:prstDash val="sysDot"/>
              <a:round/>
              <a:headEnd/>
              <a:tailEnd/>
            </a:ln>
            <a:effectLst/>
          </p:spPr>
          <p:txBody>
            <a:bodyPr/>
            <a:lstStyle/>
            <a:p>
              <a:endParaRPr lang="es-ES">
                <a:solidFill>
                  <a:prstClr val="black"/>
                </a:solidFill>
                <a:latin typeface="Calibri"/>
              </a:endParaRPr>
            </a:p>
          </p:txBody>
        </p:sp>
        <p:sp>
          <p:nvSpPr>
            <p:cNvPr id="49385" name="Freeform 233"/>
            <p:cNvSpPr>
              <a:spLocks/>
            </p:cNvSpPr>
            <p:nvPr/>
          </p:nvSpPr>
          <p:spPr bwMode="auto">
            <a:xfrm>
              <a:off x="960" y="1224"/>
              <a:ext cx="2832" cy="951"/>
            </a:xfrm>
            <a:custGeom>
              <a:avLst/>
              <a:gdLst/>
              <a:ahLst/>
              <a:cxnLst>
                <a:cxn ang="0">
                  <a:pos x="2832" y="648"/>
                </a:cxn>
                <a:cxn ang="0">
                  <a:pos x="2544" y="888"/>
                </a:cxn>
                <a:cxn ang="0">
                  <a:pos x="2304" y="936"/>
                </a:cxn>
                <a:cxn ang="0">
                  <a:pos x="1739" y="798"/>
                </a:cxn>
                <a:cxn ang="0">
                  <a:pos x="1296" y="504"/>
                </a:cxn>
                <a:cxn ang="0">
                  <a:pos x="1008" y="168"/>
                </a:cxn>
                <a:cxn ang="0">
                  <a:pos x="576" y="24"/>
                </a:cxn>
                <a:cxn ang="0">
                  <a:pos x="288" y="24"/>
                </a:cxn>
                <a:cxn ang="0">
                  <a:pos x="0" y="24"/>
                </a:cxn>
              </a:cxnLst>
              <a:rect l="0" t="0" r="r" b="b"/>
              <a:pathLst>
                <a:path w="2832" h="951">
                  <a:moveTo>
                    <a:pt x="2832" y="648"/>
                  </a:moveTo>
                  <a:cubicBezTo>
                    <a:pt x="2732" y="744"/>
                    <a:pt x="2632" y="840"/>
                    <a:pt x="2544" y="888"/>
                  </a:cubicBezTo>
                  <a:cubicBezTo>
                    <a:pt x="2456" y="936"/>
                    <a:pt x="2438" y="951"/>
                    <a:pt x="2304" y="936"/>
                  </a:cubicBezTo>
                  <a:cubicBezTo>
                    <a:pt x="2170" y="921"/>
                    <a:pt x="1907" y="870"/>
                    <a:pt x="1739" y="798"/>
                  </a:cubicBezTo>
                  <a:cubicBezTo>
                    <a:pt x="1571" y="726"/>
                    <a:pt x="1418" y="609"/>
                    <a:pt x="1296" y="504"/>
                  </a:cubicBezTo>
                  <a:cubicBezTo>
                    <a:pt x="1174" y="399"/>
                    <a:pt x="1128" y="248"/>
                    <a:pt x="1008" y="168"/>
                  </a:cubicBezTo>
                  <a:cubicBezTo>
                    <a:pt x="888" y="88"/>
                    <a:pt x="696" y="48"/>
                    <a:pt x="576" y="24"/>
                  </a:cubicBezTo>
                  <a:cubicBezTo>
                    <a:pt x="456" y="0"/>
                    <a:pt x="384" y="24"/>
                    <a:pt x="288" y="24"/>
                  </a:cubicBezTo>
                  <a:cubicBezTo>
                    <a:pt x="192" y="24"/>
                    <a:pt x="96" y="24"/>
                    <a:pt x="0" y="24"/>
                  </a:cubicBezTo>
                </a:path>
              </a:pathLst>
            </a:custGeom>
            <a:noFill/>
            <a:ln w="76200" cap="rnd" cmpd="sng">
              <a:solidFill>
                <a:srgbClr val="008000"/>
              </a:solidFill>
              <a:prstDash val="sysDot"/>
              <a:round/>
              <a:headEnd/>
              <a:tailEnd/>
            </a:ln>
            <a:effectLst/>
          </p:spPr>
          <p:txBody>
            <a:bodyPr/>
            <a:lstStyle/>
            <a:p>
              <a:endParaRPr lang="es-ES">
                <a:solidFill>
                  <a:prstClr val="black"/>
                </a:solidFill>
                <a:latin typeface="Calibri"/>
              </a:endParaRPr>
            </a:p>
          </p:txBody>
        </p:sp>
      </p:grpSp>
      <p:grpSp>
        <p:nvGrpSpPr>
          <p:cNvPr id="12" name="Group 234"/>
          <p:cNvGrpSpPr>
            <a:grpSpLocks/>
          </p:cNvGrpSpPr>
          <p:nvPr/>
        </p:nvGrpSpPr>
        <p:grpSpPr bwMode="auto">
          <a:xfrm>
            <a:off x="1595438" y="228600"/>
            <a:ext cx="9072562" cy="6477000"/>
            <a:chOff x="45" y="144"/>
            <a:chExt cx="5715" cy="4080"/>
          </a:xfrm>
        </p:grpSpPr>
        <p:grpSp>
          <p:nvGrpSpPr>
            <p:cNvPr id="13" name="Group 235"/>
            <p:cNvGrpSpPr>
              <a:grpSpLocks/>
            </p:cNvGrpSpPr>
            <p:nvPr/>
          </p:nvGrpSpPr>
          <p:grpSpPr bwMode="auto">
            <a:xfrm>
              <a:off x="45" y="144"/>
              <a:ext cx="5715" cy="4080"/>
              <a:chOff x="45" y="144"/>
              <a:chExt cx="5715" cy="4080"/>
            </a:xfrm>
          </p:grpSpPr>
          <p:sp>
            <p:nvSpPr>
              <p:cNvPr id="49388" name="Line 236"/>
              <p:cNvSpPr>
                <a:spLocks noChangeShapeType="1"/>
              </p:cNvSpPr>
              <p:nvPr/>
            </p:nvSpPr>
            <p:spPr bwMode="auto">
              <a:xfrm>
                <a:off x="4704" y="2784"/>
                <a:ext cx="1056" cy="48"/>
              </a:xfrm>
              <a:prstGeom prst="line">
                <a:avLst/>
              </a:prstGeom>
              <a:noFill/>
              <a:ln w="38100">
                <a:solidFill>
                  <a:srgbClr val="008000"/>
                </a:solidFill>
                <a:round/>
                <a:headEnd/>
                <a:tailEnd/>
              </a:ln>
              <a:effectLst/>
            </p:spPr>
            <p:txBody>
              <a:bodyPr/>
              <a:lstStyle/>
              <a:p>
                <a:endParaRPr lang="es-ES">
                  <a:solidFill>
                    <a:prstClr val="black"/>
                  </a:solidFill>
                  <a:latin typeface="Calibri"/>
                </a:endParaRPr>
              </a:p>
            </p:txBody>
          </p:sp>
          <p:sp>
            <p:nvSpPr>
              <p:cNvPr id="49389" name="Freeform 237"/>
              <p:cNvSpPr>
                <a:spLocks/>
              </p:cNvSpPr>
              <p:nvPr/>
            </p:nvSpPr>
            <p:spPr bwMode="auto">
              <a:xfrm>
                <a:off x="3829" y="1186"/>
                <a:ext cx="1691" cy="723"/>
              </a:xfrm>
              <a:custGeom>
                <a:avLst/>
                <a:gdLst/>
                <a:ahLst/>
                <a:cxnLst>
                  <a:cxn ang="0">
                    <a:pos x="0" y="723"/>
                  </a:cxn>
                  <a:cxn ang="0">
                    <a:pos x="576" y="0"/>
                  </a:cxn>
                  <a:cxn ang="0">
                    <a:pos x="1691" y="350"/>
                  </a:cxn>
                </a:cxnLst>
                <a:rect l="0" t="0" r="r" b="b"/>
                <a:pathLst>
                  <a:path w="1691" h="723">
                    <a:moveTo>
                      <a:pt x="0" y="723"/>
                    </a:moveTo>
                    <a:lnTo>
                      <a:pt x="576" y="0"/>
                    </a:lnTo>
                    <a:lnTo>
                      <a:pt x="1691" y="350"/>
                    </a:lnTo>
                  </a:path>
                </a:pathLst>
              </a:custGeom>
              <a:noFill/>
              <a:ln w="38100" cmpd="sng">
                <a:solidFill>
                  <a:srgbClr val="008000"/>
                </a:solidFill>
                <a:round/>
                <a:headEnd/>
                <a:tailEnd/>
              </a:ln>
              <a:effectLst/>
            </p:spPr>
            <p:txBody>
              <a:bodyPr/>
              <a:lstStyle/>
              <a:p>
                <a:endParaRPr lang="es-ES">
                  <a:solidFill>
                    <a:prstClr val="black"/>
                  </a:solidFill>
                  <a:latin typeface="Calibri"/>
                </a:endParaRPr>
              </a:p>
            </p:txBody>
          </p:sp>
          <p:sp>
            <p:nvSpPr>
              <p:cNvPr id="49390" name="Freeform 238"/>
              <p:cNvSpPr>
                <a:spLocks/>
              </p:cNvSpPr>
              <p:nvPr/>
            </p:nvSpPr>
            <p:spPr bwMode="auto">
              <a:xfrm>
                <a:off x="2256" y="384"/>
                <a:ext cx="2149" cy="791"/>
              </a:xfrm>
              <a:custGeom>
                <a:avLst/>
                <a:gdLst/>
                <a:ahLst/>
                <a:cxnLst>
                  <a:cxn ang="0">
                    <a:pos x="2149" y="791"/>
                  </a:cxn>
                  <a:cxn ang="0">
                    <a:pos x="816" y="192"/>
                  </a:cxn>
                  <a:cxn ang="0">
                    <a:pos x="0" y="0"/>
                  </a:cxn>
                </a:cxnLst>
                <a:rect l="0" t="0" r="r" b="b"/>
                <a:pathLst>
                  <a:path w="2149" h="791">
                    <a:moveTo>
                      <a:pt x="2149" y="791"/>
                    </a:moveTo>
                    <a:lnTo>
                      <a:pt x="816" y="192"/>
                    </a:lnTo>
                    <a:lnTo>
                      <a:pt x="0" y="0"/>
                    </a:lnTo>
                  </a:path>
                </a:pathLst>
              </a:custGeom>
              <a:noFill/>
              <a:ln w="38100" cmpd="sng">
                <a:solidFill>
                  <a:srgbClr val="008000"/>
                </a:solidFill>
                <a:round/>
                <a:headEnd/>
                <a:tailEnd/>
              </a:ln>
              <a:effectLst/>
            </p:spPr>
            <p:txBody>
              <a:bodyPr/>
              <a:lstStyle/>
              <a:p>
                <a:endParaRPr lang="es-ES">
                  <a:solidFill>
                    <a:prstClr val="black"/>
                  </a:solidFill>
                  <a:latin typeface="Calibri"/>
                </a:endParaRPr>
              </a:p>
            </p:txBody>
          </p:sp>
          <p:sp>
            <p:nvSpPr>
              <p:cNvPr id="49391" name="Freeform 239"/>
              <p:cNvSpPr>
                <a:spLocks/>
              </p:cNvSpPr>
              <p:nvPr/>
            </p:nvSpPr>
            <p:spPr bwMode="auto">
              <a:xfrm>
                <a:off x="45" y="2428"/>
                <a:ext cx="2595" cy="1028"/>
              </a:xfrm>
              <a:custGeom>
                <a:avLst/>
                <a:gdLst/>
                <a:ahLst/>
                <a:cxnLst>
                  <a:cxn ang="0">
                    <a:pos x="2595" y="1028"/>
                  </a:cxn>
                  <a:cxn ang="0">
                    <a:pos x="2259" y="1028"/>
                  </a:cxn>
                  <a:cxn ang="0">
                    <a:pos x="283" y="68"/>
                  </a:cxn>
                  <a:cxn ang="0">
                    <a:pos x="0" y="0"/>
                  </a:cxn>
                </a:cxnLst>
                <a:rect l="0" t="0" r="r" b="b"/>
                <a:pathLst>
                  <a:path w="2595" h="1028">
                    <a:moveTo>
                      <a:pt x="2595" y="1028"/>
                    </a:moveTo>
                    <a:lnTo>
                      <a:pt x="2259" y="1028"/>
                    </a:lnTo>
                    <a:lnTo>
                      <a:pt x="283" y="68"/>
                    </a:lnTo>
                    <a:lnTo>
                      <a:pt x="0" y="0"/>
                    </a:lnTo>
                  </a:path>
                </a:pathLst>
              </a:custGeom>
              <a:noFill/>
              <a:ln w="38100" cmpd="sng">
                <a:solidFill>
                  <a:srgbClr val="008000"/>
                </a:solidFill>
                <a:round/>
                <a:headEnd/>
                <a:tailEnd/>
              </a:ln>
              <a:effectLst/>
            </p:spPr>
            <p:txBody>
              <a:bodyPr/>
              <a:lstStyle/>
              <a:p>
                <a:endParaRPr lang="es-ES">
                  <a:solidFill>
                    <a:prstClr val="black"/>
                  </a:solidFill>
                  <a:latin typeface="Calibri"/>
                </a:endParaRPr>
              </a:p>
            </p:txBody>
          </p:sp>
          <p:sp>
            <p:nvSpPr>
              <p:cNvPr id="49392" name="Freeform 240"/>
              <p:cNvSpPr>
                <a:spLocks/>
              </p:cNvSpPr>
              <p:nvPr/>
            </p:nvSpPr>
            <p:spPr bwMode="auto">
              <a:xfrm>
                <a:off x="282" y="144"/>
                <a:ext cx="822" cy="2341"/>
              </a:xfrm>
              <a:custGeom>
                <a:avLst/>
                <a:gdLst/>
                <a:ahLst/>
                <a:cxnLst>
                  <a:cxn ang="0">
                    <a:pos x="822" y="0"/>
                  </a:cxn>
                  <a:cxn ang="0">
                    <a:pos x="678" y="1248"/>
                  </a:cxn>
                  <a:cxn ang="0">
                    <a:pos x="655" y="1742"/>
                  </a:cxn>
                  <a:cxn ang="0">
                    <a:pos x="0" y="2341"/>
                  </a:cxn>
                </a:cxnLst>
                <a:rect l="0" t="0" r="r" b="b"/>
                <a:pathLst>
                  <a:path w="822" h="2341">
                    <a:moveTo>
                      <a:pt x="822" y="0"/>
                    </a:moveTo>
                    <a:lnTo>
                      <a:pt x="678" y="1248"/>
                    </a:lnTo>
                    <a:lnTo>
                      <a:pt x="655" y="1742"/>
                    </a:lnTo>
                    <a:lnTo>
                      <a:pt x="0" y="2341"/>
                    </a:lnTo>
                  </a:path>
                </a:pathLst>
              </a:custGeom>
              <a:noFill/>
              <a:ln w="38100" cmpd="sng">
                <a:solidFill>
                  <a:srgbClr val="008000"/>
                </a:solidFill>
                <a:round/>
                <a:headEnd/>
                <a:tailEnd/>
              </a:ln>
              <a:effectLst/>
            </p:spPr>
            <p:txBody>
              <a:bodyPr/>
              <a:lstStyle/>
              <a:p>
                <a:endParaRPr lang="es-ES">
                  <a:solidFill>
                    <a:prstClr val="black"/>
                  </a:solidFill>
                  <a:latin typeface="Calibri"/>
                </a:endParaRPr>
              </a:p>
            </p:txBody>
          </p:sp>
          <p:sp>
            <p:nvSpPr>
              <p:cNvPr id="49393" name="Freeform 241"/>
              <p:cNvSpPr>
                <a:spLocks/>
              </p:cNvSpPr>
              <p:nvPr/>
            </p:nvSpPr>
            <p:spPr bwMode="auto">
              <a:xfrm>
                <a:off x="3168" y="2784"/>
                <a:ext cx="576" cy="576"/>
              </a:xfrm>
              <a:custGeom>
                <a:avLst/>
                <a:gdLst/>
                <a:ahLst/>
                <a:cxnLst>
                  <a:cxn ang="0">
                    <a:pos x="0" y="0"/>
                  </a:cxn>
                  <a:cxn ang="0">
                    <a:pos x="192" y="48"/>
                  </a:cxn>
                  <a:cxn ang="0">
                    <a:pos x="288" y="144"/>
                  </a:cxn>
                  <a:cxn ang="0">
                    <a:pos x="336" y="336"/>
                  </a:cxn>
                  <a:cxn ang="0">
                    <a:pos x="424" y="536"/>
                  </a:cxn>
                  <a:cxn ang="0">
                    <a:pos x="576" y="576"/>
                  </a:cxn>
                </a:cxnLst>
                <a:rect l="0" t="0" r="r" b="b"/>
                <a:pathLst>
                  <a:path w="576" h="576">
                    <a:moveTo>
                      <a:pt x="0" y="0"/>
                    </a:moveTo>
                    <a:cubicBezTo>
                      <a:pt x="72" y="12"/>
                      <a:pt x="144" y="24"/>
                      <a:pt x="192" y="48"/>
                    </a:cubicBezTo>
                    <a:cubicBezTo>
                      <a:pt x="240" y="72"/>
                      <a:pt x="264" y="96"/>
                      <a:pt x="288" y="144"/>
                    </a:cubicBezTo>
                    <a:cubicBezTo>
                      <a:pt x="312" y="192"/>
                      <a:pt x="313" y="271"/>
                      <a:pt x="336" y="336"/>
                    </a:cubicBezTo>
                    <a:cubicBezTo>
                      <a:pt x="359" y="401"/>
                      <a:pt x="384" y="496"/>
                      <a:pt x="424" y="536"/>
                    </a:cubicBezTo>
                    <a:cubicBezTo>
                      <a:pt x="464" y="576"/>
                      <a:pt x="544" y="568"/>
                      <a:pt x="576" y="576"/>
                    </a:cubicBezTo>
                  </a:path>
                </a:pathLst>
              </a:custGeom>
              <a:noFill/>
              <a:ln w="38100" cmpd="sng">
                <a:solidFill>
                  <a:srgbClr val="008000"/>
                </a:solidFill>
                <a:round/>
                <a:headEnd/>
                <a:tailEnd/>
              </a:ln>
              <a:effectLst/>
            </p:spPr>
            <p:txBody>
              <a:bodyPr/>
              <a:lstStyle/>
              <a:p>
                <a:endParaRPr lang="es-ES">
                  <a:solidFill>
                    <a:prstClr val="black"/>
                  </a:solidFill>
                  <a:latin typeface="Calibri"/>
                </a:endParaRPr>
              </a:p>
            </p:txBody>
          </p:sp>
          <p:sp>
            <p:nvSpPr>
              <p:cNvPr id="49394" name="Freeform 242"/>
              <p:cNvSpPr>
                <a:spLocks/>
              </p:cNvSpPr>
              <p:nvPr/>
            </p:nvSpPr>
            <p:spPr bwMode="auto">
              <a:xfrm>
                <a:off x="3744" y="3360"/>
                <a:ext cx="480" cy="864"/>
              </a:xfrm>
              <a:custGeom>
                <a:avLst/>
                <a:gdLst/>
                <a:ahLst/>
                <a:cxnLst>
                  <a:cxn ang="0">
                    <a:pos x="0" y="0"/>
                  </a:cxn>
                  <a:cxn ang="0">
                    <a:pos x="192" y="48"/>
                  </a:cxn>
                  <a:cxn ang="0">
                    <a:pos x="288" y="240"/>
                  </a:cxn>
                  <a:cxn ang="0">
                    <a:pos x="480" y="672"/>
                  </a:cxn>
                  <a:cxn ang="0">
                    <a:pos x="480" y="864"/>
                  </a:cxn>
                </a:cxnLst>
                <a:rect l="0" t="0" r="r" b="b"/>
                <a:pathLst>
                  <a:path w="480" h="864">
                    <a:moveTo>
                      <a:pt x="0" y="0"/>
                    </a:moveTo>
                    <a:lnTo>
                      <a:pt x="192" y="48"/>
                    </a:lnTo>
                    <a:lnTo>
                      <a:pt x="288" y="240"/>
                    </a:lnTo>
                    <a:lnTo>
                      <a:pt x="480" y="672"/>
                    </a:lnTo>
                    <a:lnTo>
                      <a:pt x="480" y="864"/>
                    </a:lnTo>
                  </a:path>
                </a:pathLst>
              </a:custGeom>
              <a:noFill/>
              <a:ln w="38100" cmpd="sng">
                <a:solidFill>
                  <a:srgbClr val="008000"/>
                </a:solidFill>
                <a:round/>
                <a:headEnd/>
                <a:tailEnd/>
              </a:ln>
              <a:effectLst/>
            </p:spPr>
            <p:txBody>
              <a:bodyPr/>
              <a:lstStyle/>
              <a:p>
                <a:endParaRPr lang="es-ES">
                  <a:solidFill>
                    <a:prstClr val="black"/>
                  </a:solidFill>
                  <a:latin typeface="Calibri"/>
                </a:endParaRPr>
              </a:p>
            </p:txBody>
          </p:sp>
        </p:grpSp>
        <p:sp>
          <p:nvSpPr>
            <p:cNvPr id="49395" name="Line 243"/>
            <p:cNvSpPr>
              <a:spLocks noChangeShapeType="1"/>
            </p:cNvSpPr>
            <p:nvPr/>
          </p:nvSpPr>
          <p:spPr bwMode="auto">
            <a:xfrm>
              <a:off x="1488" y="3707"/>
              <a:ext cx="336" cy="0"/>
            </a:xfrm>
            <a:prstGeom prst="line">
              <a:avLst/>
            </a:prstGeom>
            <a:noFill/>
            <a:ln w="57150">
              <a:solidFill>
                <a:srgbClr val="008000"/>
              </a:solidFill>
              <a:round/>
              <a:headEnd/>
              <a:tailEnd/>
            </a:ln>
            <a:effectLst/>
          </p:spPr>
          <p:txBody>
            <a:bodyPr/>
            <a:lstStyle/>
            <a:p>
              <a:endParaRPr lang="es-ES">
                <a:solidFill>
                  <a:prstClr val="black"/>
                </a:solidFill>
                <a:latin typeface="Calibri"/>
              </a:endParaRPr>
            </a:p>
          </p:txBody>
        </p:sp>
        <p:sp>
          <p:nvSpPr>
            <p:cNvPr id="49396" name="Rectangle 244"/>
            <p:cNvSpPr>
              <a:spLocks noChangeArrowheads="1"/>
            </p:cNvSpPr>
            <p:nvPr/>
          </p:nvSpPr>
          <p:spPr bwMode="auto">
            <a:xfrm>
              <a:off x="232" y="3552"/>
              <a:ext cx="701" cy="233"/>
            </a:xfrm>
            <a:prstGeom prst="rect">
              <a:avLst/>
            </a:prstGeom>
            <a:noFill/>
            <a:ln w="9525">
              <a:noFill/>
              <a:miter lim="800000"/>
              <a:headEnd/>
              <a:tailEnd/>
            </a:ln>
            <a:effectLst/>
          </p:spPr>
          <p:txBody>
            <a:bodyPr wrap="none">
              <a:spAutoFit/>
            </a:bodyPr>
            <a:lstStyle/>
            <a:p>
              <a:r>
                <a:rPr lang="en-US">
                  <a:solidFill>
                    <a:prstClr val="black"/>
                  </a:solidFill>
                  <a:latin typeface="Tahoma" pitchFamily="34" charset="0"/>
                </a:rPr>
                <a:t>Railroads</a:t>
              </a:r>
              <a:endParaRPr lang="es-ES">
                <a:solidFill>
                  <a:prstClr val="black"/>
                </a:solidFill>
                <a:latin typeface="Tahoma" pitchFamily="34" charset="0"/>
              </a:endParaRPr>
            </a:p>
          </p:txBody>
        </p:sp>
      </p:grpSp>
      <p:grpSp>
        <p:nvGrpSpPr>
          <p:cNvPr id="14" name="Group 245"/>
          <p:cNvGrpSpPr>
            <a:grpSpLocks/>
          </p:cNvGrpSpPr>
          <p:nvPr/>
        </p:nvGrpSpPr>
        <p:grpSpPr bwMode="auto">
          <a:xfrm>
            <a:off x="1905000" y="2438400"/>
            <a:ext cx="6324600" cy="4027488"/>
            <a:chOff x="240" y="1536"/>
            <a:chExt cx="3984" cy="2537"/>
          </a:xfrm>
        </p:grpSpPr>
        <p:sp>
          <p:nvSpPr>
            <p:cNvPr id="49398" name="Oval 246"/>
            <p:cNvSpPr>
              <a:spLocks noChangeArrowheads="1"/>
            </p:cNvSpPr>
            <p:nvPr/>
          </p:nvSpPr>
          <p:spPr bwMode="auto">
            <a:xfrm>
              <a:off x="2079" y="3925"/>
              <a:ext cx="144" cy="144"/>
            </a:xfrm>
            <a:prstGeom prst="ellipse">
              <a:avLst/>
            </a:prstGeom>
            <a:solidFill>
              <a:srgbClr val="CC0066"/>
            </a:solidFill>
            <a:ln w="9525">
              <a:solidFill>
                <a:srgbClr val="FF3300"/>
              </a:solidFill>
              <a:round/>
              <a:headEnd/>
              <a:tailEnd/>
            </a:ln>
            <a:effectLst/>
          </p:spPr>
          <p:txBody>
            <a:bodyPr wrap="none" anchor="ctr"/>
            <a:lstStyle/>
            <a:p>
              <a:endParaRPr lang="es-ES">
                <a:solidFill>
                  <a:prstClr val="black"/>
                </a:solidFill>
                <a:latin typeface="Calibri"/>
              </a:endParaRPr>
            </a:p>
          </p:txBody>
        </p:sp>
        <p:sp>
          <p:nvSpPr>
            <p:cNvPr id="49399" name="Rectangle 247"/>
            <p:cNvSpPr>
              <a:spLocks noChangeArrowheads="1"/>
            </p:cNvSpPr>
            <p:nvPr/>
          </p:nvSpPr>
          <p:spPr bwMode="auto">
            <a:xfrm>
              <a:off x="240" y="3840"/>
              <a:ext cx="1308" cy="233"/>
            </a:xfrm>
            <a:prstGeom prst="rect">
              <a:avLst/>
            </a:prstGeom>
            <a:noFill/>
            <a:ln w="9525">
              <a:noFill/>
              <a:miter lim="800000"/>
              <a:headEnd/>
              <a:tailEnd/>
            </a:ln>
            <a:effectLst/>
          </p:spPr>
          <p:txBody>
            <a:bodyPr wrap="none">
              <a:spAutoFit/>
            </a:bodyPr>
            <a:lstStyle/>
            <a:p>
              <a:r>
                <a:rPr lang="en-US">
                  <a:solidFill>
                    <a:prstClr val="black"/>
                  </a:solidFill>
                  <a:latin typeface="Tahoma" pitchFamily="34" charset="0"/>
                </a:rPr>
                <a:t>Multimodals nodes</a:t>
              </a:r>
              <a:endParaRPr lang="es-ES">
                <a:solidFill>
                  <a:prstClr val="black"/>
                </a:solidFill>
                <a:latin typeface="Tahoma" pitchFamily="34" charset="0"/>
              </a:endParaRPr>
            </a:p>
          </p:txBody>
        </p:sp>
        <p:grpSp>
          <p:nvGrpSpPr>
            <p:cNvPr id="15" name="Group 248"/>
            <p:cNvGrpSpPr>
              <a:grpSpLocks/>
            </p:cNvGrpSpPr>
            <p:nvPr/>
          </p:nvGrpSpPr>
          <p:grpSpPr bwMode="auto">
            <a:xfrm>
              <a:off x="2208" y="1536"/>
              <a:ext cx="2016" cy="1920"/>
              <a:chOff x="2208" y="1536"/>
              <a:chExt cx="2016" cy="1920"/>
            </a:xfrm>
          </p:grpSpPr>
          <p:sp>
            <p:nvSpPr>
              <p:cNvPr id="49401" name="Oval 249"/>
              <p:cNvSpPr>
                <a:spLocks noChangeArrowheads="1"/>
              </p:cNvSpPr>
              <p:nvPr/>
            </p:nvSpPr>
            <p:spPr bwMode="auto">
              <a:xfrm>
                <a:off x="3142" y="2075"/>
                <a:ext cx="144" cy="144"/>
              </a:xfrm>
              <a:prstGeom prst="ellipse">
                <a:avLst/>
              </a:prstGeom>
              <a:solidFill>
                <a:srgbClr val="CC0066"/>
              </a:solidFill>
              <a:ln w="9525">
                <a:solidFill>
                  <a:srgbClr val="FF3300"/>
                </a:solidFill>
                <a:round/>
                <a:headEnd/>
                <a:tailEnd/>
              </a:ln>
              <a:effectLst/>
            </p:spPr>
            <p:txBody>
              <a:bodyPr wrap="none" anchor="ctr"/>
              <a:lstStyle/>
              <a:p>
                <a:endParaRPr lang="es-ES">
                  <a:solidFill>
                    <a:prstClr val="black"/>
                  </a:solidFill>
                  <a:latin typeface="Calibri"/>
                </a:endParaRPr>
              </a:p>
            </p:txBody>
          </p:sp>
          <p:sp>
            <p:nvSpPr>
              <p:cNvPr id="49402" name="Oval 250"/>
              <p:cNvSpPr>
                <a:spLocks noChangeArrowheads="1"/>
              </p:cNvSpPr>
              <p:nvPr/>
            </p:nvSpPr>
            <p:spPr bwMode="auto">
              <a:xfrm>
                <a:off x="3024" y="2736"/>
                <a:ext cx="144" cy="144"/>
              </a:xfrm>
              <a:prstGeom prst="ellipse">
                <a:avLst/>
              </a:prstGeom>
              <a:solidFill>
                <a:srgbClr val="CC0066"/>
              </a:solidFill>
              <a:ln w="9525">
                <a:solidFill>
                  <a:srgbClr val="FF3300"/>
                </a:solidFill>
                <a:round/>
                <a:headEnd/>
                <a:tailEnd/>
              </a:ln>
              <a:effectLst/>
            </p:spPr>
            <p:txBody>
              <a:bodyPr wrap="none" anchor="ctr"/>
              <a:lstStyle/>
              <a:p>
                <a:endParaRPr lang="es-ES">
                  <a:solidFill>
                    <a:prstClr val="black"/>
                  </a:solidFill>
                  <a:latin typeface="Calibri"/>
                </a:endParaRPr>
              </a:p>
            </p:txBody>
          </p:sp>
          <p:sp>
            <p:nvSpPr>
              <p:cNvPr id="49403" name="Oval 251"/>
              <p:cNvSpPr>
                <a:spLocks noChangeArrowheads="1"/>
              </p:cNvSpPr>
              <p:nvPr/>
            </p:nvSpPr>
            <p:spPr bwMode="auto">
              <a:xfrm>
                <a:off x="2832" y="3168"/>
                <a:ext cx="144" cy="144"/>
              </a:xfrm>
              <a:prstGeom prst="ellipse">
                <a:avLst/>
              </a:prstGeom>
              <a:solidFill>
                <a:srgbClr val="CC0066"/>
              </a:solidFill>
              <a:ln w="9525">
                <a:solidFill>
                  <a:srgbClr val="FF3300"/>
                </a:solidFill>
                <a:round/>
                <a:headEnd/>
                <a:tailEnd/>
              </a:ln>
              <a:effectLst/>
            </p:spPr>
            <p:txBody>
              <a:bodyPr wrap="none" anchor="ctr"/>
              <a:lstStyle/>
              <a:p>
                <a:endParaRPr lang="es-ES">
                  <a:solidFill>
                    <a:prstClr val="black"/>
                  </a:solidFill>
                  <a:latin typeface="Calibri"/>
                </a:endParaRPr>
              </a:p>
            </p:txBody>
          </p:sp>
          <p:sp>
            <p:nvSpPr>
              <p:cNvPr id="49404" name="Oval 252"/>
              <p:cNvSpPr>
                <a:spLocks noChangeArrowheads="1"/>
              </p:cNvSpPr>
              <p:nvPr/>
            </p:nvSpPr>
            <p:spPr bwMode="auto">
              <a:xfrm>
                <a:off x="3792" y="3312"/>
                <a:ext cx="144" cy="144"/>
              </a:xfrm>
              <a:prstGeom prst="ellipse">
                <a:avLst/>
              </a:prstGeom>
              <a:solidFill>
                <a:srgbClr val="CC0066"/>
              </a:solidFill>
              <a:ln w="9525">
                <a:solidFill>
                  <a:srgbClr val="FF3300"/>
                </a:solidFill>
                <a:round/>
                <a:headEnd/>
                <a:tailEnd/>
              </a:ln>
              <a:effectLst/>
            </p:spPr>
            <p:txBody>
              <a:bodyPr wrap="none" anchor="ctr"/>
              <a:lstStyle/>
              <a:p>
                <a:endParaRPr lang="es-ES">
                  <a:solidFill>
                    <a:prstClr val="black"/>
                  </a:solidFill>
                  <a:latin typeface="Calibri"/>
                </a:endParaRPr>
              </a:p>
            </p:txBody>
          </p:sp>
          <p:sp>
            <p:nvSpPr>
              <p:cNvPr id="49405" name="Oval 253"/>
              <p:cNvSpPr>
                <a:spLocks noChangeArrowheads="1"/>
              </p:cNvSpPr>
              <p:nvPr/>
            </p:nvSpPr>
            <p:spPr bwMode="auto">
              <a:xfrm>
                <a:off x="4080" y="2736"/>
                <a:ext cx="144" cy="144"/>
              </a:xfrm>
              <a:prstGeom prst="ellipse">
                <a:avLst/>
              </a:prstGeom>
              <a:solidFill>
                <a:srgbClr val="CC0066"/>
              </a:solidFill>
              <a:ln w="9525">
                <a:solidFill>
                  <a:srgbClr val="FF3300"/>
                </a:solidFill>
                <a:round/>
                <a:headEnd/>
                <a:tailEnd/>
              </a:ln>
              <a:effectLst/>
            </p:spPr>
            <p:txBody>
              <a:bodyPr wrap="none" anchor="ctr"/>
              <a:lstStyle/>
              <a:p>
                <a:endParaRPr lang="es-ES">
                  <a:solidFill>
                    <a:prstClr val="black"/>
                  </a:solidFill>
                  <a:latin typeface="Calibri"/>
                </a:endParaRPr>
              </a:p>
            </p:txBody>
          </p:sp>
          <p:sp>
            <p:nvSpPr>
              <p:cNvPr id="49406" name="Oval 254"/>
              <p:cNvSpPr>
                <a:spLocks noChangeArrowheads="1"/>
              </p:cNvSpPr>
              <p:nvPr/>
            </p:nvSpPr>
            <p:spPr bwMode="auto">
              <a:xfrm>
                <a:off x="2976" y="1536"/>
                <a:ext cx="144" cy="144"/>
              </a:xfrm>
              <a:prstGeom prst="ellipse">
                <a:avLst/>
              </a:prstGeom>
              <a:solidFill>
                <a:srgbClr val="CC0066"/>
              </a:solidFill>
              <a:ln w="9525">
                <a:solidFill>
                  <a:srgbClr val="FF3300"/>
                </a:solidFill>
                <a:round/>
                <a:headEnd/>
                <a:tailEnd/>
              </a:ln>
              <a:effectLst/>
            </p:spPr>
            <p:txBody>
              <a:bodyPr wrap="none" anchor="ctr"/>
              <a:lstStyle/>
              <a:p>
                <a:endParaRPr lang="es-ES">
                  <a:solidFill>
                    <a:prstClr val="black"/>
                  </a:solidFill>
                  <a:latin typeface="Calibri"/>
                </a:endParaRPr>
              </a:p>
            </p:txBody>
          </p:sp>
          <p:sp>
            <p:nvSpPr>
              <p:cNvPr id="49407" name="Oval 255"/>
              <p:cNvSpPr>
                <a:spLocks noChangeArrowheads="1"/>
              </p:cNvSpPr>
              <p:nvPr/>
            </p:nvSpPr>
            <p:spPr bwMode="auto">
              <a:xfrm>
                <a:off x="2208" y="1569"/>
                <a:ext cx="144" cy="144"/>
              </a:xfrm>
              <a:prstGeom prst="ellipse">
                <a:avLst/>
              </a:prstGeom>
              <a:solidFill>
                <a:srgbClr val="CC0066"/>
              </a:solidFill>
              <a:ln w="9525">
                <a:solidFill>
                  <a:srgbClr val="FF3300"/>
                </a:solidFill>
                <a:round/>
                <a:headEnd/>
                <a:tailEnd/>
              </a:ln>
              <a:effectLst/>
            </p:spPr>
            <p:txBody>
              <a:bodyPr wrap="none" anchor="ctr"/>
              <a:lstStyle/>
              <a:p>
                <a:endParaRPr lang="es-ES">
                  <a:solidFill>
                    <a:prstClr val="black"/>
                  </a:solidFill>
                  <a:latin typeface="Calibri"/>
                </a:endParaRPr>
              </a:p>
            </p:txBody>
          </p:sp>
        </p:grpSp>
      </p:grpSp>
      <p:sp>
        <p:nvSpPr>
          <p:cNvPr id="49408" name="Oval 256"/>
          <p:cNvSpPr>
            <a:spLocks noChangeArrowheads="1"/>
          </p:cNvSpPr>
          <p:nvPr/>
        </p:nvSpPr>
        <p:spPr bwMode="auto">
          <a:xfrm>
            <a:off x="3810000" y="2743200"/>
            <a:ext cx="76200" cy="76200"/>
          </a:xfrm>
          <a:prstGeom prst="ellipse">
            <a:avLst/>
          </a:prstGeom>
          <a:solidFill>
            <a:schemeClr val="tx1"/>
          </a:solidFill>
          <a:ln w="9525">
            <a:solidFill>
              <a:schemeClr val="tx1"/>
            </a:solidFill>
            <a:round/>
            <a:headEnd/>
            <a:tailEnd/>
          </a:ln>
          <a:effectLst/>
        </p:spPr>
        <p:txBody>
          <a:bodyPr wrap="none" anchor="ctr"/>
          <a:lstStyle/>
          <a:p>
            <a:endParaRPr lang="es-ES">
              <a:solidFill>
                <a:prstClr val="black"/>
              </a:solidFill>
              <a:latin typeface="Calibri"/>
            </a:endParaRPr>
          </a:p>
        </p:txBody>
      </p:sp>
      <p:sp>
        <p:nvSpPr>
          <p:cNvPr id="49409" name="Text Box 257"/>
          <p:cNvSpPr txBox="1">
            <a:spLocks noChangeArrowheads="1"/>
          </p:cNvSpPr>
          <p:nvPr/>
        </p:nvSpPr>
        <p:spPr bwMode="auto">
          <a:xfrm>
            <a:off x="3432176" y="2832100"/>
            <a:ext cx="987425" cy="274638"/>
          </a:xfrm>
          <a:prstGeom prst="rect">
            <a:avLst/>
          </a:prstGeom>
          <a:noFill/>
          <a:ln w="9525">
            <a:noFill/>
            <a:miter lim="800000"/>
            <a:headEnd/>
            <a:tailEnd/>
          </a:ln>
          <a:effectLst/>
        </p:spPr>
        <p:txBody>
          <a:bodyPr wrap="none">
            <a:spAutoFit/>
          </a:bodyPr>
          <a:lstStyle/>
          <a:p>
            <a:r>
              <a:rPr lang="en-US" sz="1200">
                <a:solidFill>
                  <a:prstClr val="black"/>
                </a:solidFill>
                <a:latin typeface="Tahoma" pitchFamily="34" charset="0"/>
              </a:rPr>
              <a:t>Pozo Hondo</a:t>
            </a:r>
            <a:endParaRPr lang="es-ES" sz="1200">
              <a:solidFill>
                <a:prstClr val="black"/>
              </a:solidFill>
              <a:latin typeface="Tahoma" pitchFamily="34" charset="0"/>
            </a:endParaRPr>
          </a:p>
        </p:txBody>
      </p:sp>
      <p:sp>
        <p:nvSpPr>
          <p:cNvPr id="115" name="114 Marcador de fecha"/>
          <p:cNvSpPr>
            <a:spLocks noGrp="1"/>
          </p:cNvSpPr>
          <p:nvPr>
            <p:ph type="dt" sz="half" idx="10"/>
          </p:nvPr>
        </p:nvSpPr>
        <p:spPr/>
        <p:txBody>
          <a:bodyPr/>
          <a:lstStyle/>
          <a:p>
            <a:fld id="{8C9F2449-21C9-49B7-91AA-E986E1FD3675}" type="datetime1">
              <a:rPr lang="es-ES">
                <a:solidFill>
                  <a:prstClr val="black">
                    <a:tint val="75000"/>
                  </a:prstClr>
                </a:solidFill>
                <a:latin typeface="Calibri"/>
              </a:rPr>
              <a:pPr/>
              <a:t>01/06/2022</a:t>
            </a:fld>
            <a:endParaRPr lang="es-ES">
              <a:solidFill>
                <a:prstClr val="black">
                  <a:tint val="75000"/>
                </a:prstClr>
              </a:solidFill>
              <a:latin typeface="Calibri"/>
            </a:endParaRPr>
          </a:p>
        </p:txBody>
      </p:sp>
      <p:sp>
        <p:nvSpPr>
          <p:cNvPr id="116" name="115 Marcador de número de diapositiva"/>
          <p:cNvSpPr>
            <a:spLocks noGrp="1"/>
          </p:cNvSpPr>
          <p:nvPr>
            <p:ph type="sldNum" sz="quarter" idx="12"/>
          </p:nvPr>
        </p:nvSpPr>
        <p:spPr/>
        <p:txBody>
          <a:bodyPr/>
          <a:lstStyle/>
          <a:p>
            <a:fld id="{B4E2B093-526E-4444-A371-E065ED5ABA98}" type="slidenum">
              <a:rPr lang="es-ES">
                <a:solidFill>
                  <a:prstClr val="black">
                    <a:tint val="75000"/>
                  </a:prstClr>
                </a:solidFill>
                <a:latin typeface="Calibri"/>
              </a:rPr>
              <a:pPr/>
              <a:t>6</a:t>
            </a:fld>
            <a:endParaRPr lang="es-ES">
              <a:solidFill>
                <a:prstClr val="black">
                  <a:tint val="75000"/>
                </a:prstClr>
              </a:solidFill>
              <a:latin typeface="Calibri"/>
            </a:endParaRPr>
          </a:p>
        </p:txBody>
      </p:sp>
      <p:sp>
        <p:nvSpPr>
          <p:cNvPr id="117" name="116 Marcador de pie de página"/>
          <p:cNvSpPr>
            <a:spLocks noGrp="1"/>
          </p:cNvSpPr>
          <p:nvPr>
            <p:ph type="ftr" sz="quarter" idx="11"/>
          </p:nvPr>
        </p:nvSpPr>
        <p:spPr/>
        <p:txBody>
          <a:bodyPr/>
          <a:lstStyle/>
          <a:p>
            <a:r>
              <a:rPr lang="es-ES">
                <a:solidFill>
                  <a:prstClr val="black">
                    <a:tint val="75000"/>
                  </a:prstClr>
                </a:solidFill>
                <a:latin typeface="Calibri"/>
              </a:rPr>
              <a:t>Juan Carlos Muñoz Menna</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ANd9GcRbZ_C9D5UYbqyliRtPDVkKAX7NQKgZfeNjO_JGbc3ydqg9lKm9"/>
          <p:cNvPicPr>
            <a:picLocks noChangeAspect="1" noChangeArrowheads="1"/>
          </p:cNvPicPr>
          <p:nvPr/>
        </p:nvPicPr>
        <p:blipFill>
          <a:blip r:embed="rId2"/>
          <a:srcRect/>
          <a:stretch>
            <a:fillRect/>
          </a:stretch>
        </p:blipFill>
        <p:spPr bwMode="auto">
          <a:xfrm>
            <a:off x="1524000" y="1"/>
            <a:ext cx="9144000" cy="3141663"/>
          </a:xfrm>
          <a:prstGeom prst="rect">
            <a:avLst/>
          </a:prstGeom>
          <a:noFill/>
          <a:ln w="9525">
            <a:noFill/>
            <a:miter lim="800000"/>
            <a:headEnd/>
            <a:tailEnd/>
          </a:ln>
        </p:spPr>
      </p:pic>
      <p:pic>
        <p:nvPicPr>
          <p:cNvPr id="47109" name="Picture 11" descr="ANd9GcTbpImyIpjBAKi9kbHxxMBNcm6o4mAEVNM9EdsK49IPWNG42F4"/>
          <p:cNvPicPr>
            <a:picLocks noChangeAspect="1" noChangeArrowheads="1"/>
          </p:cNvPicPr>
          <p:nvPr/>
        </p:nvPicPr>
        <p:blipFill>
          <a:blip r:embed="rId3"/>
          <a:srcRect/>
          <a:stretch>
            <a:fillRect/>
          </a:stretch>
        </p:blipFill>
        <p:spPr bwMode="auto">
          <a:xfrm>
            <a:off x="6096000" y="3141664"/>
            <a:ext cx="4572000" cy="3716337"/>
          </a:xfrm>
          <a:prstGeom prst="rect">
            <a:avLst/>
          </a:prstGeom>
          <a:noFill/>
          <a:ln w="9525">
            <a:noFill/>
            <a:miter lim="800000"/>
            <a:headEnd/>
            <a:tailEnd/>
          </a:ln>
        </p:spPr>
      </p:pic>
      <p:sp>
        <p:nvSpPr>
          <p:cNvPr id="47110" name="Rectangle 13"/>
          <p:cNvSpPr>
            <a:spLocks noChangeArrowheads="1"/>
          </p:cNvSpPr>
          <p:nvPr/>
        </p:nvSpPr>
        <p:spPr bwMode="auto">
          <a:xfrm>
            <a:off x="4511675" y="4652963"/>
            <a:ext cx="3779838" cy="366712"/>
          </a:xfrm>
          <a:prstGeom prst="rect">
            <a:avLst/>
          </a:prstGeom>
          <a:noFill/>
          <a:ln w="9525">
            <a:noFill/>
            <a:miter lim="800000"/>
            <a:headEnd/>
            <a:tailEnd/>
          </a:ln>
        </p:spPr>
        <p:txBody>
          <a:bodyPr>
            <a:spAutoFit/>
          </a:bodyPr>
          <a:lstStyle/>
          <a:p>
            <a:pPr algn="ctr">
              <a:defRPr/>
            </a:pPr>
            <a:endParaRPr lang="en-US" b="1" i="1">
              <a:solidFill>
                <a:srgbClr val="000000"/>
              </a:solidFill>
              <a:latin typeface="Constantia" pitchFamily="18" charset="0"/>
            </a:endParaRPr>
          </a:p>
        </p:txBody>
      </p:sp>
      <p:sp>
        <p:nvSpPr>
          <p:cNvPr id="37907" name="Rectangle 19"/>
          <p:cNvSpPr>
            <a:spLocks noChangeArrowheads="1"/>
          </p:cNvSpPr>
          <p:nvPr/>
        </p:nvSpPr>
        <p:spPr bwMode="auto">
          <a:xfrm>
            <a:off x="1524000" y="1916114"/>
            <a:ext cx="9144000" cy="1323975"/>
          </a:xfrm>
          <a:prstGeom prst="rect">
            <a:avLst/>
          </a:prstGeom>
          <a:noFill/>
          <a:ln>
            <a:noFill/>
          </a:ln>
          <a:effectLst/>
        </p:spPr>
        <p:txBody>
          <a:bodyPr>
            <a:spAutoFit/>
          </a:bodyPr>
          <a:lstStyle/>
          <a:p>
            <a:pPr algn="ctr">
              <a:defRPr/>
            </a:pPr>
            <a:r>
              <a:rPr lang="es-ES" sz="4000" b="1" dirty="0">
                <a:solidFill>
                  <a:srgbClr val="FF0000"/>
                </a:solidFill>
                <a:effectLst>
                  <a:outerShdw blurRad="38100" dist="38100" dir="2700000" algn="tl">
                    <a:srgbClr val="000000"/>
                  </a:outerShdw>
                </a:effectLst>
                <a:latin typeface="Calibri"/>
              </a:rPr>
              <a:t>HIDROVÍA PARAGUAY- PARANÁ:</a:t>
            </a:r>
            <a:br>
              <a:rPr lang="es-ES" sz="4000" b="1" dirty="0">
                <a:solidFill>
                  <a:srgbClr val="FF0000"/>
                </a:solidFill>
                <a:effectLst>
                  <a:outerShdw blurRad="38100" dist="38100" dir="2700000" algn="tl">
                    <a:srgbClr val="000000"/>
                  </a:outerShdw>
                </a:effectLst>
                <a:latin typeface="Calibri"/>
              </a:rPr>
            </a:br>
            <a:endParaRPr lang="es-ES" sz="4000" b="1" dirty="0">
              <a:solidFill>
                <a:srgbClr val="FF0000"/>
              </a:solidFill>
              <a:effectLst>
                <a:outerShdw blurRad="38100" dist="38100" dir="2700000" algn="tl">
                  <a:srgbClr val="000000"/>
                </a:outerShdw>
              </a:effectLst>
              <a:latin typeface="Calibri"/>
            </a:endParaRPr>
          </a:p>
        </p:txBody>
      </p:sp>
      <p:sp>
        <p:nvSpPr>
          <p:cNvPr id="9" name="8 Marcador de fecha"/>
          <p:cNvSpPr>
            <a:spLocks noGrp="1"/>
          </p:cNvSpPr>
          <p:nvPr>
            <p:ph type="dt" sz="quarter" idx="10"/>
          </p:nvPr>
        </p:nvSpPr>
        <p:spPr/>
        <p:txBody>
          <a:bodyPr/>
          <a:lstStyle/>
          <a:p>
            <a:pPr>
              <a:defRPr/>
            </a:pPr>
            <a:fld id="{9FF32C5D-C1F0-47F2-AD17-D5401459A400}" type="datetime1">
              <a:rPr lang="es-ES">
                <a:solidFill>
                  <a:prstClr val="black">
                    <a:tint val="75000"/>
                  </a:prstClr>
                </a:solidFill>
                <a:latin typeface="Calibri"/>
              </a:rPr>
              <a:pPr>
                <a:defRPr/>
              </a:pPr>
              <a:t>01/06/2022</a:t>
            </a:fld>
            <a:endParaRPr lang="es-ES">
              <a:solidFill>
                <a:prstClr val="black">
                  <a:tint val="75000"/>
                </a:prstClr>
              </a:solidFill>
              <a:latin typeface="Calibri"/>
            </a:endParaRPr>
          </a:p>
        </p:txBody>
      </p:sp>
      <p:sp>
        <p:nvSpPr>
          <p:cNvPr id="10" name="9 Marcador de número de diapositiva"/>
          <p:cNvSpPr>
            <a:spLocks noGrp="1"/>
          </p:cNvSpPr>
          <p:nvPr>
            <p:ph type="sldNum" sz="quarter" idx="12"/>
          </p:nvPr>
        </p:nvSpPr>
        <p:spPr/>
        <p:txBody>
          <a:bodyPr/>
          <a:lstStyle/>
          <a:p>
            <a:pPr>
              <a:defRPr/>
            </a:pPr>
            <a:fld id="{AF46D55B-7829-4717-B642-57AF971DD329}" type="slidenum">
              <a:rPr lang="es-ES">
                <a:solidFill>
                  <a:prstClr val="black">
                    <a:tint val="75000"/>
                  </a:prstClr>
                </a:solidFill>
                <a:latin typeface="Calibri"/>
              </a:rPr>
              <a:pPr>
                <a:defRPr/>
              </a:pPr>
              <a:t>7</a:t>
            </a:fld>
            <a:endParaRPr lang="es-ES">
              <a:solidFill>
                <a:prstClr val="black">
                  <a:tint val="75000"/>
                </a:prstClr>
              </a:solidFill>
              <a:latin typeface="Calibri"/>
            </a:endParaRPr>
          </a:p>
        </p:txBody>
      </p:sp>
      <p:sp>
        <p:nvSpPr>
          <p:cNvPr id="11" name="10 Marcador de pie de página"/>
          <p:cNvSpPr>
            <a:spLocks noGrp="1"/>
          </p:cNvSpPr>
          <p:nvPr>
            <p:ph type="ftr" sz="quarter" idx="11"/>
          </p:nvPr>
        </p:nvSpPr>
        <p:spPr/>
        <p:txBody>
          <a:bodyPr/>
          <a:lstStyle/>
          <a:p>
            <a:pPr>
              <a:defRPr/>
            </a:pPr>
            <a:r>
              <a:rPr lang="es-ES">
                <a:solidFill>
                  <a:prstClr val="black">
                    <a:tint val="75000"/>
                  </a:prstClr>
                </a:solidFill>
                <a:latin typeface="Calibri"/>
              </a:rPr>
              <a:t>Juan Carlos Muñoz Menna</a:t>
            </a:r>
          </a:p>
        </p:txBody>
      </p:sp>
      <p:pic>
        <p:nvPicPr>
          <p:cNvPr id="12" name="Picture 12" descr="~ME00003"/>
          <p:cNvPicPr>
            <a:picLocks noChangeAspect="1" noChangeArrowheads="1"/>
          </p:cNvPicPr>
          <p:nvPr/>
        </p:nvPicPr>
        <p:blipFill>
          <a:blip r:embed="rId4"/>
          <a:srcRect/>
          <a:stretch>
            <a:fillRect/>
          </a:stretch>
        </p:blipFill>
        <p:spPr>
          <a:xfrm>
            <a:off x="1524000" y="2571744"/>
            <a:ext cx="4572000" cy="4286256"/>
          </a:xfrm>
          <a:prstGeom prst="rect">
            <a:avLst/>
          </a:prstGeom>
        </p:spPr>
      </p:pic>
      <p:pic>
        <p:nvPicPr>
          <p:cNvPr id="13" name="Picture 9"/>
          <p:cNvPicPr>
            <a:picLocks noChangeAspect="1" noChangeArrowheads="1"/>
          </p:cNvPicPr>
          <p:nvPr/>
        </p:nvPicPr>
        <p:blipFill>
          <a:blip r:embed="rId5" cstate="print"/>
          <a:srcRect/>
          <a:stretch>
            <a:fillRect/>
          </a:stretch>
        </p:blipFill>
        <p:spPr bwMode="auto">
          <a:xfrm>
            <a:off x="6096000" y="2500306"/>
            <a:ext cx="4572000" cy="4357694"/>
          </a:xfrm>
          <a:prstGeom prst="rect">
            <a:avLst/>
          </a:prstGeom>
          <a:noFill/>
          <a:ln w="9525">
            <a:noFill/>
            <a:miter lim="800000"/>
            <a:headEnd/>
            <a:tailEnd/>
          </a:ln>
        </p:spPr>
      </p:pic>
    </p:spTree>
    <p:extLst>
      <p:ext uri="{BB962C8B-B14F-4D97-AF65-F5344CB8AC3E}">
        <p14:creationId xmlns:p14="http://schemas.microsoft.com/office/powerpoint/2010/main" val="2365532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7907"/>
                                        </p:tgtEl>
                                        <p:attrNameLst>
                                          <p:attrName>style.visibility</p:attrName>
                                        </p:attrNameLst>
                                      </p:cBhvr>
                                      <p:to>
                                        <p:strVal val="visible"/>
                                      </p:to>
                                    </p:set>
                                    <p:anim calcmode="lin" valueType="num">
                                      <p:cBhvr>
                                        <p:cTn id="7" dur="500" decel="50000" fill="hold">
                                          <p:stCondLst>
                                            <p:cond delay="0"/>
                                          </p:stCondLst>
                                        </p:cTn>
                                        <p:tgtEl>
                                          <p:spTgt spid="3790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790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7907"/>
                                        </p:tgtEl>
                                        <p:attrNameLst>
                                          <p:attrName>ppt_w</p:attrName>
                                        </p:attrNameLst>
                                      </p:cBhvr>
                                      <p:tavLst>
                                        <p:tav tm="0">
                                          <p:val>
                                            <p:strVal val="#ppt_w*.05"/>
                                          </p:val>
                                        </p:tav>
                                        <p:tav tm="100000">
                                          <p:val>
                                            <p:strVal val="#ppt_w"/>
                                          </p:val>
                                        </p:tav>
                                      </p:tavLst>
                                    </p:anim>
                                    <p:anim calcmode="lin" valueType="num">
                                      <p:cBhvr>
                                        <p:cTn id="10" dur="1000" fill="hold"/>
                                        <p:tgtEl>
                                          <p:spTgt spid="3790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790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790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790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7907"/>
                                        </p:tgtEl>
                                      </p:cBhvr>
                                    </p:animEffect>
                                  </p:childTnLst>
                                </p:cTn>
                              </p:par>
                              <p:par>
                                <p:cTn id="15" presetID="23" presetClass="entr" presetSubtype="16" fill="hold" nodeType="withEffect">
                                  <p:stCondLst>
                                    <p:cond delay="0"/>
                                  </p:stCondLst>
                                  <p:childTnLst>
                                    <p:set>
                                      <p:cBhvr>
                                        <p:cTn id="16" dur="1" fill="hold">
                                          <p:stCondLst>
                                            <p:cond delay="0"/>
                                          </p:stCondLst>
                                        </p:cTn>
                                        <p:tgtEl>
                                          <p:spTgt spid="47106"/>
                                        </p:tgtEl>
                                        <p:attrNameLst>
                                          <p:attrName>style.visibility</p:attrName>
                                        </p:attrNameLst>
                                      </p:cBhvr>
                                      <p:to>
                                        <p:strVal val="visible"/>
                                      </p:to>
                                    </p:set>
                                    <p:anim calcmode="lin" valueType="num">
                                      <p:cBhvr>
                                        <p:cTn id="17" dur="500" fill="hold"/>
                                        <p:tgtEl>
                                          <p:spTgt spid="47106"/>
                                        </p:tgtEl>
                                        <p:attrNameLst>
                                          <p:attrName>ppt_w</p:attrName>
                                        </p:attrNameLst>
                                      </p:cBhvr>
                                      <p:tavLst>
                                        <p:tav tm="0">
                                          <p:val>
                                            <p:fltVal val="0"/>
                                          </p:val>
                                        </p:tav>
                                        <p:tav tm="100000">
                                          <p:val>
                                            <p:strVal val="#ppt_w"/>
                                          </p:val>
                                        </p:tav>
                                      </p:tavLst>
                                    </p:anim>
                                    <p:anim calcmode="lin" valueType="num">
                                      <p:cBhvr>
                                        <p:cTn id="18" dur="500" fill="hold"/>
                                        <p:tgtEl>
                                          <p:spTgt spid="4710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idrovia_parana_paraguay01"/>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46085" name="Rectangle 5"/>
          <p:cNvSpPr>
            <a:spLocks noChangeArrowheads="1"/>
          </p:cNvSpPr>
          <p:nvPr/>
        </p:nvSpPr>
        <p:spPr bwMode="auto">
          <a:xfrm>
            <a:off x="3287714" y="1484314"/>
            <a:ext cx="5976937" cy="4770537"/>
          </a:xfrm>
          <a:prstGeom prst="rect">
            <a:avLst/>
          </a:prstGeom>
          <a:noFill/>
          <a:ln>
            <a:noFill/>
          </a:ln>
          <a:effectLst/>
        </p:spPr>
        <p:txBody>
          <a:bodyPr>
            <a:spAutoFit/>
          </a:bodyPr>
          <a:lstStyle/>
          <a:p>
            <a:pPr>
              <a:defRPr/>
            </a:pPr>
            <a:r>
              <a:rPr lang="es-ES" sz="2800" b="1" dirty="0">
                <a:solidFill>
                  <a:srgbClr val="FF0000"/>
                </a:solidFill>
                <a:effectLst>
                  <a:outerShdw blurRad="38100" dist="38100" dir="2700000" algn="tl">
                    <a:srgbClr val="000000"/>
                  </a:outerShdw>
                </a:effectLst>
                <a:latin typeface="Calibri"/>
              </a:rPr>
              <a:t>Cuenca del Plata</a:t>
            </a:r>
          </a:p>
          <a:p>
            <a:pPr>
              <a:defRPr/>
            </a:pPr>
            <a:endParaRPr lang="es-ES" sz="2800" b="1" dirty="0">
              <a:solidFill>
                <a:srgbClr val="FF0000"/>
              </a:solidFill>
              <a:effectLst>
                <a:outerShdw blurRad="38100" dist="38100" dir="2700000" algn="tl">
                  <a:srgbClr val="000000"/>
                </a:outerShdw>
              </a:effectLst>
              <a:latin typeface="Calibri"/>
            </a:endParaRPr>
          </a:p>
          <a:p>
            <a:pPr>
              <a:buFontTx/>
              <a:buChar char="•"/>
              <a:defRPr/>
            </a:pPr>
            <a:r>
              <a:rPr lang="es-ES" sz="2400" b="1" dirty="0">
                <a:solidFill>
                  <a:prstClr val="white"/>
                </a:solidFill>
                <a:effectLst>
                  <a:outerShdw blurRad="38100" dist="38100" dir="2700000" algn="tl">
                    <a:srgbClr val="000000"/>
                  </a:outerShdw>
                </a:effectLst>
                <a:latin typeface="Calibri"/>
              </a:rPr>
              <a:t>3.500.000 km2</a:t>
            </a:r>
          </a:p>
          <a:p>
            <a:pPr>
              <a:buFontTx/>
              <a:buChar char="•"/>
              <a:defRPr/>
            </a:pPr>
            <a:r>
              <a:rPr lang="es-ES" sz="2400" b="1" dirty="0">
                <a:solidFill>
                  <a:prstClr val="white"/>
                </a:solidFill>
                <a:effectLst>
                  <a:outerShdw blurRad="38100" dist="38100" dir="2700000" algn="tl">
                    <a:srgbClr val="000000"/>
                  </a:outerShdw>
                </a:effectLst>
                <a:latin typeface="Calibri"/>
              </a:rPr>
              <a:t>Cinco Países: Argentina, Bolivia, Brasil, Paraguay, Uruguay</a:t>
            </a:r>
          </a:p>
          <a:p>
            <a:pPr>
              <a:defRPr/>
            </a:pPr>
            <a:endParaRPr lang="es-ES" sz="2400" b="1" dirty="0">
              <a:solidFill>
                <a:prstClr val="black"/>
              </a:solidFill>
              <a:effectLst>
                <a:outerShdw blurRad="38100" dist="38100" dir="2700000" algn="tl">
                  <a:srgbClr val="000000"/>
                </a:outerShdw>
              </a:effectLst>
              <a:latin typeface="Calibri"/>
            </a:endParaRPr>
          </a:p>
          <a:p>
            <a:pPr>
              <a:defRPr/>
            </a:pPr>
            <a:endParaRPr lang="es-ES" sz="2400" b="1" dirty="0">
              <a:solidFill>
                <a:prstClr val="black"/>
              </a:solidFill>
              <a:effectLst>
                <a:outerShdw blurRad="38100" dist="38100" dir="2700000" algn="tl">
                  <a:srgbClr val="000000"/>
                </a:outerShdw>
              </a:effectLst>
              <a:latin typeface="Calibri"/>
            </a:endParaRPr>
          </a:p>
          <a:p>
            <a:pPr>
              <a:defRPr/>
            </a:pPr>
            <a:endParaRPr lang="es-ES" sz="2400" b="1" dirty="0">
              <a:solidFill>
                <a:prstClr val="black"/>
              </a:solidFill>
              <a:effectLst>
                <a:outerShdw blurRad="38100" dist="38100" dir="2700000" algn="tl">
                  <a:srgbClr val="000000"/>
                </a:outerShdw>
              </a:effectLst>
              <a:latin typeface="Calibri"/>
            </a:endParaRPr>
          </a:p>
          <a:p>
            <a:pPr>
              <a:defRPr/>
            </a:pPr>
            <a:r>
              <a:rPr lang="es-ES" sz="2800" b="1" dirty="0" err="1">
                <a:solidFill>
                  <a:srgbClr val="FFFF00"/>
                </a:solidFill>
                <a:effectLst>
                  <a:outerShdw blurRad="38100" dist="38100" dir="2700000" algn="tl">
                    <a:srgbClr val="000000"/>
                  </a:outerShdw>
                </a:effectLst>
                <a:latin typeface="Calibri"/>
              </a:rPr>
              <a:t>Hidrovía</a:t>
            </a:r>
            <a:r>
              <a:rPr lang="es-ES" sz="2800" b="1" dirty="0">
                <a:solidFill>
                  <a:srgbClr val="FFFF00"/>
                </a:solidFill>
                <a:effectLst>
                  <a:outerShdw blurRad="38100" dist="38100" dir="2700000" algn="tl">
                    <a:srgbClr val="000000"/>
                  </a:outerShdw>
                </a:effectLst>
                <a:latin typeface="Calibri"/>
              </a:rPr>
              <a:t> Paraguay Paraná</a:t>
            </a:r>
          </a:p>
          <a:p>
            <a:pPr>
              <a:defRPr/>
            </a:pPr>
            <a:endParaRPr lang="es-ES" sz="2800" b="1" dirty="0">
              <a:solidFill>
                <a:srgbClr val="FF0000"/>
              </a:solidFill>
              <a:effectLst>
                <a:outerShdw blurRad="38100" dist="38100" dir="2700000" algn="tl">
                  <a:srgbClr val="000000"/>
                </a:outerShdw>
              </a:effectLst>
              <a:latin typeface="Calibri"/>
            </a:endParaRPr>
          </a:p>
          <a:p>
            <a:pPr>
              <a:buFontTx/>
              <a:buChar char="•"/>
              <a:defRPr/>
            </a:pPr>
            <a:r>
              <a:rPr lang="es-ES" sz="2400" b="1" dirty="0">
                <a:solidFill>
                  <a:prstClr val="white"/>
                </a:solidFill>
                <a:effectLst>
                  <a:outerShdw blurRad="38100" dist="38100" dir="2700000" algn="tl">
                    <a:srgbClr val="000000"/>
                  </a:outerShdw>
                </a:effectLst>
                <a:latin typeface="Calibri"/>
              </a:rPr>
              <a:t>Puerto Cáceres-Nueva Palmira</a:t>
            </a:r>
          </a:p>
          <a:p>
            <a:pPr>
              <a:buFontTx/>
              <a:buChar char="•"/>
              <a:defRPr/>
            </a:pPr>
            <a:r>
              <a:rPr lang="es-ES" sz="2400" b="1" dirty="0">
                <a:solidFill>
                  <a:prstClr val="white"/>
                </a:solidFill>
                <a:effectLst>
                  <a:outerShdw blurRad="38100" dist="38100" dir="2700000" algn="tl">
                    <a:srgbClr val="000000"/>
                  </a:outerShdw>
                </a:effectLst>
                <a:latin typeface="Calibri"/>
              </a:rPr>
              <a:t>3.442 km. </a:t>
            </a:r>
          </a:p>
        </p:txBody>
      </p:sp>
      <p:sp>
        <p:nvSpPr>
          <p:cNvPr id="4100" name="Rectangle 6"/>
          <p:cNvSpPr>
            <a:spLocks noGrp="1" noChangeArrowheads="1"/>
          </p:cNvSpPr>
          <p:nvPr>
            <p:ph type="ctrTitle"/>
          </p:nvPr>
        </p:nvSpPr>
        <p:spPr>
          <a:xfrm>
            <a:off x="2351088" y="260351"/>
            <a:ext cx="7772400" cy="936625"/>
          </a:xfrm>
        </p:spPr>
        <p:txBody>
          <a:bodyPr/>
          <a:lstStyle/>
          <a:p>
            <a:pPr>
              <a:defRPr/>
            </a:pPr>
            <a:r>
              <a:rPr lang="es-ES" sz="3600" dirty="0">
                <a:solidFill>
                  <a:schemeClr val="bg1"/>
                </a:solidFill>
              </a:rPr>
              <a:t>ASPECTOS GEOGRÁFICOS</a:t>
            </a:r>
          </a:p>
        </p:txBody>
      </p:sp>
      <p:sp>
        <p:nvSpPr>
          <p:cNvPr id="48133" name="Rectangle 7"/>
          <p:cNvSpPr>
            <a:spLocks noGrp="1" noChangeArrowheads="1"/>
          </p:cNvSpPr>
          <p:nvPr>
            <p:ph type="subTitle" idx="1"/>
          </p:nvPr>
        </p:nvSpPr>
        <p:spPr>
          <a:xfrm>
            <a:off x="2057400" y="3228975"/>
            <a:ext cx="7854950" cy="1752600"/>
          </a:xfrm>
        </p:spPr>
        <p:txBody>
          <a:bodyPr/>
          <a:lstStyle/>
          <a:p>
            <a:endParaRPr lang="en-US" dirty="0"/>
          </a:p>
        </p:txBody>
      </p:sp>
      <p:sp>
        <p:nvSpPr>
          <p:cNvPr id="6" name="5 Marcador de fecha"/>
          <p:cNvSpPr>
            <a:spLocks noGrp="1"/>
          </p:cNvSpPr>
          <p:nvPr>
            <p:ph type="dt" sz="quarter" idx="10"/>
          </p:nvPr>
        </p:nvSpPr>
        <p:spPr/>
        <p:txBody>
          <a:bodyPr/>
          <a:lstStyle/>
          <a:p>
            <a:pPr>
              <a:defRPr/>
            </a:pPr>
            <a:fld id="{93342DB6-159D-47AE-B5EC-88A81A74E409}" type="datetime1">
              <a:rPr lang="es-ES">
                <a:solidFill>
                  <a:prstClr val="black">
                    <a:tint val="75000"/>
                  </a:prstClr>
                </a:solidFill>
                <a:latin typeface="Calibri"/>
              </a:rPr>
              <a:pPr>
                <a:defRPr/>
              </a:pPr>
              <a:t>01/06/2022</a:t>
            </a:fld>
            <a:endParaRPr lang="es-ES"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pPr>
              <a:defRPr/>
            </a:pPr>
            <a:fld id="{14B59D3D-FAC1-40B1-B055-40F6DB6B9621}" type="slidenum">
              <a:rPr lang="es-ES">
                <a:solidFill>
                  <a:prstClr val="black">
                    <a:tint val="75000"/>
                  </a:prstClr>
                </a:solidFill>
                <a:latin typeface="Calibri"/>
              </a:rPr>
              <a:pPr>
                <a:defRPr/>
              </a:pPr>
              <a:t>8</a:t>
            </a:fld>
            <a:endParaRPr lang="es-ES">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pPr>
              <a:defRPr/>
            </a:pPr>
            <a:r>
              <a:rPr lang="es-ES" dirty="0">
                <a:solidFill>
                  <a:prstClr val="black">
                    <a:tint val="75000"/>
                  </a:prstClr>
                </a:solidFill>
                <a:latin typeface="Calibri"/>
              </a:rPr>
              <a:t>Juan Carlos Muñoz </a:t>
            </a:r>
            <a:r>
              <a:rPr lang="es-ES" dirty="0" err="1">
                <a:solidFill>
                  <a:prstClr val="black">
                    <a:tint val="75000"/>
                  </a:prstClr>
                </a:solidFill>
                <a:latin typeface="Calibri"/>
              </a:rPr>
              <a:t>Menna</a:t>
            </a:r>
            <a:endParaRPr lang="es-ES" dirty="0">
              <a:solidFill>
                <a:prstClr val="black">
                  <a:tint val="75000"/>
                </a:prstClr>
              </a:solidFill>
              <a:latin typeface="Calibri"/>
            </a:endParaRPr>
          </a:p>
        </p:txBody>
      </p:sp>
    </p:spTree>
    <p:extLst>
      <p:ext uri="{BB962C8B-B14F-4D97-AF65-F5344CB8AC3E}">
        <p14:creationId xmlns:p14="http://schemas.microsoft.com/office/powerpoint/2010/main" val="26751127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3" name="Rectangle 19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3" y="1914813"/>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4" name="Rectangle 19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4" y="1924950"/>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5" name="Rectangle 19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7196" y="4092816"/>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96" name="Freeform: Shape 19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147699"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a:endParaRPr>
          </a:p>
        </p:txBody>
      </p:sp>
      <p:sp>
        <p:nvSpPr>
          <p:cNvPr id="197" name="Rectangle 19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9154" name="Rectangle 2"/>
          <p:cNvSpPr>
            <a:spLocks noGrp="1" noChangeArrowheads="1"/>
          </p:cNvSpPr>
          <p:nvPr>
            <p:ph type="title"/>
          </p:nvPr>
        </p:nvSpPr>
        <p:spPr>
          <a:xfrm>
            <a:off x="1963859" y="1683757"/>
            <a:ext cx="2336449" cy="2396359"/>
          </a:xfrm>
        </p:spPr>
        <p:txBody>
          <a:bodyPr anchor="b">
            <a:normAutofit/>
          </a:bodyPr>
          <a:lstStyle/>
          <a:p>
            <a:pPr algn="r" eaLnBrk="1" hangingPunct="1"/>
            <a:r>
              <a:rPr lang="es-ES" sz="2500" b="1">
                <a:solidFill>
                  <a:srgbClr val="FFFFFF"/>
                </a:solidFill>
              </a:rPr>
              <a:t>MARCO INSTITUCIONAL</a:t>
            </a:r>
          </a:p>
        </p:txBody>
      </p:sp>
      <p:sp>
        <p:nvSpPr>
          <p:cNvPr id="6" name="5 Marcador de pie de página"/>
          <p:cNvSpPr>
            <a:spLocks noGrp="1"/>
          </p:cNvSpPr>
          <p:nvPr>
            <p:ph type="ftr" sz="quarter" idx="11"/>
          </p:nvPr>
        </p:nvSpPr>
        <p:spPr>
          <a:xfrm rot="5400000">
            <a:off x="152400" y="1984249"/>
            <a:ext cx="3086100" cy="365125"/>
          </a:xfrm>
        </p:spPr>
        <p:txBody>
          <a:bodyPr>
            <a:normAutofit/>
          </a:bodyPr>
          <a:lstStyle/>
          <a:p>
            <a:pPr algn="l">
              <a:spcAft>
                <a:spcPts val="600"/>
              </a:spcAft>
              <a:defRPr/>
            </a:pPr>
            <a:r>
              <a:rPr lang="es-ES" sz="1000">
                <a:solidFill>
                  <a:srgbClr val="FFFFFF"/>
                </a:solidFill>
                <a:latin typeface="Calibri"/>
              </a:rPr>
              <a:t>Juan Carlos Muñoz Menna</a:t>
            </a:r>
          </a:p>
        </p:txBody>
      </p:sp>
      <p:sp>
        <p:nvSpPr>
          <p:cNvPr id="4" name="3 Marcador de fecha"/>
          <p:cNvSpPr>
            <a:spLocks noGrp="1"/>
          </p:cNvSpPr>
          <p:nvPr>
            <p:ph type="dt" sz="quarter" idx="10"/>
          </p:nvPr>
        </p:nvSpPr>
        <p:spPr>
          <a:xfrm>
            <a:off x="8251698" y="6455665"/>
            <a:ext cx="2057400" cy="365125"/>
          </a:xfrm>
        </p:spPr>
        <p:txBody>
          <a:bodyPr>
            <a:normAutofit/>
          </a:bodyPr>
          <a:lstStyle/>
          <a:p>
            <a:pPr algn="r">
              <a:spcAft>
                <a:spcPts val="600"/>
              </a:spcAft>
              <a:defRPr/>
            </a:pPr>
            <a:fld id="{3F22384D-3331-48F9-840B-04D85457D4E6}" type="datetime1">
              <a:rPr lang="es-ES" sz="1000">
                <a:solidFill>
                  <a:prstClr val="black">
                    <a:lumMod val="50000"/>
                    <a:lumOff val="50000"/>
                  </a:prstClr>
                </a:solidFill>
                <a:latin typeface="Calibri"/>
              </a:rPr>
              <a:pPr algn="r">
                <a:spcAft>
                  <a:spcPts val="600"/>
                </a:spcAft>
                <a:defRPr/>
              </a:pPr>
              <a:t>01/06/2022</a:t>
            </a:fld>
            <a:endParaRPr lang="es-ES" sz="1000">
              <a:solidFill>
                <a:prstClr val="black">
                  <a:lumMod val="50000"/>
                  <a:lumOff val="50000"/>
                </a:prstClr>
              </a:solidFill>
              <a:latin typeface="Calibri"/>
            </a:endParaRPr>
          </a:p>
        </p:txBody>
      </p:sp>
      <p:sp>
        <p:nvSpPr>
          <p:cNvPr id="5" name="4 Marcador de número de diapositiva"/>
          <p:cNvSpPr>
            <a:spLocks noGrp="1"/>
          </p:cNvSpPr>
          <p:nvPr>
            <p:ph type="sldNum" sz="quarter" idx="12"/>
          </p:nvPr>
        </p:nvSpPr>
        <p:spPr>
          <a:xfrm>
            <a:off x="10302240" y="6455665"/>
            <a:ext cx="336042" cy="365125"/>
          </a:xfrm>
        </p:spPr>
        <p:txBody>
          <a:bodyPr>
            <a:normAutofit/>
          </a:bodyPr>
          <a:lstStyle/>
          <a:p>
            <a:pPr>
              <a:spcAft>
                <a:spcPts val="600"/>
              </a:spcAft>
              <a:defRPr/>
            </a:pPr>
            <a:fld id="{FF8F40C0-E400-4372-AA99-D3063CDA40D4}" type="slidenum">
              <a:rPr lang="es-ES" sz="1000">
                <a:solidFill>
                  <a:prstClr val="black">
                    <a:lumMod val="50000"/>
                    <a:lumOff val="50000"/>
                  </a:prstClr>
                </a:solidFill>
                <a:latin typeface="Calibri"/>
              </a:rPr>
              <a:pPr>
                <a:spcAft>
                  <a:spcPts val="600"/>
                </a:spcAft>
                <a:defRPr/>
              </a:pPr>
              <a:t>9</a:t>
            </a:fld>
            <a:endParaRPr lang="es-ES" sz="1000">
              <a:solidFill>
                <a:prstClr val="black">
                  <a:lumMod val="50000"/>
                  <a:lumOff val="50000"/>
                </a:prstClr>
              </a:solidFill>
              <a:latin typeface="Calibri"/>
            </a:endParaRPr>
          </a:p>
        </p:txBody>
      </p:sp>
      <p:graphicFrame>
        <p:nvGraphicFramePr>
          <p:cNvPr id="49157" name="Rectangle 3">
            <a:extLst>
              <a:ext uri="{FF2B5EF4-FFF2-40B4-BE49-F238E27FC236}">
                <a16:creationId xmlns:a16="http://schemas.microsoft.com/office/drawing/2014/main" id="{D86B7E5E-E9F8-BCA3-9E13-BF0FD1A11514}"/>
              </a:ext>
            </a:extLst>
          </p:cNvPr>
          <p:cNvGraphicFramePr/>
          <p:nvPr/>
        </p:nvGraphicFramePr>
        <p:xfrm>
          <a:off x="5202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4959122"/>
      </p:ext>
    </p:extLst>
  </p:cSld>
  <p:clrMapOvr>
    <a:masterClrMapping/>
  </p:clrMapOvr>
  <p:transition>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E0860E"/>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6" ma:contentTypeDescription="Create a new document." ma:contentTypeScope="" ma:versionID="e3a003071747c615476efee915d56ea3">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d1f86c35929668787558fd27a74a135d"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32384e-988b-4cc0-bace-ce04dba99819}"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c0ed026-2af2-4bd4-84a6-7e6cd39ea343">
      <UserInfo>
        <DisplayName/>
        <AccountId xsi:nil="true"/>
        <AccountType/>
      </UserInfo>
    </SharedWithUsers>
    <TaxCatchAll xmlns="730f74aa-8393-4aa5-b2f8-3c7aae566a68" xsi:nil="true"/>
    <lcf76f155ced4ddcb4097134ff3c332f xmlns="5c0ed026-2af2-4bd4-84a6-7e6cd39ea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ED0C5B-F9B8-471C-BBBE-107B7D19E63E}"/>
</file>

<file path=customXml/itemProps2.xml><?xml version="1.0" encoding="utf-8"?>
<ds:datastoreItem xmlns:ds="http://schemas.openxmlformats.org/officeDocument/2006/customXml" ds:itemID="{6DABE627-4E2F-4E6D-8D2F-EC21E46D284B}"/>
</file>

<file path=customXml/itemProps3.xml><?xml version="1.0" encoding="utf-8"?>
<ds:datastoreItem xmlns:ds="http://schemas.openxmlformats.org/officeDocument/2006/customXml" ds:itemID="{CEE83B51-9BFD-40FF-BDEE-78093C0625A4}"/>
</file>

<file path=docProps/app.xml><?xml version="1.0" encoding="utf-8"?>
<Properties xmlns="http://schemas.openxmlformats.org/officeDocument/2006/extended-properties" xmlns:vt="http://schemas.openxmlformats.org/officeDocument/2006/docPropsVTypes">
  <TotalTime>11</TotalTime>
  <Words>1762</Words>
  <Application>Microsoft Office PowerPoint</Application>
  <PresentationFormat>Panorámica</PresentationFormat>
  <Paragraphs>393</Paragraphs>
  <Slides>46</Slides>
  <Notes>2</Notes>
  <HiddenSlides>0</HiddenSlides>
  <MMClips>0</MMClips>
  <ScaleCrop>false</ScaleCrop>
  <HeadingPairs>
    <vt:vector size="6" baseType="variant">
      <vt:variant>
        <vt:lpstr>Fuentes usadas</vt:lpstr>
      </vt:variant>
      <vt:variant>
        <vt:i4>11</vt:i4>
      </vt:variant>
      <vt:variant>
        <vt:lpstr>Tema</vt:lpstr>
      </vt:variant>
      <vt:variant>
        <vt:i4>6</vt:i4>
      </vt:variant>
      <vt:variant>
        <vt:lpstr>Títulos de diapositiva</vt:lpstr>
      </vt:variant>
      <vt:variant>
        <vt:i4>46</vt:i4>
      </vt:variant>
    </vt:vector>
  </HeadingPairs>
  <TitlesOfParts>
    <vt:vector size="63" baseType="lpstr">
      <vt:lpstr>Arial</vt:lpstr>
      <vt:lpstr>Arial Black</vt:lpstr>
      <vt:lpstr>Arial Narrow</vt:lpstr>
      <vt:lpstr>Calibri</vt:lpstr>
      <vt:lpstr>Calibri Light</vt:lpstr>
      <vt:lpstr>Constantia</vt:lpstr>
      <vt:lpstr>Corbel</vt:lpstr>
      <vt:lpstr>Swis721 BT</vt:lpstr>
      <vt:lpstr>Tahoma</vt:lpstr>
      <vt:lpstr>Wingdings</vt:lpstr>
      <vt:lpstr>Wingdings 2</vt:lpstr>
      <vt:lpstr>Flujo</vt:lpstr>
      <vt:lpstr>1_Tema de Office</vt:lpstr>
      <vt:lpstr>3_Tema de Office</vt:lpstr>
      <vt:lpstr>2_Tema de Office</vt:lpstr>
      <vt:lpstr>4_Tema de Office</vt:lpstr>
      <vt:lpstr>1_Tema do Office</vt:lpstr>
      <vt:lpstr>“Sistemas de Navegación: el caso de la Hidrovía Paraná-Paraguay”</vt:lpstr>
      <vt:lpstr>Presentación de PowerPoint</vt:lpstr>
      <vt:lpstr>Presentación de PowerPoint</vt:lpstr>
      <vt:lpstr>Presentación de PowerPoint</vt:lpstr>
      <vt:lpstr>Presentación de PowerPoint</vt:lpstr>
      <vt:lpstr>Presentación de PowerPoint</vt:lpstr>
      <vt:lpstr>Presentación de PowerPoint</vt:lpstr>
      <vt:lpstr>ASPECTOS GEOGRÁFICOS</vt:lpstr>
      <vt:lpstr>MARCO INSTITUCIONAL</vt:lpstr>
      <vt:lpstr>ASPECTOS OPERATIVOS</vt:lpstr>
      <vt:lpstr>ASPECTOS OPERATIVOS</vt:lpstr>
      <vt:lpstr>Presentación de PowerPoint</vt:lpstr>
      <vt:lpstr>Presentación de PowerPoint</vt:lpstr>
      <vt:lpstr>Presentación de PowerPoint</vt:lpstr>
      <vt:lpstr>Presentación de PowerPoint</vt:lpstr>
      <vt:lpstr>Total exportaciones 2020 11.011.739  toneladas</vt:lpstr>
      <vt:lpstr>Presentación de PowerPoint</vt:lpstr>
      <vt:lpstr>Total exportaciones 2021 9.176.161 toneladas</vt:lpstr>
      <vt:lpstr>Presentación de PowerPoint</vt:lpstr>
      <vt:lpstr>Total importaciones 2020 3.818.411 toneladas</vt:lpstr>
      <vt:lpstr>Presentación de PowerPoint</vt:lpstr>
      <vt:lpstr>      Total importaciones 2021 4.171.324 toneladas      tot</vt:lpstr>
      <vt:lpstr>TOTAL CARGAS PARAGUAYAS 2020 / 2021 Hidrovia Paraguay Parana</vt:lpstr>
      <vt:lpstr>RIO ALTO PARANA</vt:lpstr>
      <vt:lpstr>Confluencia Rio Yguazu – Rio Parana acuerdo tripartito octubre 1979, (niveles mínimos)</vt:lpstr>
      <vt:lpstr>Represa Yacyreta Esclusa de Navegacion</vt:lpstr>
      <vt:lpstr>AREA DE NAVEGACION FLUVIAL</vt:lpstr>
      <vt:lpstr>Presentación de PowerPoint</vt:lpstr>
      <vt:lpstr>Presentación de PowerPoint</vt:lpstr>
      <vt:lpstr>Bajante extrema Rio Alto Parana</vt:lpstr>
      <vt:lpstr>Crisis de navegabilidad en el Alto Parana 2020 y 2021</vt:lpstr>
      <vt:lpstr>Impacto directo en los volúmenes transportados en Alto Parana</vt:lpstr>
      <vt:lpstr>PRODUCCION AGRICOLA</vt:lpstr>
      <vt:lpstr>Presentación de PowerPoint</vt:lpstr>
      <vt:lpstr>Presentación de PowerPoint</vt:lpstr>
      <vt:lpstr>Alternativa de Transposición -A2 CANAL CON ESCLUSAS</vt:lpstr>
      <vt:lpstr>Presentación de PowerPoint</vt:lpstr>
      <vt:lpstr>EFECTOS DE LOS MENORES VOLUMENES HIDROLOGICOS EN LA NAVEGACION</vt:lpstr>
      <vt:lpstr>EFECTOS DE LA CRISIS SANITARIA</vt:lpstr>
      <vt:lpstr>Presentación de PowerPoint</vt:lpstr>
      <vt:lpstr>EFECTOS DE LA GUERRA RUSIA UCRANIA</vt:lpstr>
      <vt:lpstr>Situacion a nivel global</vt:lpstr>
      <vt:lpstr>Presentación de PowerPoint</vt:lpstr>
      <vt:lpstr>IMPACTO ECONOMICO EN AMERICA LATINA</vt:lpstr>
      <vt:lpstr>IMPACTO EN PARAGUAY</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luciano menna</dc:creator>
  <cp:lastModifiedBy>luciano menna</cp:lastModifiedBy>
  <cp:revision>3</cp:revision>
  <dcterms:created xsi:type="dcterms:W3CDTF">2022-05-31T11:38:44Z</dcterms:created>
  <dcterms:modified xsi:type="dcterms:W3CDTF">2022-06-01T12:18:03Z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0x0101003FD60DE7C51F8C40AF6F34765F7D2D84</vt:lpwstr>
  </property>
</Properties>
</file>