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1" r:id="rId3"/>
    <p:sldId id="2131" r:id="rId4"/>
    <p:sldId id="2192" r:id="rId5"/>
    <p:sldId id="4344" r:id="rId6"/>
    <p:sldId id="2826" r:id="rId7"/>
    <p:sldId id="2802" r:id="rId8"/>
    <p:sldId id="2804" r:id="rId9"/>
    <p:sldId id="4341" r:id="rId10"/>
    <p:sldId id="1075" r:id="rId11"/>
    <p:sldId id="1077" r:id="rId12"/>
    <p:sldId id="1076" r:id="rId13"/>
    <p:sldId id="2821" r:id="rId14"/>
    <p:sldId id="2805" r:id="rId15"/>
    <p:sldId id="264" r:id="rId16"/>
    <p:sldId id="278" r:id="rId17"/>
    <p:sldId id="279" r:id="rId18"/>
    <p:sldId id="4323" r:id="rId19"/>
    <p:sldId id="292" r:id="rId20"/>
    <p:sldId id="4321" r:id="rId21"/>
    <p:sldId id="2803" r:id="rId22"/>
    <p:sldId id="2822" r:id="rId23"/>
    <p:sldId id="2806" r:id="rId24"/>
    <p:sldId id="4340" r:id="rId25"/>
    <p:sldId id="4325" r:id="rId26"/>
    <p:sldId id="2809" r:id="rId27"/>
    <p:sldId id="4326" r:id="rId28"/>
    <p:sldId id="2825" r:id="rId29"/>
    <p:sldId id="4342" r:id="rId30"/>
    <p:sldId id="4329" r:id="rId31"/>
    <p:sldId id="4343" r:id="rId32"/>
    <p:sldId id="4328" r:id="rId33"/>
    <p:sldId id="4338" r:id="rId34"/>
    <p:sldId id="2808" r:id="rId35"/>
    <p:sldId id="4331" r:id="rId36"/>
    <p:sldId id="4334" r:id="rId37"/>
    <p:sldId id="4335" r:id="rId38"/>
    <p:sldId id="4330" r:id="rId39"/>
    <p:sldId id="2820" r:id="rId40"/>
    <p:sldId id="4339" r:id="rId41"/>
  </p:sldIdLst>
  <p:sldSz cx="12192000" cy="6858000"/>
  <p:notesSz cx="6797675" cy="99282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ly Key Escalante Perez" initials="YKEP" lastIdx="1" clrIdx="0">
    <p:extLst>
      <p:ext uri="{19B8F6BF-5375-455C-9EA6-DF929625EA0E}">
        <p15:presenceInfo xmlns:p15="http://schemas.microsoft.com/office/powerpoint/2012/main" userId="S::yescalante@apn.gob.pe::3506a26f-4306-4cae-91f9-629e6b9156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E7B"/>
    <a:srgbClr val="00AD9A"/>
    <a:srgbClr val="F2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149F8-4E45-B6B1-127F-2A395401B8E3}" v="27" dt="2022-06-03T22:01:28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79847176149904"/>
          <c:y val="3.663082422238817E-2"/>
          <c:w val="0.84754117564690623"/>
          <c:h val="0.722294825430654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Hoja1!$B$30</c:f>
              <c:strCache>
                <c:ptCount val="1"/>
                <c:pt idx="0">
                  <c:v>Iquitos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Hoja1!$C$28:$N$28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Hoja1!$C$30:$N$30</c:f>
              <c:numCache>
                <c:formatCode>#,##0</c:formatCode>
                <c:ptCount val="12"/>
                <c:pt idx="0">
                  <c:v>1175776.0732969695</c:v>
                </c:pt>
                <c:pt idx="1">
                  <c:v>1095677.3311470528</c:v>
                </c:pt>
                <c:pt idx="2">
                  <c:v>676349.10420649254</c:v>
                </c:pt>
                <c:pt idx="3">
                  <c:v>1793067.318717296</c:v>
                </c:pt>
                <c:pt idx="4">
                  <c:v>1749382.2691846795</c:v>
                </c:pt>
                <c:pt idx="5">
                  <c:v>1400359.4452506404</c:v>
                </c:pt>
                <c:pt idx="6">
                  <c:v>1319492.33</c:v>
                </c:pt>
                <c:pt idx="7">
                  <c:v>1584354.3399999999</c:v>
                </c:pt>
                <c:pt idx="8">
                  <c:v>3005157.7484386996</c:v>
                </c:pt>
                <c:pt idx="9">
                  <c:v>1692333.0699999998</c:v>
                </c:pt>
                <c:pt idx="10">
                  <c:v>1062493.9826369351</c:v>
                </c:pt>
                <c:pt idx="11">
                  <c:v>1004295.1000000001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B-4E76-A6AF-9E8D3FD20DFD}"/>
            </c:ext>
          </c:extLst>
        </c:ser>
        <c:ser>
          <c:idx val="1"/>
          <c:order val="1"/>
          <c:tx>
            <c:strRef>
              <c:f>Hoja1!$B$31</c:f>
              <c:strCache>
                <c:ptCount val="1"/>
                <c:pt idx="0">
                  <c:v>Yurimaguas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Hoja1!$C$28:$N$28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Hoja1!$C$31:$N$31</c:f>
              <c:numCache>
                <c:formatCode>#,##0</c:formatCode>
                <c:ptCount val="12"/>
                <c:pt idx="0">
                  <c:v>185296.51580000002</c:v>
                </c:pt>
                <c:pt idx="1">
                  <c:v>130945.85919178079</c:v>
                </c:pt>
                <c:pt idx="2">
                  <c:v>137008.93997271487</c:v>
                </c:pt>
                <c:pt idx="3">
                  <c:v>121063.86199999999</c:v>
                </c:pt>
                <c:pt idx="4">
                  <c:v>122414.66</c:v>
                </c:pt>
                <c:pt idx="5">
                  <c:v>165581.5</c:v>
                </c:pt>
                <c:pt idx="6">
                  <c:v>130002.28999999998</c:v>
                </c:pt>
                <c:pt idx="7">
                  <c:v>313710.36</c:v>
                </c:pt>
                <c:pt idx="8">
                  <c:v>289691.32800000004</c:v>
                </c:pt>
                <c:pt idx="9">
                  <c:v>261839.28</c:v>
                </c:pt>
                <c:pt idx="10">
                  <c:v>163291.06</c:v>
                </c:pt>
                <c:pt idx="11">
                  <c:v>163146.98499999999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B-4E76-A6AF-9E8D3FD20DFD}"/>
            </c:ext>
          </c:extLst>
        </c:ser>
        <c:ser>
          <c:idx val="2"/>
          <c:order val="2"/>
          <c:tx>
            <c:strRef>
              <c:f>Hoja1!$B$32</c:f>
              <c:strCache>
                <c:ptCount val="1"/>
                <c:pt idx="0">
                  <c:v>Pucallpa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Hoja1!$C$28:$N$28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Hoja1!$C$32:$N$32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54719.020000000004</c:v>
                </c:pt>
                <c:pt idx="3">
                  <c:v>37469.668000000005</c:v>
                </c:pt>
                <c:pt idx="4">
                  <c:v>27131.016001971424</c:v>
                </c:pt>
                <c:pt idx="5">
                  <c:v>0</c:v>
                </c:pt>
                <c:pt idx="6">
                  <c:v>156212.46000000002</c:v>
                </c:pt>
                <c:pt idx="7">
                  <c:v>186576.55</c:v>
                </c:pt>
                <c:pt idx="8">
                  <c:v>170072.64499999999</c:v>
                </c:pt>
                <c:pt idx="9">
                  <c:v>197294.33899999998</c:v>
                </c:pt>
                <c:pt idx="10">
                  <c:v>92652.239999999991</c:v>
                </c:pt>
                <c:pt idx="11">
                  <c:v>86237.65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2B-4E76-A6AF-9E8D3FD20DFD}"/>
            </c:ext>
          </c:extLst>
        </c:ser>
        <c:ser>
          <c:idx val="3"/>
          <c:order val="3"/>
          <c:tx>
            <c:strRef>
              <c:f>Hoja1!$B$33</c:f>
              <c:strCache>
                <c:ptCount val="1"/>
                <c:pt idx="0">
                  <c:v>Puerto Maldonado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7255507067985726E-3"/>
                  <c:y val="-7.907422507720633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1,572,615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72B-4E76-A6AF-9E8D3FD20DFD}"/>
                </c:ext>
              </c:extLst>
            </c:dLbl>
            <c:dLbl>
              <c:idx val="1"/>
              <c:layout>
                <c:manualLayout>
                  <c:x val="2.4837004711990482E-3"/>
                  <c:y val="-6.44308500629089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1,391,372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472B-4E76-A6AF-9E8D3FD20DFD}"/>
                </c:ext>
              </c:extLst>
            </c:dLbl>
            <c:dLbl>
              <c:idx val="2"/>
              <c:layout>
                <c:manualLayout>
                  <c:x val="-2.4837004711990482E-3"/>
                  <c:y val="-2.05007250200164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869,096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472B-4E76-A6AF-9E8D3FD20DFD}"/>
                </c:ext>
              </c:extLst>
            </c:dLbl>
            <c:dLbl>
              <c:idx val="3"/>
              <c:layout>
                <c:manualLayout>
                  <c:x val="-2.4837004711990482E-3"/>
                  <c:y val="-4.10014500400329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1,954,650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472B-4E76-A6AF-9E8D3FD20DFD}"/>
                </c:ext>
              </c:extLst>
            </c:dLbl>
            <c:dLbl>
              <c:idx val="4"/>
              <c:layout>
                <c:manualLayout>
                  <c:x val="4.3465247163398937E-3"/>
                  <c:y val="-3.22153097292889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1,900,032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A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535851140683437E-2"/>
                      <c:h val="5.418048755290062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472B-4E76-A6AF-9E8D3FD20DFD}"/>
                </c:ext>
              </c:extLst>
            </c:dLbl>
            <c:dLbl>
              <c:idx val="5"/>
              <c:layout>
                <c:manualLayout>
                  <c:x val="4.9674009423980965E-3"/>
                  <c:y val="-3.22153097292889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1,566,339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A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39172767378173E-2"/>
                      <c:h val="5.418048755290062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E-472B-4E76-A6AF-9E8D3FD20DFD}"/>
                </c:ext>
              </c:extLst>
            </c:dLbl>
            <c:dLbl>
              <c:idx val="6"/>
              <c:layout>
                <c:manualLayout>
                  <c:x val="4.9674009423980054E-3"/>
                  <c:y val="-3.22154250314544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1,605,792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72B-4E76-A6AF-9E8D3FD20DFD}"/>
                </c:ext>
              </c:extLst>
            </c:dLbl>
            <c:dLbl>
              <c:idx val="7"/>
              <c:layout>
                <c:manualLayout>
                  <c:x val="1.2418502355995241E-3"/>
                  <c:y val="-6.443085006290885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2,085,005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72B-4E76-A6AF-9E8D3FD20DFD}"/>
                </c:ext>
              </c:extLst>
            </c:dLbl>
            <c:dLbl>
              <c:idx val="8"/>
              <c:layout>
                <c:manualLayout>
                  <c:x val="-2.4837004711990482E-3"/>
                  <c:y val="-3.51441000343139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3,465,136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72B-4E76-A6AF-9E8D3FD20DFD}"/>
                </c:ext>
              </c:extLst>
            </c:dLbl>
            <c:dLbl>
              <c:idx val="9"/>
              <c:layout>
                <c:manualLayout>
                  <c:x val="-1.1176652120395718E-2"/>
                  <c:y val="-4.100145004003290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2,151,546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72B-4E76-A6AF-9E8D3FD20DFD}"/>
                </c:ext>
              </c:extLst>
            </c:dLbl>
            <c:dLbl>
              <c:idx val="10"/>
              <c:layout>
                <c:manualLayout>
                  <c:x val="0"/>
                  <c:y val="-4.10014500400328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1,319,192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72B-4E76-A6AF-9E8D3FD20DFD}"/>
                </c:ext>
              </c:extLst>
            </c:dLbl>
            <c:dLbl>
              <c:idx val="11"/>
              <c:layout>
                <c:manualLayout>
                  <c:x val="7.4511014135971452E-3"/>
                  <c:y val="-6.15021750600493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1,275,931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72B-4E76-A6AF-9E8D3FD20D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Hoja1!$C$28:$N$28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Hoja1!$C$33:$N$33</c:f>
              <c:numCache>
                <c:formatCode>#,##0</c:formatCode>
                <c:ptCount val="12"/>
                <c:pt idx="0">
                  <c:v>211542</c:v>
                </c:pt>
                <c:pt idx="1">
                  <c:v>164748.74</c:v>
                </c:pt>
                <c:pt idx="2">
                  <c:v>1019</c:v>
                </c:pt>
                <c:pt idx="3">
                  <c:v>3049</c:v>
                </c:pt>
                <c:pt idx="4">
                  <c:v>1104</c:v>
                </c:pt>
                <c:pt idx="5">
                  <c:v>398</c:v>
                </c:pt>
                <c:pt idx="6">
                  <c:v>85</c:v>
                </c:pt>
                <c:pt idx="7">
                  <c:v>364</c:v>
                </c:pt>
                <c:pt idx="8">
                  <c:v>214</c:v>
                </c:pt>
                <c:pt idx="9">
                  <c:v>79</c:v>
                </c:pt>
                <c:pt idx="10">
                  <c:v>755</c:v>
                </c:pt>
                <c:pt idx="11">
                  <c:v>4251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2B-4E76-A6AF-9E8D3FD20D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918723983"/>
        <c:axId val="918723151"/>
      </c:barChart>
      <c:catAx>
        <c:axId val="91872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  <c:crossAx val="918723151"/>
        <c:crosses val="autoZero"/>
        <c:auto val="1"/>
        <c:lblAlgn val="ctr"/>
        <c:lblOffset val="100"/>
        <c:noMultiLvlLbl val="0"/>
      </c:catAx>
      <c:valAx>
        <c:axId val="918723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PE"/>
                  <a:t>Toneladas métricas</a:t>
                </a:r>
              </a:p>
            </c:rich>
          </c:tx>
          <c:layout>
            <c:manualLayout>
              <c:xMode val="edge"/>
              <c:yMode val="edge"/>
              <c:x val="3.437646797454031E-2"/>
              <c:y val="0.252442561073251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A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  <c:crossAx val="91872398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015610155244971"/>
          <c:y val="2.3548161253306856E-2"/>
          <c:w val="0.60820341147517742"/>
          <c:h val="7.5758079214514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A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A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746650603443377E-2"/>
          <c:y val="0.10294340443203914"/>
          <c:w val="0.89550764357670154"/>
          <c:h val="0.647699808038841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Iquitos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Hoja1!$C$2:$N$2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Hoja1!$C$4:$N$4</c:f>
              <c:numCache>
                <c:formatCode>#,##0</c:formatCode>
                <c:ptCount val="12"/>
                <c:pt idx="0">
                  <c:v>3850</c:v>
                </c:pt>
                <c:pt idx="1">
                  <c:v>4161</c:v>
                </c:pt>
                <c:pt idx="2">
                  <c:v>4894</c:v>
                </c:pt>
                <c:pt idx="3">
                  <c:v>5211</c:v>
                </c:pt>
                <c:pt idx="4">
                  <c:v>4649</c:v>
                </c:pt>
                <c:pt idx="5">
                  <c:v>4122</c:v>
                </c:pt>
                <c:pt idx="6">
                  <c:v>4022</c:v>
                </c:pt>
                <c:pt idx="7">
                  <c:v>4075</c:v>
                </c:pt>
                <c:pt idx="8">
                  <c:v>4500</c:v>
                </c:pt>
                <c:pt idx="9">
                  <c:v>4534</c:v>
                </c:pt>
                <c:pt idx="10">
                  <c:v>3274</c:v>
                </c:pt>
                <c:pt idx="11">
                  <c:v>3887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7D-4143-B760-52D43E2D3103}"/>
            </c:ext>
          </c:extLst>
        </c:ser>
        <c:ser>
          <c:idx val="1"/>
          <c:order val="1"/>
          <c:tx>
            <c:strRef>
              <c:f>Hoja1!$B$5</c:f>
              <c:strCache>
                <c:ptCount val="1"/>
                <c:pt idx="0">
                  <c:v>Nauta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c:spPr>
          <c:invertIfNegative val="0"/>
          <c:cat>
            <c:strRef>
              <c:f>Hoja1!$C$2:$N$2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Hoja1!$C$5:$N$5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335</c:v>
                </c:pt>
                <c:pt idx="5">
                  <c:v>312</c:v>
                </c:pt>
                <c:pt idx="6">
                  <c:v>1654</c:v>
                </c:pt>
                <c:pt idx="7">
                  <c:v>2166</c:v>
                </c:pt>
                <c:pt idx="8">
                  <c:v>2506</c:v>
                </c:pt>
                <c:pt idx="9">
                  <c:v>2998</c:v>
                </c:pt>
                <c:pt idx="10">
                  <c:v>1603</c:v>
                </c:pt>
                <c:pt idx="11">
                  <c:v>2736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7D-4143-B760-52D43E2D3103}"/>
            </c:ext>
          </c:extLst>
        </c:ser>
        <c:ser>
          <c:idx val="2"/>
          <c:order val="2"/>
          <c:tx>
            <c:strRef>
              <c:f>Hoja1!$B$6</c:f>
              <c:strCache>
                <c:ptCount val="1"/>
                <c:pt idx="0">
                  <c:v>Yurimaguas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Hoja1!$C$2:$N$2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Hoja1!$C$6:$N$6</c:f>
              <c:numCache>
                <c:formatCode>#,##0</c:formatCode>
                <c:ptCount val="12"/>
                <c:pt idx="0">
                  <c:v>802</c:v>
                </c:pt>
                <c:pt idx="1">
                  <c:v>802</c:v>
                </c:pt>
                <c:pt idx="2">
                  <c:v>966</c:v>
                </c:pt>
                <c:pt idx="3">
                  <c:v>978</c:v>
                </c:pt>
                <c:pt idx="4">
                  <c:v>1123</c:v>
                </c:pt>
                <c:pt idx="5">
                  <c:v>1123</c:v>
                </c:pt>
                <c:pt idx="6">
                  <c:v>1395</c:v>
                </c:pt>
                <c:pt idx="7">
                  <c:v>1605</c:v>
                </c:pt>
                <c:pt idx="8">
                  <c:v>2401</c:v>
                </c:pt>
                <c:pt idx="9">
                  <c:v>2512</c:v>
                </c:pt>
                <c:pt idx="10">
                  <c:v>2130</c:v>
                </c:pt>
                <c:pt idx="11">
                  <c:v>2779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7D-4143-B760-52D43E2D3103}"/>
            </c:ext>
          </c:extLst>
        </c:ser>
        <c:ser>
          <c:idx val="3"/>
          <c:order val="3"/>
          <c:tx>
            <c:strRef>
              <c:f>Hoja1!$B$7</c:f>
              <c:strCache>
                <c:ptCount val="1"/>
                <c:pt idx="0">
                  <c:v>Pucallpa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992192399736538E-3"/>
                  <c:y val="-8.65340039063472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6,303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47D-4143-B760-52D43E2D3103}"/>
                </c:ext>
              </c:extLst>
            </c:dLbl>
            <c:dLbl>
              <c:idx val="1"/>
              <c:layout>
                <c:manualLayout>
                  <c:x val="2.4992192399736538E-3"/>
                  <c:y val="-0.101511043043984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b="1"/>
                      <a:t>7,078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A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638866362024305E-2"/>
                      <c:h val="4.108714173363092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447D-4143-B760-52D43E2D3103}"/>
                </c:ext>
              </c:extLst>
            </c:dLbl>
            <c:dLbl>
              <c:idx val="2"/>
              <c:layout>
                <c:manualLayout>
                  <c:x val="-3.7488288599604809E-3"/>
                  <c:y val="-0.1098316203426715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8,326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47D-4143-B760-52D43E2D3103}"/>
                </c:ext>
              </c:extLst>
            </c:dLbl>
            <c:dLbl>
              <c:idx val="3"/>
              <c:layout>
                <c:manualLayout>
                  <c:x val="-3.7488288599605265E-3"/>
                  <c:y val="-9.98469275842468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8,671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47D-4143-B760-52D43E2D3103}"/>
                </c:ext>
              </c:extLst>
            </c:dLbl>
            <c:dLbl>
              <c:idx val="4"/>
              <c:layout>
                <c:manualLayout>
                  <c:x val="-4.9984384799473076E-3"/>
                  <c:y val="-0.1031751585037217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8,319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47D-4143-B760-52D43E2D3103}"/>
                </c:ext>
              </c:extLst>
            </c:dLbl>
            <c:dLbl>
              <c:idx val="5"/>
              <c:layout>
                <c:manualLayout>
                  <c:x val="-3.7488288599605724E-3"/>
                  <c:y val="-0.1098316203426715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8,141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47D-4143-B760-52D43E2D3103}"/>
                </c:ext>
              </c:extLst>
            </c:dLbl>
            <c:dLbl>
              <c:idx val="6"/>
              <c:layout>
                <c:manualLayout>
                  <c:x val="-4.9984384799473995E-3"/>
                  <c:y val="-0.1198163131010961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9,473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47D-4143-B760-52D43E2D3103}"/>
                </c:ext>
              </c:extLst>
            </c:dLbl>
            <c:dLbl>
              <c:idx val="7"/>
              <c:layout>
                <c:manualLayout>
                  <c:x val="0"/>
                  <c:y val="-8.98622348258221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10,115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447D-4143-B760-52D43E2D3103}"/>
                </c:ext>
              </c:extLst>
            </c:dLbl>
            <c:dLbl>
              <c:idx val="8"/>
              <c:layout>
                <c:manualLayout>
                  <c:x val="0"/>
                  <c:y val="-0.113159851262146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11,570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447D-4143-B760-52D43E2D3103}"/>
                </c:ext>
              </c:extLst>
            </c:dLbl>
            <c:dLbl>
              <c:idx val="9"/>
              <c:layout>
                <c:manualLayout>
                  <c:x val="-6.2480480999341347E-3"/>
                  <c:y val="-0.1331292367789957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13,230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447D-4143-B760-52D43E2D3103}"/>
                </c:ext>
              </c:extLst>
            </c:dLbl>
            <c:dLbl>
              <c:idx val="10"/>
              <c:layout>
                <c:manualLayout>
                  <c:x val="-6.2480480999341347E-3"/>
                  <c:y val="-0.1164880821816213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9,546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447D-4143-B760-52D43E2D3103}"/>
                </c:ext>
              </c:extLst>
            </c:dLbl>
            <c:dLbl>
              <c:idx val="11"/>
              <c:layout>
                <c:manualLayout>
                  <c:x val="-2.4992192399738372E-3"/>
                  <c:y val="-0.1464421604568953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13,085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447D-4143-B760-52D43E2D31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Hoja1!$C$2:$N$2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Hoja1!$C$7:$N$7</c:f>
              <c:numCache>
                <c:formatCode>#,##0</c:formatCode>
                <c:ptCount val="12"/>
                <c:pt idx="0">
                  <c:v>1651</c:v>
                </c:pt>
                <c:pt idx="1">
                  <c:v>2115</c:v>
                </c:pt>
                <c:pt idx="2">
                  <c:v>2466</c:v>
                </c:pt>
                <c:pt idx="3">
                  <c:v>2482</c:v>
                </c:pt>
                <c:pt idx="4">
                  <c:v>2212</c:v>
                </c:pt>
                <c:pt idx="5">
                  <c:v>2584</c:v>
                </c:pt>
                <c:pt idx="6">
                  <c:v>2402</c:v>
                </c:pt>
                <c:pt idx="7">
                  <c:v>2269</c:v>
                </c:pt>
                <c:pt idx="8">
                  <c:v>1910</c:v>
                </c:pt>
                <c:pt idx="9">
                  <c:v>2779</c:v>
                </c:pt>
                <c:pt idx="10">
                  <c:v>2309</c:v>
                </c:pt>
                <c:pt idx="11">
                  <c:v>3237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7D-4143-B760-52D43E2D3103}"/>
            </c:ext>
          </c:extLst>
        </c:ser>
        <c:ser>
          <c:idx val="4"/>
          <c:order val="4"/>
          <c:tx>
            <c:strRef>
              <c:f>Hoja1!$B$8</c:f>
              <c:strCache>
                <c:ptCount val="1"/>
                <c:pt idx="0">
                  <c:v>Santa Rosa</c:v>
                </c:pt>
              </c:strCache>
            </c:strRef>
          </c:tx>
          <c:spPr>
            <a:solidFill>
              <a:srgbClr val="375517"/>
            </a:solidFill>
            <a:ln>
              <a:solidFill>
                <a:srgbClr val="375517"/>
              </a:solidFill>
            </a:ln>
            <a:effectLst/>
          </c:spPr>
          <c:invertIfNegative val="0"/>
          <c:cat>
            <c:strRef>
              <c:f>Hoja1!$C$2:$N$2</c:f>
              <c:strCache>
                <c:ptCount val="12"/>
                <c:pt idx="0">
                  <c:v>Año 2010</c:v>
                </c:pt>
                <c:pt idx="1">
                  <c:v>Año 2011</c:v>
                </c:pt>
                <c:pt idx="2">
                  <c:v>Año 2012</c:v>
                </c:pt>
                <c:pt idx="3">
                  <c:v>Año 2013</c:v>
                </c:pt>
                <c:pt idx="4">
                  <c:v>Año 2014</c:v>
                </c:pt>
                <c:pt idx="5">
                  <c:v>Año 2015</c:v>
                </c:pt>
                <c:pt idx="6">
                  <c:v>Año 2016</c:v>
                </c:pt>
                <c:pt idx="7">
                  <c:v>Año 2017</c:v>
                </c:pt>
                <c:pt idx="8">
                  <c:v>Año 2018</c:v>
                </c:pt>
                <c:pt idx="9">
                  <c:v>Año 2019</c:v>
                </c:pt>
                <c:pt idx="10">
                  <c:v>Año 2020</c:v>
                </c:pt>
                <c:pt idx="11">
                  <c:v>Año 2021</c:v>
                </c:pt>
              </c:strCache>
            </c:strRef>
          </c:cat>
          <c:val>
            <c:numRef>
              <c:f>Hoja1!$C$8:$N$8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253</c:v>
                </c:pt>
                <c:pt idx="9">
                  <c:v>407</c:v>
                </c:pt>
                <c:pt idx="10">
                  <c:v>230</c:v>
                </c:pt>
                <c:pt idx="11">
                  <c:v>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7D-4143-B760-52D43E2D3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843428975"/>
        <c:axId val="843426479"/>
      </c:barChart>
      <c:catAx>
        <c:axId val="843428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  <c:crossAx val="843426479"/>
        <c:crosses val="autoZero"/>
        <c:auto val="1"/>
        <c:lblAlgn val="ctr"/>
        <c:lblOffset val="100"/>
        <c:noMultiLvlLbl val="0"/>
      </c:catAx>
      <c:valAx>
        <c:axId val="843426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PE">
                    <a:latin typeface="Arial" panose="020B0604020202020204" pitchFamily="34" charset="0"/>
                    <a:cs typeface="Arial" panose="020B0604020202020204" pitchFamily="34" charset="0"/>
                  </a:rPr>
                  <a:t>Naves atendidas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A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  <c:crossAx val="8434289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637302874082447"/>
          <c:y val="3.2507151651720703E-2"/>
          <c:w val="0.42605430154005047"/>
          <c:h val="5.7332733380880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A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528928841943032E-2"/>
          <c:y val="3.6353596364744452E-2"/>
          <c:w val="0.90161920128948314"/>
          <c:h val="0.885282154131441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Hoja1!$E$101:$N$101</c:f>
              <c:strCache>
                <c:ptCount val="10"/>
                <c:pt idx="0">
                  <c:v>Año 2012</c:v>
                </c:pt>
                <c:pt idx="1">
                  <c:v>Año 2013</c:v>
                </c:pt>
                <c:pt idx="2">
                  <c:v>Año 2014</c:v>
                </c:pt>
                <c:pt idx="3">
                  <c:v>Año 2015</c:v>
                </c:pt>
                <c:pt idx="4">
                  <c:v>Año 2016</c:v>
                </c:pt>
                <c:pt idx="5">
                  <c:v>Año 2017</c:v>
                </c:pt>
                <c:pt idx="6">
                  <c:v>Año 2018</c:v>
                </c:pt>
                <c:pt idx="7">
                  <c:v>Año 2019</c:v>
                </c:pt>
                <c:pt idx="8">
                  <c:v>Año 2020</c:v>
                </c:pt>
                <c:pt idx="9">
                  <c:v>Año 2021</c:v>
                </c:pt>
              </c:strCache>
            </c:strRef>
          </c:cat>
          <c:val>
            <c:numRef>
              <c:f>Hoja1!$E$106:$N$106</c:f>
              <c:numCache>
                <c:formatCode>#,##0</c:formatCode>
                <c:ptCount val="10"/>
                <c:pt idx="0">
                  <c:v>1150</c:v>
                </c:pt>
                <c:pt idx="1">
                  <c:v>1056</c:v>
                </c:pt>
                <c:pt idx="2">
                  <c:v>1053</c:v>
                </c:pt>
                <c:pt idx="3">
                  <c:v>848</c:v>
                </c:pt>
                <c:pt idx="4">
                  <c:v>2132</c:v>
                </c:pt>
                <c:pt idx="5">
                  <c:v>2909</c:v>
                </c:pt>
                <c:pt idx="6">
                  <c:v>3833</c:v>
                </c:pt>
                <c:pt idx="7">
                  <c:v>4974</c:v>
                </c:pt>
                <c:pt idx="8">
                  <c:v>2989</c:v>
                </c:pt>
                <c:pt idx="9">
                  <c:v>4780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45-41DB-9309-6F975B982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102232543"/>
        <c:axId val="1102225471"/>
      </c:barChart>
      <c:catAx>
        <c:axId val="110223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  <c:crossAx val="1102225471"/>
        <c:crosses val="autoZero"/>
        <c:auto val="1"/>
        <c:lblAlgn val="ctr"/>
        <c:lblOffset val="100"/>
        <c:noMultiLvlLbl val="0"/>
      </c:catAx>
      <c:valAx>
        <c:axId val="1102225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 sz="1050">
                    <a:latin typeface="Arial" panose="020B0604020202020204" pitchFamily="34" charset="0"/>
                    <a:cs typeface="Arial" panose="020B0604020202020204" pitchFamily="34" charset="0"/>
                  </a:rPr>
                  <a:t>Número</a:t>
                </a:r>
                <a:r>
                  <a:rPr lang="es-PE" sz="1050" baseline="0">
                    <a:latin typeface="Arial" panose="020B0604020202020204" pitchFamily="34" charset="0"/>
                    <a:cs typeface="Arial" panose="020B0604020202020204" pitchFamily="34" charset="0"/>
                  </a:rPr>
                  <a:t> de naves</a:t>
                </a:r>
                <a:endParaRPr lang="es-PE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A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AR"/>
          </a:p>
        </c:txPr>
        <c:crossAx val="1102232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1AF0D3-954B-4173-BEF0-72EA2D83A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51871F-F6FE-4AEE-AFCF-AD1551B68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E7F17F-0B45-4866-A177-338166D6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00CE50-D89C-4557-8956-CAE55DE6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E3E5FF-64FC-4249-9F27-293C15FF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707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19C31-D61C-4D05-AFFD-04803540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06A3A4-4F44-486F-88CA-8B21A0EDB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439DDE-7A30-46B7-8C5D-EADD7D74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8BBB6B-92F2-4EEB-B40B-CF7D0756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E2930F-A209-436A-A2CF-B8BCD191A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9483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29389F-FB12-4393-BEE4-D0BFD5777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2B7F01-8804-450F-85E6-C451B2D35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FE10B-2D2B-49C0-8608-B8CDFA4B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098AEF-68E6-4BE7-BFBF-B800B266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60F002-C1DD-44C5-915F-665D4C23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17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AA287-1A6D-4D76-B52A-65EECBAD2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0AD4E-0F3C-4B4B-8DEF-7C9BFBDFA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A751AD-B9BD-4934-A7EA-F95BF8528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A05339-8B83-412F-B85C-A800487A0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BD4D9B-3BE5-40E4-8F43-8D940616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642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53786-34DB-418F-8656-A8ACD9C7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8FEFEC-D8F1-4A56-BB67-6BF7E129D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C7DD9A-2359-4BC2-8D9E-6DC37B04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8A663E-129A-4EE8-93CF-A74588BC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0A2945-30ED-4AF6-88E0-E915E4C3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2707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986CF-E8C6-411B-806D-B149C6E3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5476C9-C0A0-48EC-BA78-0AAA10274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DB3820-1492-4552-BFF4-4421A2E35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E218D-3A6D-43B5-B2DD-50FFF804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8D0CAC-B0C6-4645-814B-31A0B240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A2CAF3-7BE9-4F32-AD82-54D6E482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935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6AC62-01A9-4EE5-9122-AAB066AAC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426E5E-E4C7-4DC1-BDD9-C73032FE3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407AD3-40BC-4B6B-BDF4-0CD549583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33B766-D5D0-4889-9BA1-930C3436F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004B9E-0834-4EF7-AB01-39B86CFB3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7D8C799-DD1E-44E6-B4C5-B828D641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79FBD5-A7C9-4E72-B73B-EA277510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74607F-73A0-47FA-ACA9-5DDC785E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768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1753F-C7C4-4CF6-9196-02A026CC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5663BD-4329-4CA7-9276-9360B97F1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EFFB3D-8C30-459F-B0B9-58ECAED5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6F3435-C5F4-4212-818C-17EBBACC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29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1D5B44-A0B1-4444-95B5-1ABA601F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6A2A5B8-4BAD-43E6-93F6-CE91A5B7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130DC5-BF03-420C-9DA1-01592EE0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147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E3CAE-860C-4A86-AF5A-06AE5E5E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64FE68-BE7B-4107-92A9-603760D3C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279CCB-73A7-41DC-8CF8-CB8ED186E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99A41C-0D85-4951-9591-27FBCADBE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444499-2787-47E4-B882-B0EEC365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11289F-9FAE-4339-9C9A-110B907C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6274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50FDD-11A5-4A14-8E89-65907063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335664-6D97-4A74-85C6-0FC7C8E65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347583-FC9C-4454-BA08-B945E19E2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7AEF6C-ECED-48E3-A5AA-01380C39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84008A-19C0-4623-BC10-2AA570DC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657024-422B-41FC-B90C-41868DC7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41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E2DF47-EF2A-4EC4-BDD4-3A1491D9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4178A3-2E07-4965-9D9B-FCF15ABED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E0EDC8-9A49-4A2B-9C93-992B0F877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0EC05-5EB8-437F-ADF4-0CD35007ADB8}" type="datetimeFigureOut">
              <a:rPr lang="es-PE" smtClean="0"/>
              <a:t>6/06/22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3EABDC-A823-4B5F-B432-15CDE9FC8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C9E70-D4E5-421E-975E-997A69C53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2F372-F6EC-4AF2-8555-12FA2528EDC3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142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272AB1FF-3397-42A7-916A-9655DFC646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8A1AAEB9-9D39-4311-A7C8-5A6636BD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6"/>
            <a:ext cx="12192000" cy="542925"/>
          </a:xfrm>
          <a:prstGeom prst="rect">
            <a:avLst/>
          </a:prstGeom>
        </p:spPr>
      </p:pic>
      <p:sp>
        <p:nvSpPr>
          <p:cNvPr id="10" name="6 Rectángulo">
            <a:extLst>
              <a:ext uri="{FF2B5EF4-FFF2-40B4-BE49-F238E27FC236}">
                <a16:creationId xmlns:a16="http://schemas.microsoft.com/office/drawing/2014/main" id="{52EE400C-B56B-41D5-AB0C-7C0A494FBE96}"/>
              </a:ext>
            </a:extLst>
          </p:cNvPr>
          <p:cNvSpPr/>
          <p:nvPr/>
        </p:nvSpPr>
        <p:spPr>
          <a:xfrm>
            <a:off x="1206535" y="1071635"/>
            <a:ext cx="9856258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0" b="1">
                <a:solidFill>
                  <a:srgbClr val="002060"/>
                </a:solidFill>
              </a:rPr>
              <a:t>EVOLUCIÓN DEL MOVIMIENTO DE CARGA EN LOS PUERTOS DEL ÁMBITO FLUVIAL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0" b="1">
                <a:solidFill>
                  <a:srgbClr val="002060"/>
                </a:solidFill>
              </a:rPr>
              <a:t> (en toneladas métricas)</a:t>
            </a:r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9AE3E02A-A221-FBB7-9B56-A826F8389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563" y="1843925"/>
            <a:ext cx="1518285" cy="3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s-ES" sz="90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Estado de Emergencia </a:t>
            </a:r>
            <a:r>
              <a:rPr lang="es-ES" sz="90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</a:t>
            </a:r>
            <a:endParaRPr lang="es-PE" sz="16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E86FB5-5734-D5D9-A835-501D16F9313C}"/>
              </a:ext>
            </a:extLst>
          </p:cNvPr>
          <p:cNvSpPr/>
          <p:nvPr/>
        </p:nvSpPr>
        <p:spPr>
          <a:xfrm>
            <a:off x="9609563" y="1844170"/>
            <a:ext cx="1617238" cy="424544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A4ECCEB-D671-B772-2C05-7C997AF32A28}"/>
              </a:ext>
            </a:extLst>
          </p:cNvPr>
          <p:cNvGraphicFramePr>
            <a:graphicFrameLocks/>
          </p:cNvGraphicFramePr>
          <p:nvPr/>
        </p:nvGraphicFramePr>
        <p:xfrm>
          <a:off x="1000125" y="1753185"/>
          <a:ext cx="10226676" cy="4336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8702800D-9023-4157-8D70-7ABEE21BFC3D}"/>
              </a:ext>
            </a:extLst>
          </p:cNvPr>
          <p:cNvSpPr/>
          <p:nvPr/>
        </p:nvSpPr>
        <p:spPr>
          <a:xfrm>
            <a:off x="757805" y="2582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b="1">
                <a:solidFill>
                  <a:srgbClr val="7E7E7E"/>
                </a:solidFill>
                <a:latin typeface="Arial" panose="020B0604020202020204" pitchFamily="34" charset="0"/>
              </a:rPr>
              <a:t>EVOLUCIÓN DEL MOVIMIENTO DE CARGA </a:t>
            </a:r>
            <a:r>
              <a:rPr lang="es-ES" sz="1200" b="1">
                <a:solidFill>
                  <a:srgbClr val="001F5F"/>
                </a:solidFill>
                <a:latin typeface="Arial" panose="020B0604020202020204" pitchFamily="34" charset="0"/>
              </a:rPr>
              <a:t>EN </a:t>
            </a:r>
            <a:endParaRPr lang="es-ES" sz="1200">
              <a:solidFill>
                <a:srgbClr val="001F5F"/>
              </a:solidFill>
              <a:latin typeface="Arial" panose="020B0604020202020204" pitchFamily="34" charset="0"/>
            </a:endParaRPr>
          </a:p>
          <a:p>
            <a:r>
              <a:rPr lang="es-ES" sz="1200" b="1">
                <a:solidFill>
                  <a:srgbClr val="001F5F"/>
                </a:solidFill>
                <a:latin typeface="Arial" panose="020B0604020202020204" pitchFamily="34" charset="0"/>
              </a:rPr>
              <a:t>INSTALACIONES PORTUARIAS A NIVEL NACIONAL (TM) </a:t>
            </a:r>
            <a:endParaRPr lang="es-PE" sz="1200"/>
          </a:p>
        </p:txBody>
      </p:sp>
      <p:sp>
        <p:nvSpPr>
          <p:cNvPr id="15" name="Rectángulo 2">
            <a:extLst>
              <a:ext uri="{FF2B5EF4-FFF2-40B4-BE49-F238E27FC236}">
                <a16:creationId xmlns:a16="http://schemas.microsoft.com/office/drawing/2014/main" id="{B9B353DD-A1BE-46A1-9682-CA389744E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35" y="6323049"/>
            <a:ext cx="251222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700" b="1" i="1"/>
              <a:t>Elaborado por: Área de Estadísticas - APN, Junio 2022</a:t>
            </a:r>
          </a:p>
        </p:txBody>
      </p:sp>
      <p:sp>
        <p:nvSpPr>
          <p:cNvPr id="16" name="Rectángulo 2">
            <a:extLst>
              <a:ext uri="{FF2B5EF4-FFF2-40B4-BE49-F238E27FC236}">
                <a16:creationId xmlns:a16="http://schemas.microsoft.com/office/drawing/2014/main" id="{D90EFB99-99CE-4C9D-96D4-3EA433C06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35" y="6153647"/>
            <a:ext cx="104851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900" i="1">
                <a:latin typeface="Arial" panose="020B0604020202020204" pitchFamily="34" charset="0"/>
                <a:cs typeface="Arial" panose="020B0604020202020204" pitchFamily="34" charset="0"/>
              </a:rPr>
              <a:t>Mediante el Decreto Supremo </a:t>
            </a:r>
            <a:r>
              <a:rPr lang="es-ES" altLang="es-PE" sz="900" i="1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altLang="es-PE" sz="900" i="1">
                <a:latin typeface="Arial" panose="020B0604020202020204" pitchFamily="34" charset="0"/>
                <a:cs typeface="Arial" panose="020B0604020202020204" pitchFamily="34" charset="0"/>
              </a:rPr>
              <a:t> 009-2020-MTC, a partir del 15 de marzo 2020, se suspendió la atención de naves cruceros en viaje internacional para evitar el contagio de la COVID-19</a:t>
            </a:r>
            <a:endParaRPr lang="es-PE" altLang="es-PE" sz="9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Rectángulo">
            <a:extLst>
              <a:ext uri="{FF2B5EF4-FFF2-40B4-BE49-F238E27FC236}">
                <a16:creationId xmlns:a16="http://schemas.microsoft.com/office/drawing/2014/main" id="{FA6EC2D5-8C35-48A5-64FA-7803F372A9D2}"/>
              </a:ext>
            </a:extLst>
          </p:cNvPr>
          <p:cNvSpPr/>
          <p:nvPr/>
        </p:nvSpPr>
        <p:spPr>
          <a:xfrm>
            <a:off x="1167870" y="704353"/>
            <a:ext cx="9856258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0" b="1">
                <a:solidFill>
                  <a:srgbClr val="002060"/>
                </a:solidFill>
              </a:rPr>
              <a:t>EVOLUCIÓN DEL MOVIMIENTO DE NAVES ATENDIDAS EN LOS PUERTOS FLUVIALES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0" b="1">
                <a:solidFill>
                  <a:srgbClr val="002060"/>
                </a:solidFill>
              </a:rPr>
              <a:t> (Número de naves)</a:t>
            </a:r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id="{AAC43D59-B549-02B4-B1F0-B73372E34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35" y="6323049"/>
            <a:ext cx="251222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700" b="1" i="1"/>
              <a:t>Elaborado por: Área de Estadísticas - APN, Junio 2022</a:t>
            </a:r>
          </a:p>
        </p:txBody>
      </p:sp>
      <p:sp>
        <p:nvSpPr>
          <p:cNvPr id="9" name="Rectángulo 2">
            <a:extLst>
              <a:ext uri="{FF2B5EF4-FFF2-40B4-BE49-F238E27FC236}">
                <a16:creationId xmlns:a16="http://schemas.microsoft.com/office/drawing/2014/main" id="{DBDAEEB5-7B46-B068-FF61-EBA2F5850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35" y="6153647"/>
            <a:ext cx="104851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900" i="1">
                <a:latin typeface="Arial" panose="020B0604020202020204" pitchFamily="34" charset="0"/>
                <a:cs typeface="Arial" panose="020B0604020202020204" pitchFamily="34" charset="0"/>
              </a:rPr>
              <a:t>Mediante el Decreto Supremo </a:t>
            </a:r>
            <a:r>
              <a:rPr lang="es-ES" altLang="es-PE" sz="900" i="1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altLang="es-PE" sz="900" i="1">
                <a:latin typeface="Arial" panose="020B0604020202020204" pitchFamily="34" charset="0"/>
                <a:cs typeface="Arial" panose="020B0604020202020204" pitchFamily="34" charset="0"/>
              </a:rPr>
              <a:t> 009-2020-MTC, a partir del 15 de marzo 2020, se suspendió la atención de naves cruceros en viaje internacional para evitar el contagio de la COVID-19</a:t>
            </a:r>
            <a:endParaRPr lang="es-PE" altLang="es-PE" sz="9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3A646A2-3B73-3B0D-73BB-2C8A014CC20F}"/>
              </a:ext>
            </a:extLst>
          </p:cNvPr>
          <p:cNvSpPr/>
          <p:nvPr/>
        </p:nvSpPr>
        <p:spPr>
          <a:xfrm>
            <a:off x="9593263" y="1123170"/>
            <a:ext cx="1617238" cy="498157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A8BD02A-9FEB-65A4-DD70-85B3F169C869}"/>
              </a:ext>
            </a:extLst>
          </p:cNvPr>
          <p:cNvGrpSpPr/>
          <p:nvPr/>
        </p:nvGrpSpPr>
        <p:grpSpPr>
          <a:xfrm>
            <a:off x="1093259" y="1246421"/>
            <a:ext cx="10163174" cy="4868628"/>
            <a:chOff x="1093259" y="1246421"/>
            <a:chExt cx="10163174" cy="4868628"/>
          </a:xfrm>
        </p:grpSpPr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53B169A7-7450-2F5D-50EA-211DD6792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2740" y="1246421"/>
              <a:ext cx="1518285" cy="33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s-ES" sz="90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Estado de Emergencia </a:t>
              </a:r>
              <a:r>
                <a:rPr lang="es-ES" sz="90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COVID-19</a:t>
              </a:r>
              <a:endParaRPr lang="es-PE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Gráfico 12">
              <a:extLst>
                <a:ext uri="{FF2B5EF4-FFF2-40B4-BE49-F238E27FC236}">
                  <a16:creationId xmlns:a16="http://schemas.microsoft.com/office/drawing/2014/main" id="{6B4B53A9-67F4-90E9-6BB8-26840DD1966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093259" y="1265470"/>
            <a:ext cx="10163174" cy="48495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pic>
        <p:nvPicPr>
          <p:cNvPr id="14" name="Imagen 1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255ADE43-43D1-46A9-BCEF-7ECCE517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6"/>
            <a:ext cx="12192000" cy="542925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216BD74-1E5F-4654-AE1B-91F6C7251A21}"/>
              </a:ext>
            </a:extLst>
          </p:cNvPr>
          <p:cNvSpPr/>
          <p:nvPr/>
        </p:nvSpPr>
        <p:spPr>
          <a:xfrm>
            <a:off x="749416" y="107632"/>
            <a:ext cx="7798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>
                <a:solidFill>
                  <a:srgbClr val="7E7E7E"/>
                </a:solidFill>
                <a:latin typeface="Arial" panose="020B0604020202020204" pitchFamily="34" charset="0"/>
              </a:rPr>
              <a:t>EVOLUCIÓN DEL MOVIMIENTO DE NAVES </a:t>
            </a:r>
            <a:r>
              <a:rPr lang="es-ES" sz="1200" b="1">
                <a:solidFill>
                  <a:srgbClr val="001F5F"/>
                </a:solidFill>
                <a:latin typeface="Arial" panose="020B0604020202020204" pitchFamily="34" charset="0"/>
              </a:rPr>
              <a:t>EN PUERTOS FLUVIALES </a:t>
            </a:r>
            <a:endParaRPr lang="es-PE" sz="1200"/>
          </a:p>
        </p:txBody>
      </p:sp>
    </p:spTree>
    <p:extLst>
      <p:ext uri="{BB962C8B-B14F-4D97-AF65-F5344CB8AC3E}">
        <p14:creationId xmlns:p14="http://schemas.microsoft.com/office/powerpoint/2010/main" val="34146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Rectángulo">
            <a:extLst>
              <a:ext uri="{FF2B5EF4-FFF2-40B4-BE49-F238E27FC236}">
                <a16:creationId xmlns:a16="http://schemas.microsoft.com/office/drawing/2014/main" id="{FA6EC2D5-8C35-48A5-64FA-7803F372A9D2}"/>
              </a:ext>
            </a:extLst>
          </p:cNvPr>
          <p:cNvSpPr/>
          <p:nvPr/>
        </p:nvSpPr>
        <p:spPr>
          <a:xfrm>
            <a:off x="1282382" y="1100831"/>
            <a:ext cx="9856258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0" b="1">
                <a:solidFill>
                  <a:srgbClr val="002060"/>
                </a:solidFill>
              </a:rPr>
              <a:t>EVOLUCIÓN DEL MOVIMIENTO DE NAVES-PASAJEROS ATENDIDOS EN LOS PUERTOS FLUVIALES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500" b="1">
                <a:solidFill>
                  <a:srgbClr val="002060"/>
                </a:solidFill>
              </a:rPr>
              <a:t>(Número de naves)</a:t>
            </a:r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id="{AAC43D59-B549-02B4-B1F0-B73372E34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293" y="6008376"/>
            <a:ext cx="24913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700" b="1" i="1"/>
              <a:t>Elaborado por: Área de Estadísticas - APN, Junio 2022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D8AD6A7-D8A0-722E-7DF1-2A0F206C2603}"/>
              </a:ext>
            </a:extLst>
          </p:cNvPr>
          <p:cNvSpPr/>
          <p:nvPr/>
        </p:nvSpPr>
        <p:spPr>
          <a:xfrm>
            <a:off x="9267720" y="1867911"/>
            <a:ext cx="1617238" cy="414046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id="{5F7344FA-447A-CB0E-9593-C5B4124D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7196" y="1867911"/>
            <a:ext cx="1518285" cy="3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s-ES" sz="90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Estado de Emergencia </a:t>
            </a:r>
            <a:r>
              <a:rPr lang="es-ES" sz="90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</a:t>
            </a:r>
            <a:endParaRPr lang="es-PE" sz="16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F859DCC-2340-F388-DAC8-618FE183AE81}"/>
              </a:ext>
            </a:extLst>
          </p:cNvPr>
          <p:cNvGraphicFramePr>
            <a:graphicFrameLocks/>
          </p:cNvGraphicFramePr>
          <p:nvPr/>
        </p:nvGraphicFramePr>
        <p:xfrm>
          <a:off x="1053359" y="1949235"/>
          <a:ext cx="10085281" cy="39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67A4F2E0-8FC1-4C42-9AD2-B7FC2F26B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6"/>
            <a:ext cx="12192000" cy="54292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8283EA5-795B-4B83-90FC-74DE97E0BF20}"/>
              </a:ext>
            </a:extLst>
          </p:cNvPr>
          <p:cNvSpPr/>
          <p:nvPr/>
        </p:nvSpPr>
        <p:spPr>
          <a:xfrm>
            <a:off x="749416" y="107632"/>
            <a:ext cx="7798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>
                <a:solidFill>
                  <a:srgbClr val="7E7E7E"/>
                </a:solidFill>
                <a:latin typeface="Arial" panose="020B0604020202020204" pitchFamily="34" charset="0"/>
              </a:rPr>
              <a:t>EVOLUCIÓN DEL MOVIMIENTO DE NAVES-PASAJEROS </a:t>
            </a:r>
            <a:r>
              <a:rPr lang="es-ES" sz="1200" b="1">
                <a:solidFill>
                  <a:srgbClr val="001F5F"/>
                </a:solidFill>
                <a:latin typeface="Arial" panose="020B0604020202020204" pitchFamily="34" charset="0"/>
              </a:rPr>
              <a:t>EN PUERTOS FLUVIALES </a:t>
            </a:r>
            <a:endParaRPr lang="es-PE" sz="1200"/>
          </a:p>
        </p:txBody>
      </p:sp>
    </p:spTree>
    <p:extLst>
      <p:ext uri="{BB962C8B-B14F-4D97-AF65-F5344CB8AC3E}">
        <p14:creationId xmlns:p14="http://schemas.microsoft.com/office/powerpoint/2010/main" val="11429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DDFD28F-FB79-476D-A4E4-B9DE241AB3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" y="0"/>
            <a:ext cx="1219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D19EFE14-6F4C-4828-9A0E-59312E4275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530F54CB-2B3F-450C-BC4E-58AE3F0AAAA7}"/>
              </a:ext>
            </a:extLst>
          </p:cNvPr>
          <p:cNvSpPr/>
          <p:nvPr/>
        </p:nvSpPr>
        <p:spPr>
          <a:xfrm>
            <a:off x="781819" y="64270"/>
            <a:ext cx="5049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SITUACIÓN ACTUAL DEL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37436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F712C0FA-6F15-4E66-8D62-6A0C2B6D47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D54CCEF-271F-457E-9589-273135585CBE}"/>
              </a:ext>
            </a:extLst>
          </p:cNvPr>
          <p:cNvSpPr/>
          <p:nvPr/>
        </p:nvSpPr>
        <p:spPr>
          <a:xfrm>
            <a:off x="781819" y="64270"/>
            <a:ext cx="5049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SITUACIÓN ACTUAL DEL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28516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2AAD09-BD68-4092-811C-3B22F14B7B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C427B60A-AD72-4066-B120-08CBAFAB27CE}"/>
              </a:ext>
            </a:extLst>
          </p:cNvPr>
          <p:cNvSpPr/>
          <p:nvPr/>
        </p:nvSpPr>
        <p:spPr>
          <a:xfrm>
            <a:off x="781819" y="64270"/>
            <a:ext cx="5049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SITUACIÓN ACTUAL DEL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31481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5792924-8E0E-49B5-8939-77639A259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3B2C7B-AFBA-4C16-80B2-036C3DEFF83E}"/>
              </a:ext>
            </a:extLst>
          </p:cNvPr>
          <p:cNvSpPr/>
          <p:nvPr/>
        </p:nvSpPr>
        <p:spPr>
          <a:xfrm>
            <a:off x="781819" y="64270"/>
            <a:ext cx="5049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SITUACIÓN ACTUAL DEL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185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6BF458D-A3D7-4C13-9244-633A2D8F9B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538" y="4230146"/>
            <a:ext cx="4370219" cy="2406323"/>
          </a:xfrm>
          <a:prstGeom prst="rect">
            <a:avLst/>
          </a:prstGeom>
        </p:spPr>
      </p:pic>
      <p:pic>
        <p:nvPicPr>
          <p:cNvPr id="15" name="Imagen 1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2FCF45AE-B998-4B39-AA9C-43008CF32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6"/>
            <a:ext cx="12192000" cy="542925"/>
          </a:xfrm>
          <a:prstGeom prst="rect">
            <a:avLst/>
          </a:prstGeom>
        </p:spPr>
      </p:pic>
      <p:pic>
        <p:nvPicPr>
          <p:cNvPr id="4" name="Imagen 3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3BD00647-A17C-40FD-ACDC-E3E1E8FDFF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5617"/>
            <a:ext cx="8305101" cy="371665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1A7F543-EB02-4754-838A-E90BED428D91}"/>
              </a:ext>
            </a:extLst>
          </p:cNvPr>
          <p:cNvSpPr/>
          <p:nvPr/>
        </p:nvSpPr>
        <p:spPr>
          <a:xfrm>
            <a:off x="781819" y="64270"/>
            <a:ext cx="3724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MEDIOS DE TRANSPORTE FLUVIAL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84A6D22-ECA8-4F73-86B1-71CE912C94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938" y="707301"/>
            <a:ext cx="4256505" cy="35932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E7D80D-3EF5-4BFC-B14A-70595421C0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837" y="4272306"/>
            <a:ext cx="4925420" cy="26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89B8A8A-C855-4F65-8EEA-A389A4074D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3636782-64B5-4C33-9189-E7E758D84807}"/>
              </a:ext>
            </a:extLst>
          </p:cNvPr>
          <p:cNvSpPr/>
          <p:nvPr/>
        </p:nvSpPr>
        <p:spPr>
          <a:xfrm>
            <a:off x="781819" y="64270"/>
            <a:ext cx="3724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MEDIOS DE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17610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43CB82A-BA76-4EBA-931B-B634460264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" y="0"/>
            <a:ext cx="1219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con la imagen de una ciudad&#10;&#10;Descripción generada automáticamente">
            <a:extLst>
              <a:ext uri="{FF2B5EF4-FFF2-40B4-BE49-F238E27FC236}">
                <a16:creationId xmlns:a16="http://schemas.microsoft.com/office/drawing/2014/main" id="{C8C9EAD8-BC5E-44A5-A62A-82B729059F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975" y="1593380"/>
            <a:ext cx="4013614" cy="3602974"/>
          </a:xfrm>
          <a:prstGeom prst="rect">
            <a:avLst/>
          </a:prstGeom>
        </p:spPr>
      </p:pic>
      <p:pic>
        <p:nvPicPr>
          <p:cNvPr id="17" name="Imagen 16" descr="Captura de pantalla con la imagen de una ciudad&#10;&#10;Descripción generada automáticamente">
            <a:extLst>
              <a:ext uri="{FF2B5EF4-FFF2-40B4-BE49-F238E27FC236}">
                <a16:creationId xmlns:a16="http://schemas.microsoft.com/office/drawing/2014/main" id="{7B659FBE-99E4-4B8F-954B-AB432F6DB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373461"/>
          </a:xfrm>
          <a:prstGeom prst="rect">
            <a:avLst/>
          </a:prstGeom>
        </p:spPr>
      </p:pic>
      <p:pic>
        <p:nvPicPr>
          <p:cNvPr id="18" name="Imagen 17" descr="Captura de pantalla de un videojuego&#10;&#10;Descripción generada automáticamente">
            <a:extLst>
              <a:ext uri="{FF2B5EF4-FFF2-40B4-BE49-F238E27FC236}">
                <a16:creationId xmlns:a16="http://schemas.microsoft.com/office/drawing/2014/main" id="{F52F2DE6-2596-4F9D-B9CD-F226DC0D4B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072" y="1515390"/>
            <a:ext cx="7768780" cy="3680964"/>
          </a:xfrm>
          <a:prstGeom prst="rect">
            <a:avLst/>
          </a:prstGeom>
        </p:spPr>
      </p:pic>
      <p:pic>
        <p:nvPicPr>
          <p:cNvPr id="19" name="Imagen 18" descr="Captura de pantalla con la imagen de una ciudad&#10;&#10;Descripción generada automáticamente">
            <a:extLst>
              <a:ext uri="{FF2B5EF4-FFF2-40B4-BE49-F238E27FC236}">
                <a16:creationId xmlns:a16="http://schemas.microsoft.com/office/drawing/2014/main" id="{99DBA90B-E0B3-4A46-8746-B55B47095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294" y="5196354"/>
            <a:ext cx="3507487" cy="1563237"/>
          </a:xfrm>
          <a:prstGeom prst="rect">
            <a:avLst/>
          </a:prstGeom>
        </p:spPr>
      </p:pic>
      <p:pic>
        <p:nvPicPr>
          <p:cNvPr id="20" name="Imagen 19" descr="Captura de pantalla con la imagen de una ciudad&#10;&#10;Descripción generada automáticamente">
            <a:extLst>
              <a:ext uri="{FF2B5EF4-FFF2-40B4-BE49-F238E27FC236}">
                <a16:creationId xmlns:a16="http://schemas.microsoft.com/office/drawing/2014/main" id="{69BC9788-43F8-4D42-8025-BC66B8EA3E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618" y="5154175"/>
            <a:ext cx="3507487" cy="16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0A059C7-AFB9-4E70-A0C7-63F337E33D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0908EA41-7502-4BF3-8637-6C7F1C1CA5E5}"/>
              </a:ext>
            </a:extLst>
          </p:cNvPr>
          <p:cNvSpPr/>
          <p:nvPr/>
        </p:nvSpPr>
        <p:spPr>
          <a:xfrm>
            <a:off x="781819" y="64270"/>
            <a:ext cx="2434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VÍAS DE NAVEGACIÓN</a:t>
            </a:r>
          </a:p>
        </p:txBody>
      </p:sp>
    </p:spTree>
    <p:extLst>
      <p:ext uri="{BB962C8B-B14F-4D97-AF65-F5344CB8AC3E}">
        <p14:creationId xmlns:p14="http://schemas.microsoft.com/office/powerpoint/2010/main" val="23388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C6B490C-D633-414B-BA73-DB22406251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49C3952-507F-48E5-8AE0-1394222D27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AAC47469-29FF-42A3-A7D7-5353B909B56C}"/>
              </a:ext>
            </a:extLst>
          </p:cNvPr>
          <p:cNvSpPr/>
          <p:nvPr/>
        </p:nvSpPr>
        <p:spPr>
          <a:xfrm>
            <a:off x="781819" y="64270"/>
            <a:ext cx="5850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ACCIONES DE MEJORA PARA 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5209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48561BA4-5753-47A2-A3CB-A0FBA192F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99FFBA-D70F-4DB4-B5EF-22E03CC2138E}"/>
              </a:ext>
            </a:extLst>
          </p:cNvPr>
          <p:cNvSpPr/>
          <p:nvPr/>
        </p:nvSpPr>
        <p:spPr>
          <a:xfrm>
            <a:off x="0" y="6735916"/>
            <a:ext cx="12192000" cy="151210"/>
          </a:xfrm>
          <a:prstGeom prst="rect">
            <a:avLst/>
          </a:prstGeom>
          <a:solidFill>
            <a:srgbClr val="F2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9D53E0F-B704-434E-952B-BB066412958A}"/>
              </a:ext>
            </a:extLst>
          </p:cNvPr>
          <p:cNvSpPr/>
          <p:nvPr/>
        </p:nvSpPr>
        <p:spPr>
          <a:xfrm>
            <a:off x="781819" y="64270"/>
            <a:ext cx="5850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ACCIONES DE MEJORA PARA 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112866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2B40896-B294-4D39-A910-656E099BB8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6"/>
            <a:ext cx="12192000" cy="5429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A4C058-C288-43F6-9FC4-A97708879D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3" b="3380"/>
          <a:stretch/>
        </p:blipFill>
        <p:spPr>
          <a:xfrm>
            <a:off x="1803831" y="917335"/>
            <a:ext cx="8799504" cy="5779323"/>
          </a:xfrm>
          <a:prstGeom prst="rect">
            <a:avLst/>
          </a:prstGeom>
        </p:spPr>
      </p:pic>
      <p:sp>
        <p:nvSpPr>
          <p:cNvPr id="42" name="CuadroTexto 43">
            <a:extLst>
              <a:ext uri="{FF2B5EF4-FFF2-40B4-BE49-F238E27FC236}">
                <a16:creationId xmlns:a16="http://schemas.microsoft.com/office/drawing/2014/main" id="{944A2B18-8C7D-4E61-AE8F-DAC71BE99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380" y="5583670"/>
            <a:ext cx="2532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MODERNIZACIÓN PORTUARIA EN LA AMAZONÍA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33DF2E0-1074-4670-BFB6-DF3F61E9A1F9}"/>
              </a:ext>
            </a:extLst>
          </p:cNvPr>
          <p:cNvCxnSpPr/>
          <p:nvPr/>
        </p:nvCxnSpPr>
        <p:spPr>
          <a:xfrm>
            <a:off x="8156381" y="5536778"/>
            <a:ext cx="255563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3D22449F-C5DE-4E95-8DF0-B81A19A7171A}"/>
              </a:ext>
            </a:extLst>
          </p:cNvPr>
          <p:cNvCxnSpPr/>
          <p:nvPr/>
        </p:nvCxnSpPr>
        <p:spPr>
          <a:xfrm>
            <a:off x="8156381" y="6474625"/>
            <a:ext cx="255563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8D426E1-94DF-4215-9032-9A3C42E35C95}"/>
              </a:ext>
            </a:extLst>
          </p:cNvPr>
          <p:cNvSpPr/>
          <p:nvPr/>
        </p:nvSpPr>
        <p:spPr>
          <a:xfrm>
            <a:off x="781819" y="64270"/>
            <a:ext cx="5850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ACCIONES DE MEJORA PARA 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17227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B15DDA6-8B6A-4C0F-B834-B45BF1B5AA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A806B8F-393F-4EAB-88E8-C41CD15AA382}"/>
              </a:ext>
            </a:extLst>
          </p:cNvPr>
          <p:cNvCxnSpPr>
            <a:cxnSpLocks/>
          </p:cNvCxnSpPr>
          <p:nvPr/>
        </p:nvCxnSpPr>
        <p:spPr>
          <a:xfrm>
            <a:off x="1106904" y="883367"/>
            <a:ext cx="9889958" cy="0"/>
          </a:xfrm>
          <a:prstGeom prst="line">
            <a:avLst/>
          </a:prstGeom>
          <a:ln w="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BD2737D-8017-40B7-BD5E-DE60B8DE2BE0}"/>
              </a:ext>
            </a:extLst>
          </p:cNvPr>
          <p:cNvSpPr/>
          <p:nvPr/>
        </p:nvSpPr>
        <p:spPr>
          <a:xfrm>
            <a:off x="781819" y="64270"/>
            <a:ext cx="5850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ACCIONES DE MEJORA PARA 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4272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3C230632-D52A-4D54-91C5-B147EC02CB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E78BF8D5-B930-4608-8983-0EE6869A1828}"/>
              </a:ext>
            </a:extLst>
          </p:cNvPr>
          <p:cNvSpPr/>
          <p:nvPr/>
        </p:nvSpPr>
        <p:spPr>
          <a:xfrm>
            <a:off x="781819" y="64270"/>
            <a:ext cx="5850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ACCIONES DE MEJORA PARA EL TRANSPORTE FLUVIAL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993D37E-37B3-4C63-AFA5-79384E069802}"/>
              </a:ext>
            </a:extLst>
          </p:cNvPr>
          <p:cNvSpPr/>
          <p:nvPr/>
        </p:nvSpPr>
        <p:spPr>
          <a:xfrm>
            <a:off x="6478724" y="1298850"/>
            <a:ext cx="4829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rgbClr val="002060"/>
                </a:solidFill>
                <a:latin typeface="Arial" panose="020B0604020202020204" pitchFamily="34" charset="0"/>
              </a:rPr>
              <a:t>PROYECTOS PORTUARIOS FLUVIALES</a:t>
            </a:r>
          </a:p>
        </p:txBody>
      </p:sp>
    </p:spTree>
    <p:extLst>
      <p:ext uri="{BB962C8B-B14F-4D97-AF65-F5344CB8AC3E}">
        <p14:creationId xmlns:p14="http://schemas.microsoft.com/office/powerpoint/2010/main" val="21645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7756DE-51C2-4EF1-9323-B2206D6B9B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CDB5A3C-B700-495C-8E1C-7597885DBBD9}"/>
              </a:ext>
            </a:extLst>
          </p:cNvPr>
          <p:cNvSpPr/>
          <p:nvPr/>
        </p:nvSpPr>
        <p:spPr>
          <a:xfrm>
            <a:off x="781819" y="64270"/>
            <a:ext cx="35389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COPAM: CONECTIVIDAD FLUVIAL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EA16FA7-5CF9-728E-D653-C3B61820B2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" y="-21"/>
            <a:ext cx="12184565" cy="68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23BFC5DC-DE20-9367-D47D-B970158F1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58" y="624547"/>
            <a:ext cx="10738884" cy="61136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93CEC1B-D407-4C92-9FF5-42E2BBEBED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" y="0"/>
            <a:ext cx="12187592" cy="624547"/>
          </a:xfrm>
          <a:prstGeom prst="rect">
            <a:avLst/>
          </a:prstGeom>
        </p:spPr>
      </p:pic>
      <p:sp>
        <p:nvSpPr>
          <p:cNvPr id="7" name="CuadroTexto 43">
            <a:extLst>
              <a:ext uri="{FF2B5EF4-FFF2-40B4-BE49-F238E27FC236}">
                <a16:creationId xmlns:a16="http://schemas.microsoft.com/office/drawing/2014/main" id="{F2E7216B-5814-4E17-BBAB-CEBC697FF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82" y="162877"/>
            <a:ext cx="6756424" cy="36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800" b="1">
                <a:solidFill>
                  <a:srgbClr val="002F5F"/>
                </a:solidFill>
                <a:latin typeface="Arial" panose="020B0604020202020204" pitchFamily="34" charset="0"/>
              </a:rPr>
              <a:t>L</a:t>
            </a:r>
            <a:r>
              <a:rPr lang="es-PE" altLang="es-PE" sz="1800" b="1">
                <a:solidFill>
                  <a:srgbClr val="002F5F"/>
                </a:solidFill>
                <a:latin typeface="Arial" panose="020B0604020202020204" pitchFamily="34" charset="0"/>
              </a:rPr>
              <a:t>a Autoridad Portuaria Nacional (APN)…</a:t>
            </a:r>
          </a:p>
        </p:txBody>
      </p:sp>
    </p:spTree>
    <p:extLst>
      <p:ext uri="{BB962C8B-B14F-4D97-AF65-F5344CB8AC3E}">
        <p14:creationId xmlns:p14="http://schemas.microsoft.com/office/powerpoint/2010/main" val="25699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3F39C03-DDDF-4188-84B0-7FC024AA48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755350E5-0A4E-4025-9D46-81D5C86AA4E1}"/>
              </a:ext>
            </a:extLst>
          </p:cNvPr>
          <p:cNvSpPr/>
          <p:nvPr/>
        </p:nvSpPr>
        <p:spPr>
          <a:xfrm>
            <a:off x="781819" y="64270"/>
            <a:ext cx="36538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COPAM: MOVIMIENTO DE CARGA</a:t>
            </a:r>
          </a:p>
        </p:txBody>
      </p:sp>
    </p:spTree>
    <p:extLst>
      <p:ext uri="{BB962C8B-B14F-4D97-AF65-F5344CB8AC3E}">
        <p14:creationId xmlns:p14="http://schemas.microsoft.com/office/powerpoint/2010/main" val="10943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BD1A11ED-96AE-4664-AC41-DEA98CC46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A1B68C9-25EE-4710-B960-1C179BDCB6B4}"/>
              </a:ext>
            </a:extLst>
          </p:cNvPr>
          <p:cNvSpPr/>
          <p:nvPr/>
        </p:nvSpPr>
        <p:spPr>
          <a:xfrm>
            <a:off x="781819" y="64270"/>
            <a:ext cx="674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OPERACIONES EN LA ZONA SIN INFRAETSRUCTURA DEL TPY-NR</a:t>
            </a:r>
          </a:p>
        </p:txBody>
      </p:sp>
    </p:spTree>
    <p:extLst>
      <p:ext uri="{BB962C8B-B14F-4D97-AF65-F5344CB8AC3E}">
        <p14:creationId xmlns:p14="http://schemas.microsoft.com/office/powerpoint/2010/main" val="143478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DEFC12A2-A9EB-415B-838E-683BEC65E5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99FFBA-D70F-4DB4-B5EF-22E03CC2138E}"/>
              </a:ext>
            </a:extLst>
          </p:cNvPr>
          <p:cNvSpPr/>
          <p:nvPr/>
        </p:nvSpPr>
        <p:spPr>
          <a:xfrm>
            <a:off x="0" y="6735916"/>
            <a:ext cx="12192000" cy="151210"/>
          </a:xfrm>
          <a:prstGeom prst="rect">
            <a:avLst/>
          </a:prstGeom>
          <a:solidFill>
            <a:srgbClr val="F2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3DE24E5B-8215-4633-9AB3-7162C5499AD4}"/>
              </a:ext>
            </a:extLst>
          </p:cNvPr>
          <p:cNvSpPr/>
          <p:nvPr/>
        </p:nvSpPr>
        <p:spPr>
          <a:xfrm>
            <a:off x="781819" y="64270"/>
            <a:ext cx="5850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ACCIONES DE MEJORA PARA EL TRANSPORTE FLUVIAL</a:t>
            </a:r>
          </a:p>
        </p:txBody>
      </p:sp>
    </p:spTree>
    <p:extLst>
      <p:ext uri="{BB962C8B-B14F-4D97-AF65-F5344CB8AC3E}">
        <p14:creationId xmlns:p14="http://schemas.microsoft.com/office/powerpoint/2010/main" val="33450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5731839-4755-4E6F-8F51-737A71CC7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" y="0"/>
            <a:ext cx="1219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76A734-7D13-4522-8CE1-F7D9D94574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5A077796-5D29-4023-90E7-8B5DF3A3C4C7}"/>
              </a:ext>
            </a:extLst>
          </p:cNvPr>
          <p:cNvSpPr/>
          <p:nvPr/>
        </p:nvSpPr>
        <p:spPr>
          <a:xfrm>
            <a:off x="781819" y="64270"/>
            <a:ext cx="1231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DESAFÍOS</a:t>
            </a:r>
          </a:p>
        </p:txBody>
      </p:sp>
    </p:spTree>
    <p:extLst>
      <p:ext uri="{BB962C8B-B14F-4D97-AF65-F5344CB8AC3E}">
        <p14:creationId xmlns:p14="http://schemas.microsoft.com/office/powerpoint/2010/main" val="17165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C74F39D3-DAD3-4579-B388-7172D1CA4F2B}"/>
              </a:ext>
            </a:extLst>
          </p:cNvPr>
          <p:cNvSpPr/>
          <p:nvPr/>
        </p:nvSpPr>
        <p:spPr>
          <a:xfrm>
            <a:off x="781819" y="64270"/>
            <a:ext cx="50613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FORMALIZACIÓN PORTUARIA: PLAN DE ACCIÓN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C458971-CF6A-4DB5-486D-0495FED9A5AD}"/>
              </a:ext>
            </a:extLst>
          </p:cNvPr>
          <p:cNvGrpSpPr/>
          <p:nvPr/>
        </p:nvGrpSpPr>
        <p:grpSpPr>
          <a:xfrm>
            <a:off x="0" y="936"/>
            <a:ext cx="12192000" cy="6856127"/>
            <a:chOff x="0" y="936"/>
            <a:chExt cx="12192000" cy="685612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2F8B3A3-8CAB-4E50-8AB2-75A4B11A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36"/>
              <a:ext cx="12192000" cy="6856127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2A5625E3-8492-0B77-0C64-C2870426D8B2}"/>
                </a:ext>
              </a:extLst>
            </p:cNvPr>
            <p:cNvSpPr/>
            <p:nvPr/>
          </p:nvSpPr>
          <p:spPr>
            <a:xfrm>
              <a:off x="6096000" y="6509657"/>
              <a:ext cx="3505200" cy="347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84254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E0F405D8-747B-4616-B34F-9075C69C62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4F3DA01D-51E2-46D3-A5BC-3675A6BCDF3B}"/>
              </a:ext>
            </a:extLst>
          </p:cNvPr>
          <p:cNvSpPr/>
          <p:nvPr/>
        </p:nvSpPr>
        <p:spPr>
          <a:xfrm>
            <a:off x="781819" y="64270"/>
            <a:ext cx="2480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HIDROVÍA AMAZÓNICA</a:t>
            </a:r>
          </a:p>
        </p:txBody>
      </p:sp>
    </p:spTree>
    <p:extLst>
      <p:ext uri="{BB962C8B-B14F-4D97-AF65-F5344CB8AC3E}">
        <p14:creationId xmlns:p14="http://schemas.microsoft.com/office/powerpoint/2010/main" val="428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6D8EF283-1A90-4460-8A24-928EFF09EB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0457F182-28CD-4095-8655-37359D60EDBF}"/>
              </a:ext>
            </a:extLst>
          </p:cNvPr>
          <p:cNvSpPr/>
          <p:nvPr/>
        </p:nvSpPr>
        <p:spPr>
          <a:xfrm>
            <a:off x="781819" y="64270"/>
            <a:ext cx="2480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HIDROVÍA AMAZÓNICA</a:t>
            </a:r>
          </a:p>
        </p:txBody>
      </p:sp>
    </p:spTree>
    <p:extLst>
      <p:ext uri="{BB962C8B-B14F-4D97-AF65-F5344CB8AC3E}">
        <p14:creationId xmlns:p14="http://schemas.microsoft.com/office/powerpoint/2010/main" val="13721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B4BAB1F7-E1C2-40F9-B57A-0E851B54A9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2F2A7119-6E7F-4C80-8E2D-FF057101C13E}"/>
              </a:ext>
            </a:extLst>
          </p:cNvPr>
          <p:cNvSpPr/>
          <p:nvPr/>
        </p:nvSpPr>
        <p:spPr>
          <a:xfrm>
            <a:off x="781819" y="64270"/>
            <a:ext cx="4374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COMERCIO INTERNACIONAL VÍA FLUVIAL</a:t>
            </a:r>
          </a:p>
        </p:txBody>
      </p:sp>
    </p:spTree>
    <p:extLst>
      <p:ext uri="{BB962C8B-B14F-4D97-AF65-F5344CB8AC3E}">
        <p14:creationId xmlns:p14="http://schemas.microsoft.com/office/powerpoint/2010/main" val="26125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383F775-C4B0-2710-E15B-B20F174073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54" y="-21"/>
            <a:ext cx="12221735" cy="6858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B127CD-4E49-41DF-9008-831F104F8D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"/>
            <a:ext cx="12192000" cy="458217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B102D116-FBB4-44E7-8FF6-41A9EB40D556}"/>
              </a:ext>
            </a:extLst>
          </p:cNvPr>
          <p:cNvSpPr/>
          <p:nvPr/>
        </p:nvSpPr>
        <p:spPr>
          <a:xfrm>
            <a:off x="781819" y="64270"/>
            <a:ext cx="4374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COMERCIO INTERNACIONAL VÍA FLUVIAL</a:t>
            </a:r>
          </a:p>
        </p:txBody>
      </p:sp>
    </p:spTree>
    <p:extLst>
      <p:ext uri="{BB962C8B-B14F-4D97-AF65-F5344CB8AC3E}">
        <p14:creationId xmlns:p14="http://schemas.microsoft.com/office/powerpoint/2010/main" val="22526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174D787D-DAA7-44F4-69D4-1A6824FBBD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47" y="903939"/>
            <a:ext cx="11094521" cy="57911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B86E84-4F2E-4E0E-B9AB-F325FBB7AB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0"/>
            <a:ext cx="12187592" cy="624547"/>
          </a:xfrm>
          <a:prstGeom prst="rect">
            <a:avLst/>
          </a:prstGeom>
        </p:spPr>
      </p:pic>
      <p:sp>
        <p:nvSpPr>
          <p:cNvPr id="9" name="CuadroTexto 43">
            <a:extLst>
              <a:ext uri="{FF2B5EF4-FFF2-40B4-BE49-F238E27FC236}">
                <a16:creationId xmlns:a16="http://schemas.microsoft.com/office/drawing/2014/main" id="{17C1A542-56AB-44A7-9377-7C6D4D4E9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82" y="162877"/>
            <a:ext cx="6756424" cy="36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 b="1" dirty="0">
                <a:solidFill>
                  <a:srgbClr val="002F5F"/>
                </a:solidFill>
                <a:latin typeface="Arial" panose="020B0604020202020204" pitchFamily="34" charset="0"/>
              </a:rPr>
              <a:t>Sistema Portuario Nacional (SPN)</a:t>
            </a:r>
          </a:p>
        </p:txBody>
      </p:sp>
      <p:sp>
        <p:nvSpPr>
          <p:cNvPr id="10" name="Rectángulo 2">
            <a:extLst>
              <a:ext uri="{FF2B5EF4-FFF2-40B4-BE49-F238E27FC236}">
                <a16:creationId xmlns:a16="http://schemas.microsoft.com/office/drawing/2014/main" id="{E638C211-8CA1-42A0-BD34-AFC0B8360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8412" y="6495116"/>
            <a:ext cx="1117355" cy="20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700" b="1" i="1" dirty="0"/>
              <a:t>Elaborado por la APN</a:t>
            </a:r>
          </a:p>
        </p:txBody>
      </p:sp>
    </p:spTree>
    <p:extLst>
      <p:ext uri="{BB962C8B-B14F-4D97-AF65-F5344CB8AC3E}">
        <p14:creationId xmlns:p14="http://schemas.microsoft.com/office/powerpoint/2010/main" val="38885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B709CA98-AB34-45FB-948D-84FF188BC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A9C8594-CAC1-6DB4-ED4B-6B390C1F8E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" y="-22"/>
            <a:ext cx="12082345" cy="6792992"/>
          </a:xfrm>
          <a:prstGeom prst="rect">
            <a:avLst/>
          </a:prstGeom>
        </p:spPr>
      </p:pic>
      <p:sp>
        <p:nvSpPr>
          <p:cNvPr id="5" name="CuadroTexto 43">
            <a:extLst>
              <a:ext uri="{FF2B5EF4-FFF2-40B4-BE49-F238E27FC236}">
                <a16:creationId xmlns:a16="http://schemas.microsoft.com/office/drawing/2014/main" id="{26ED7241-D520-E3D4-5987-7180F4188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22" y="63406"/>
            <a:ext cx="675798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7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SISTEMA PORTUARIO NACIONAL (SPN)</a:t>
            </a:r>
          </a:p>
        </p:txBody>
      </p:sp>
    </p:spTree>
    <p:extLst>
      <p:ext uri="{BB962C8B-B14F-4D97-AF65-F5344CB8AC3E}">
        <p14:creationId xmlns:p14="http://schemas.microsoft.com/office/powerpoint/2010/main" val="28410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E68F71-FD85-4675-BFC7-258B4BF7A3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B161B170-2528-49F6-8EE8-1899BDD0AA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D41FD90-F5C3-41BB-8F12-17082C687CA7}"/>
              </a:ext>
            </a:extLst>
          </p:cNvPr>
          <p:cNvSpPr/>
          <p:nvPr/>
        </p:nvSpPr>
        <p:spPr>
          <a:xfrm>
            <a:off x="781819" y="64270"/>
            <a:ext cx="5028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DESCRIPCIÓN DEL SISTEMA FLUVIAL PERUANO</a:t>
            </a:r>
          </a:p>
        </p:txBody>
      </p:sp>
    </p:spTree>
    <p:extLst>
      <p:ext uri="{BB962C8B-B14F-4D97-AF65-F5344CB8AC3E}">
        <p14:creationId xmlns:p14="http://schemas.microsoft.com/office/powerpoint/2010/main" val="25051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525BF0DC-DF1D-4942-806A-C937C0583A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99FFBA-D70F-4DB4-B5EF-22E03CC2138E}"/>
              </a:ext>
            </a:extLst>
          </p:cNvPr>
          <p:cNvSpPr/>
          <p:nvPr/>
        </p:nvSpPr>
        <p:spPr>
          <a:xfrm>
            <a:off x="0" y="6735916"/>
            <a:ext cx="12192000" cy="151210"/>
          </a:xfrm>
          <a:prstGeom prst="rect">
            <a:avLst/>
          </a:prstGeom>
          <a:solidFill>
            <a:srgbClr val="F2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4C138E7B-4664-4317-B4F0-962D1008D8CE}"/>
              </a:ext>
            </a:extLst>
          </p:cNvPr>
          <p:cNvSpPr/>
          <p:nvPr/>
        </p:nvSpPr>
        <p:spPr>
          <a:xfrm>
            <a:off x="781819" y="64270"/>
            <a:ext cx="5028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DESCRIPCIÓN DEL SISTEMA FLUVIAL PERUANO</a:t>
            </a:r>
          </a:p>
        </p:txBody>
      </p:sp>
    </p:spTree>
    <p:extLst>
      <p:ext uri="{BB962C8B-B14F-4D97-AF65-F5344CB8AC3E}">
        <p14:creationId xmlns:p14="http://schemas.microsoft.com/office/powerpoint/2010/main" val="36726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8887F25-8481-4911-9837-73575F2979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6"/>
            <a:ext cx="12192000" cy="685612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6A90118E-393C-4BC9-92A0-3413B379681A}"/>
              </a:ext>
            </a:extLst>
          </p:cNvPr>
          <p:cNvSpPr/>
          <p:nvPr/>
        </p:nvSpPr>
        <p:spPr>
          <a:xfrm>
            <a:off x="781819" y="64270"/>
            <a:ext cx="3972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PE" altLang="es-PE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RÉGIMEN DE LOS RÍOS AMAZÓNICOS</a:t>
            </a:r>
          </a:p>
        </p:txBody>
      </p:sp>
    </p:spTree>
    <p:extLst>
      <p:ext uri="{BB962C8B-B14F-4D97-AF65-F5344CB8AC3E}">
        <p14:creationId xmlns:p14="http://schemas.microsoft.com/office/powerpoint/2010/main" val="333546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60DE7C51F8C40AF6F34765F7D2D84" ma:contentTypeVersion="16" ma:contentTypeDescription="Create a new document." ma:contentTypeScope="" ma:versionID="e3a003071747c615476efee915d56ea3">
  <xsd:schema xmlns:xsd="http://www.w3.org/2001/XMLSchema" xmlns:xs="http://www.w3.org/2001/XMLSchema" xmlns:p="http://schemas.microsoft.com/office/2006/metadata/properties" xmlns:ns2="5c0ed026-2af2-4bd4-84a6-7e6cd39ea343" xmlns:ns3="730f74aa-8393-4aa5-b2f8-3c7aae566a68" targetNamespace="http://schemas.microsoft.com/office/2006/metadata/properties" ma:root="true" ma:fieldsID="d1f86c35929668787558fd27a74a135d" ns2:_="" ns3:_="">
    <xsd:import namespace="5c0ed026-2af2-4bd4-84a6-7e6cd39ea343"/>
    <xsd:import namespace="730f74aa-8393-4aa5-b2f8-3c7aae566a6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ed026-2af2-4bd4-84a6-7e6cd39e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list="UserInfo" ma:SearchPeopleOnly="false" ma:internalName="SharedWithUsers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b372cf4-7fd3-46dd-9ae9-fa9a79ed57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f74aa-8393-4aa5-b2f8-3c7aae566a68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0132384e-988b-4cc0-bace-ce04dba99819}" ma:internalName="TaxCatchAll" ma:showField="CatchAllData" ma:web="730f74aa-8393-4aa5-b2f8-3c7aae566a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c0ed026-2af2-4bd4-84a6-7e6cd39ea343">
      <UserInfo>
        <DisplayName/>
        <AccountId xsi:nil="true"/>
        <AccountType/>
      </UserInfo>
    </SharedWithUsers>
    <TaxCatchAll xmlns="730f74aa-8393-4aa5-b2f8-3c7aae566a68" xsi:nil="true"/>
    <lcf76f155ced4ddcb4097134ff3c332f xmlns="5c0ed026-2af2-4bd4-84a6-7e6cd39ea3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3A126A-FAA3-4DBC-ADCA-27CBA256BB7C}"/>
</file>

<file path=customXml/itemProps2.xml><?xml version="1.0" encoding="utf-8"?>
<ds:datastoreItem xmlns:ds="http://schemas.openxmlformats.org/officeDocument/2006/customXml" ds:itemID="{31D30DCE-579E-4A43-8E40-531EF3516BFC}"/>
</file>

<file path=customXml/itemProps3.xml><?xml version="1.0" encoding="utf-8"?>
<ds:datastoreItem xmlns:ds="http://schemas.openxmlformats.org/officeDocument/2006/customXml" ds:itemID="{F1EB23E0-40E3-4245-B398-DD96E75858A2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376</Words>
  <Application>Microsoft Macintosh PowerPoint</Application>
  <PresentationFormat>Widescreen</PresentationFormat>
  <Paragraphs>76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Celso Alburquerque</dc:creator>
  <cp:lastModifiedBy>Malnis, Sabina</cp:lastModifiedBy>
  <cp:revision>4</cp:revision>
  <dcterms:modified xsi:type="dcterms:W3CDTF">2022-06-06T14:07:30Z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0x0101003FD60DE7C51F8C40AF6F34765F7D2D84</vt:lpwstr>
  </property>
</Properties>
</file>