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diagrams/layout3.xml" ContentType="application/vnd.openxmlformats-officedocument.drawingml.diagramLayout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2.xml" ContentType="application/vnd.openxmlformats-officedocument.theme+xml"/>
  <Override PartName="/ppt/diagrams/drawing4.xml" ContentType="application/vnd.ms-office.drawingml.diagramDrawing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93" r:id="rId3"/>
    <p:sldId id="295" r:id="rId4"/>
    <p:sldId id="297" r:id="rId5"/>
    <p:sldId id="294" r:id="rId6"/>
    <p:sldId id="275" r:id="rId7"/>
    <p:sldId id="258" r:id="rId8"/>
    <p:sldId id="257" r:id="rId9"/>
    <p:sldId id="259" r:id="rId10"/>
    <p:sldId id="261" r:id="rId11"/>
    <p:sldId id="263" r:id="rId12"/>
    <p:sldId id="262" r:id="rId13"/>
    <p:sldId id="265" r:id="rId14"/>
    <p:sldId id="296" r:id="rId15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900" autoAdjust="0"/>
  </p:normalViewPr>
  <p:slideViewPr>
    <p:cSldViewPr>
      <p:cViewPr varScale="1">
        <p:scale>
          <a:sx n="79" d="100"/>
          <a:sy n="79" d="100"/>
        </p:scale>
        <p:origin x="-184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8" Type="http://schemas.openxmlformats.org/officeDocument/2006/relationships/slide" Target="slides/slide7.xml"/><Relationship Id="rId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20" Type="http://schemas.openxmlformats.org/officeDocument/2006/relationships/theme" Target="theme/theme1.xml"/><Relationship Id="rId1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ustomXml" Target="../customXml/item3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6C0794-A635-4611-AECC-6E6D43F36A0B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7CDB0F9-735C-451F-B029-CC3D47684F95}">
      <dgm:prSet phldrT="[Texto]"/>
      <dgm:spPr/>
      <dgm:t>
        <a:bodyPr/>
        <a:lstStyle/>
        <a:p>
          <a:r>
            <a:rPr lang="en-US" dirty="0" err="1"/>
            <a:t>Producción</a:t>
          </a:r>
          <a:r>
            <a:rPr lang="en-US" dirty="0"/>
            <a:t> de </a:t>
          </a:r>
          <a:r>
            <a:rPr lang="en-US" dirty="0" err="1"/>
            <a:t>bienes</a:t>
          </a:r>
          <a:r>
            <a:rPr lang="en-US" dirty="0"/>
            <a:t> y </a:t>
          </a:r>
          <a:r>
            <a:rPr lang="en-US" dirty="0" err="1"/>
            <a:t>servicios</a:t>
          </a:r>
          <a:r>
            <a:rPr lang="en-US" dirty="0"/>
            <a:t> finales</a:t>
          </a:r>
        </a:p>
      </dgm:t>
    </dgm:pt>
    <dgm:pt modelId="{C6831E30-E163-499F-9E21-7E5860023BD2}" type="parTrans" cxnId="{7BB3B122-FE9B-412C-AD06-0210D48BF710}">
      <dgm:prSet/>
      <dgm:spPr/>
      <dgm:t>
        <a:bodyPr/>
        <a:lstStyle/>
        <a:p>
          <a:endParaRPr lang="en-US"/>
        </a:p>
      </dgm:t>
    </dgm:pt>
    <dgm:pt modelId="{354D52CA-4231-483E-BD96-15E2ED5CD91A}" type="sibTrans" cxnId="{7BB3B122-FE9B-412C-AD06-0210D48BF710}">
      <dgm:prSet/>
      <dgm:spPr/>
      <dgm:t>
        <a:bodyPr/>
        <a:lstStyle/>
        <a:p>
          <a:endParaRPr lang="en-US"/>
        </a:p>
      </dgm:t>
    </dgm:pt>
    <dgm:pt modelId="{876FB8D0-DBA4-4BE1-8382-99F0A2299B80}">
      <dgm:prSet phldrT="[Texto]"/>
      <dgm:spPr/>
      <dgm:t>
        <a:bodyPr/>
        <a:lstStyle/>
        <a:p>
          <a:r>
            <a:rPr lang="en-US" dirty="0"/>
            <a:t>80% de </a:t>
          </a:r>
          <a:r>
            <a:rPr lang="en-US" dirty="0" err="1"/>
            <a:t>América</a:t>
          </a:r>
          <a:r>
            <a:rPr lang="en-US" dirty="0"/>
            <a:t> Latina y el Caribe</a:t>
          </a:r>
        </a:p>
      </dgm:t>
    </dgm:pt>
    <dgm:pt modelId="{8E8E692D-9774-4288-BCD0-085CC75644D6}" type="parTrans" cxnId="{E6956E88-9616-4072-9A83-5EFFEF4C6B4C}">
      <dgm:prSet/>
      <dgm:spPr/>
      <dgm:t>
        <a:bodyPr/>
        <a:lstStyle/>
        <a:p>
          <a:endParaRPr lang="en-US"/>
        </a:p>
      </dgm:t>
    </dgm:pt>
    <dgm:pt modelId="{15DB8CBC-A204-4A3F-A8AC-038CCD4B8AA3}" type="sibTrans" cxnId="{E6956E88-9616-4072-9A83-5EFFEF4C6B4C}">
      <dgm:prSet/>
      <dgm:spPr/>
      <dgm:t>
        <a:bodyPr/>
        <a:lstStyle/>
        <a:p>
          <a:endParaRPr lang="en-US"/>
        </a:p>
      </dgm:t>
    </dgm:pt>
    <dgm:pt modelId="{165FD9B3-9C03-4794-810A-0964DDAEA8D8}">
      <dgm:prSet phldrT="[Texto]" phldr="1"/>
      <dgm:spPr/>
      <dgm:t>
        <a:bodyPr/>
        <a:lstStyle/>
        <a:p>
          <a:endParaRPr lang="en-US"/>
        </a:p>
      </dgm:t>
    </dgm:pt>
    <dgm:pt modelId="{EB090A36-4025-4E60-9402-582012687217}" type="parTrans" cxnId="{EEAC1778-498B-4955-B07A-D2C3E92DC05F}">
      <dgm:prSet/>
      <dgm:spPr/>
      <dgm:t>
        <a:bodyPr/>
        <a:lstStyle/>
        <a:p>
          <a:endParaRPr lang="en-US"/>
        </a:p>
      </dgm:t>
    </dgm:pt>
    <dgm:pt modelId="{F4A2BCE8-0995-4183-B691-3243FC9BD57A}" type="sibTrans" cxnId="{EEAC1778-498B-4955-B07A-D2C3E92DC05F}">
      <dgm:prSet/>
      <dgm:spPr/>
      <dgm:t>
        <a:bodyPr/>
        <a:lstStyle/>
        <a:p>
          <a:endParaRPr lang="en-US"/>
        </a:p>
      </dgm:t>
    </dgm:pt>
    <dgm:pt modelId="{B8634D29-5A5A-43FA-9DDB-3867CFB9DF28}">
      <dgm:prSet phldrT="[Texto]" phldr="1"/>
      <dgm:spPr/>
      <dgm:t>
        <a:bodyPr/>
        <a:lstStyle/>
        <a:p>
          <a:endParaRPr lang="en-US"/>
        </a:p>
      </dgm:t>
    </dgm:pt>
    <dgm:pt modelId="{16474E2D-EAB3-4672-93F9-8161699627E2}" type="parTrans" cxnId="{6DD0F676-CDDD-498B-8E55-98A8B27105E6}">
      <dgm:prSet/>
      <dgm:spPr/>
      <dgm:t>
        <a:bodyPr/>
        <a:lstStyle/>
        <a:p>
          <a:endParaRPr lang="en-US"/>
        </a:p>
      </dgm:t>
    </dgm:pt>
    <dgm:pt modelId="{1571AD16-B7BE-42B8-B817-B7E47C7A7ED2}" type="sibTrans" cxnId="{6DD0F676-CDDD-498B-8E55-98A8B27105E6}">
      <dgm:prSet/>
      <dgm:spPr/>
      <dgm:t>
        <a:bodyPr/>
        <a:lstStyle/>
        <a:p>
          <a:endParaRPr lang="en-US"/>
        </a:p>
      </dgm:t>
    </dgm:pt>
    <dgm:pt modelId="{A64796FE-72D2-4594-BDB4-07373B029F81}">
      <dgm:prSet phldrT="[Texto]" phldr="1"/>
      <dgm:spPr/>
      <dgm:t>
        <a:bodyPr/>
        <a:lstStyle/>
        <a:p>
          <a:endParaRPr lang="en-US"/>
        </a:p>
      </dgm:t>
    </dgm:pt>
    <dgm:pt modelId="{25A9A9AF-68F0-4467-B0A3-0F2E06C05DF0}" type="parTrans" cxnId="{465EAC48-66F6-41F0-BD75-C4E856F236C7}">
      <dgm:prSet/>
      <dgm:spPr/>
      <dgm:t>
        <a:bodyPr/>
        <a:lstStyle/>
        <a:p>
          <a:endParaRPr lang="en-US"/>
        </a:p>
      </dgm:t>
    </dgm:pt>
    <dgm:pt modelId="{4C607566-2844-45DD-8041-ED4AF9CDDCED}" type="sibTrans" cxnId="{465EAC48-66F6-41F0-BD75-C4E856F236C7}">
      <dgm:prSet/>
      <dgm:spPr/>
      <dgm:t>
        <a:bodyPr/>
        <a:lstStyle/>
        <a:p>
          <a:endParaRPr lang="en-US"/>
        </a:p>
      </dgm:t>
    </dgm:pt>
    <dgm:pt modelId="{1811FAD3-9A1A-40DF-AF17-3BA813994C7C}">
      <dgm:prSet phldrT="[Texto]" phldr="1"/>
      <dgm:spPr/>
      <dgm:t>
        <a:bodyPr/>
        <a:lstStyle/>
        <a:p>
          <a:endParaRPr lang="en-US"/>
        </a:p>
      </dgm:t>
    </dgm:pt>
    <dgm:pt modelId="{01F279EA-CFE2-464F-8461-0E015B002558}" type="parTrans" cxnId="{260D5A09-FAD0-4A29-8870-6C21A0B8C7FA}">
      <dgm:prSet/>
      <dgm:spPr/>
      <dgm:t>
        <a:bodyPr/>
        <a:lstStyle/>
        <a:p>
          <a:endParaRPr lang="en-US"/>
        </a:p>
      </dgm:t>
    </dgm:pt>
    <dgm:pt modelId="{8C585A46-2BBD-434D-8085-199AC080EA50}" type="sibTrans" cxnId="{260D5A09-FAD0-4A29-8870-6C21A0B8C7FA}">
      <dgm:prSet/>
      <dgm:spPr/>
      <dgm:t>
        <a:bodyPr/>
        <a:lstStyle/>
        <a:p>
          <a:endParaRPr lang="en-US"/>
        </a:p>
      </dgm:t>
    </dgm:pt>
    <dgm:pt modelId="{C1DA2A10-5F50-42C6-9698-B23FED626870}">
      <dgm:prSet phldrT="[Texto]" phldr="1"/>
      <dgm:spPr/>
      <dgm:t>
        <a:bodyPr/>
        <a:lstStyle/>
        <a:p>
          <a:endParaRPr lang="en-US"/>
        </a:p>
      </dgm:t>
    </dgm:pt>
    <dgm:pt modelId="{428A4E7C-E4C8-42DE-A5B5-FFE970F1723B}" type="parTrans" cxnId="{A94BAD7B-73E1-4A43-8571-62BF3EEBFD90}">
      <dgm:prSet/>
      <dgm:spPr/>
      <dgm:t>
        <a:bodyPr/>
        <a:lstStyle/>
        <a:p>
          <a:endParaRPr lang="en-US"/>
        </a:p>
      </dgm:t>
    </dgm:pt>
    <dgm:pt modelId="{333052A1-B2BF-4778-B019-58E291BE5A77}" type="sibTrans" cxnId="{A94BAD7B-73E1-4A43-8571-62BF3EEBFD90}">
      <dgm:prSet/>
      <dgm:spPr/>
      <dgm:t>
        <a:bodyPr/>
        <a:lstStyle/>
        <a:p>
          <a:endParaRPr lang="en-US"/>
        </a:p>
      </dgm:t>
    </dgm:pt>
    <dgm:pt modelId="{CF484C6D-4255-4F54-881B-7D066FDA3E36}">
      <dgm:prSet phldrT="[Texto]" phldr="1"/>
      <dgm:spPr/>
      <dgm:t>
        <a:bodyPr/>
        <a:lstStyle/>
        <a:p>
          <a:endParaRPr lang="en-US"/>
        </a:p>
      </dgm:t>
    </dgm:pt>
    <dgm:pt modelId="{04F79ADD-C2D7-4F66-A7C2-26C53B89A3C3}" type="parTrans" cxnId="{70B9B188-CE4A-442F-950B-5338985DB304}">
      <dgm:prSet/>
      <dgm:spPr/>
      <dgm:t>
        <a:bodyPr/>
        <a:lstStyle/>
        <a:p>
          <a:endParaRPr lang="en-US"/>
        </a:p>
      </dgm:t>
    </dgm:pt>
    <dgm:pt modelId="{A96E0904-8C26-43F8-892D-D7AF1BFD4EDE}" type="sibTrans" cxnId="{70B9B188-CE4A-442F-950B-5338985DB304}">
      <dgm:prSet/>
      <dgm:spPr/>
      <dgm:t>
        <a:bodyPr/>
        <a:lstStyle/>
        <a:p>
          <a:endParaRPr lang="en-US"/>
        </a:p>
      </dgm:t>
    </dgm:pt>
    <dgm:pt modelId="{59C2DB1D-5965-4295-9BC2-ABC54648041C}">
      <dgm:prSet phldrT="[Texto]"/>
      <dgm:spPr/>
      <dgm:t>
        <a:bodyPr/>
        <a:lstStyle/>
        <a:p>
          <a:r>
            <a:rPr lang="en-US" dirty="0"/>
            <a:t>4,6% de la del </a:t>
          </a:r>
          <a:r>
            <a:rPr lang="en-US" dirty="0" err="1"/>
            <a:t>mundo</a:t>
          </a:r>
          <a:endParaRPr lang="en-US" dirty="0"/>
        </a:p>
      </dgm:t>
    </dgm:pt>
    <dgm:pt modelId="{0D8D531A-D1D2-4E5F-84B1-6A5989E876B5}" type="parTrans" cxnId="{51A5B3FB-7ECD-4DA8-8031-DD808D9D863B}">
      <dgm:prSet/>
      <dgm:spPr/>
      <dgm:t>
        <a:bodyPr/>
        <a:lstStyle/>
        <a:p>
          <a:endParaRPr lang="en-US"/>
        </a:p>
      </dgm:t>
    </dgm:pt>
    <dgm:pt modelId="{6C12F20A-F48F-41F2-A4D3-518399D33590}" type="sibTrans" cxnId="{51A5B3FB-7ECD-4DA8-8031-DD808D9D863B}">
      <dgm:prSet/>
      <dgm:spPr/>
      <dgm:t>
        <a:bodyPr/>
        <a:lstStyle/>
        <a:p>
          <a:endParaRPr lang="en-US"/>
        </a:p>
      </dgm:t>
    </dgm:pt>
    <dgm:pt modelId="{E31FAAE8-A5F5-46EB-9677-B0F744535B33}" type="pres">
      <dgm:prSet presAssocID="{7E6C0794-A635-4611-AECC-6E6D43F36A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FDF4E18D-16EC-4B1C-8E0D-5E9829BFE33B}" type="pres">
      <dgm:prSet presAssocID="{17CDB0F9-735C-451F-B029-CC3D47684F95}" presName="centerShape" presStyleLbl="node0" presStyleIdx="0" presStyleCnt="1"/>
      <dgm:spPr/>
      <dgm:t>
        <a:bodyPr/>
        <a:lstStyle/>
        <a:p>
          <a:endParaRPr lang="es-UY"/>
        </a:p>
      </dgm:t>
    </dgm:pt>
    <dgm:pt modelId="{A656450F-02DA-4E7F-9EF3-01E146D985FB}" type="pres">
      <dgm:prSet presAssocID="{8E8E692D-9774-4288-BCD0-085CC75644D6}" presName="parTrans" presStyleLbl="sibTrans2D1" presStyleIdx="0" presStyleCnt="2"/>
      <dgm:spPr/>
      <dgm:t>
        <a:bodyPr/>
        <a:lstStyle/>
        <a:p>
          <a:endParaRPr lang="es-UY"/>
        </a:p>
      </dgm:t>
    </dgm:pt>
    <dgm:pt modelId="{6917BF00-3BC4-4D5D-A199-0816C91C2235}" type="pres">
      <dgm:prSet presAssocID="{8E8E692D-9774-4288-BCD0-085CC75644D6}" presName="connectorText" presStyleLbl="sibTrans2D1" presStyleIdx="0" presStyleCnt="2"/>
      <dgm:spPr/>
      <dgm:t>
        <a:bodyPr/>
        <a:lstStyle/>
        <a:p>
          <a:endParaRPr lang="es-UY"/>
        </a:p>
      </dgm:t>
    </dgm:pt>
    <dgm:pt modelId="{5EA5B379-26FB-42AC-BE09-D2849082CB57}" type="pres">
      <dgm:prSet presAssocID="{876FB8D0-DBA4-4BE1-8382-99F0A2299B8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CBE22B2D-D3C9-4B6D-8593-51EDC7B264D6}" type="pres">
      <dgm:prSet presAssocID="{0D8D531A-D1D2-4E5F-84B1-6A5989E876B5}" presName="parTrans" presStyleLbl="sibTrans2D1" presStyleIdx="1" presStyleCnt="2"/>
      <dgm:spPr/>
      <dgm:t>
        <a:bodyPr/>
        <a:lstStyle/>
        <a:p>
          <a:endParaRPr lang="es-UY"/>
        </a:p>
      </dgm:t>
    </dgm:pt>
    <dgm:pt modelId="{445CE7C1-3A74-433C-BD89-15CE64AA489D}" type="pres">
      <dgm:prSet presAssocID="{0D8D531A-D1D2-4E5F-84B1-6A5989E876B5}" presName="connectorText" presStyleLbl="sibTrans2D1" presStyleIdx="1" presStyleCnt="2"/>
      <dgm:spPr/>
      <dgm:t>
        <a:bodyPr/>
        <a:lstStyle/>
        <a:p>
          <a:endParaRPr lang="es-UY"/>
        </a:p>
      </dgm:t>
    </dgm:pt>
    <dgm:pt modelId="{9C00F8C5-286A-4B5D-AEDA-57B60337E67A}" type="pres">
      <dgm:prSet presAssocID="{59C2DB1D-5965-4295-9BC2-ABC54648041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E6956E88-9616-4072-9A83-5EFFEF4C6B4C}" srcId="{17CDB0F9-735C-451F-B029-CC3D47684F95}" destId="{876FB8D0-DBA4-4BE1-8382-99F0A2299B80}" srcOrd="0" destOrd="0" parTransId="{8E8E692D-9774-4288-BCD0-085CC75644D6}" sibTransId="{15DB8CBC-A204-4A3F-A8AC-038CCD4B8AA3}"/>
    <dgm:cxn modelId="{6F859C9E-BD2B-4D6B-9651-CA215C700E5C}" type="presOf" srcId="{8E8E692D-9774-4288-BCD0-085CC75644D6}" destId="{6917BF00-3BC4-4D5D-A199-0816C91C2235}" srcOrd="1" destOrd="0" presId="urn:microsoft.com/office/officeart/2005/8/layout/radial5"/>
    <dgm:cxn modelId="{260D5A09-FAD0-4A29-8870-6C21A0B8C7FA}" srcId="{A64796FE-72D2-4594-BDB4-07373B029F81}" destId="{1811FAD3-9A1A-40DF-AF17-3BA813994C7C}" srcOrd="0" destOrd="0" parTransId="{01F279EA-CFE2-464F-8461-0E015B002558}" sibTransId="{8C585A46-2BBD-434D-8085-199AC080EA50}"/>
    <dgm:cxn modelId="{7E78683A-7331-4F1E-B897-60EFE2789F86}" type="presOf" srcId="{17CDB0F9-735C-451F-B029-CC3D47684F95}" destId="{FDF4E18D-16EC-4B1C-8E0D-5E9829BFE33B}" srcOrd="0" destOrd="0" presId="urn:microsoft.com/office/officeart/2005/8/layout/radial5"/>
    <dgm:cxn modelId="{70B9B188-CE4A-442F-950B-5338985DB304}" srcId="{C1DA2A10-5F50-42C6-9698-B23FED626870}" destId="{CF484C6D-4255-4F54-881B-7D066FDA3E36}" srcOrd="0" destOrd="0" parTransId="{04F79ADD-C2D7-4F66-A7C2-26C53B89A3C3}" sibTransId="{A96E0904-8C26-43F8-892D-D7AF1BFD4EDE}"/>
    <dgm:cxn modelId="{7BB3B122-FE9B-412C-AD06-0210D48BF710}" srcId="{7E6C0794-A635-4611-AECC-6E6D43F36A0B}" destId="{17CDB0F9-735C-451F-B029-CC3D47684F95}" srcOrd="0" destOrd="0" parTransId="{C6831E30-E163-499F-9E21-7E5860023BD2}" sibTransId="{354D52CA-4231-483E-BD96-15E2ED5CD91A}"/>
    <dgm:cxn modelId="{A94BAD7B-73E1-4A43-8571-62BF3EEBFD90}" srcId="{7E6C0794-A635-4611-AECC-6E6D43F36A0B}" destId="{C1DA2A10-5F50-42C6-9698-B23FED626870}" srcOrd="3" destOrd="0" parTransId="{428A4E7C-E4C8-42DE-A5B5-FFE970F1723B}" sibTransId="{333052A1-B2BF-4778-B019-58E291BE5A77}"/>
    <dgm:cxn modelId="{6DD0F676-CDDD-498B-8E55-98A8B27105E6}" srcId="{165FD9B3-9C03-4794-810A-0964DDAEA8D8}" destId="{B8634D29-5A5A-43FA-9DDB-3867CFB9DF28}" srcOrd="0" destOrd="0" parTransId="{16474E2D-EAB3-4672-93F9-8161699627E2}" sibTransId="{1571AD16-B7BE-42B8-B817-B7E47C7A7ED2}"/>
    <dgm:cxn modelId="{465EAC48-66F6-41F0-BD75-C4E856F236C7}" srcId="{7E6C0794-A635-4611-AECC-6E6D43F36A0B}" destId="{A64796FE-72D2-4594-BDB4-07373B029F81}" srcOrd="2" destOrd="0" parTransId="{25A9A9AF-68F0-4467-B0A3-0F2E06C05DF0}" sibTransId="{4C607566-2844-45DD-8041-ED4AF9CDDCED}"/>
    <dgm:cxn modelId="{EEAC1778-498B-4955-B07A-D2C3E92DC05F}" srcId="{7E6C0794-A635-4611-AECC-6E6D43F36A0B}" destId="{165FD9B3-9C03-4794-810A-0964DDAEA8D8}" srcOrd="1" destOrd="0" parTransId="{EB090A36-4025-4E60-9402-582012687217}" sibTransId="{F4A2BCE8-0995-4183-B691-3243FC9BD57A}"/>
    <dgm:cxn modelId="{EB98DD91-560B-48A8-AB7E-35D992CC59DF}" type="presOf" srcId="{0D8D531A-D1D2-4E5F-84B1-6A5989E876B5}" destId="{445CE7C1-3A74-433C-BD89-15CE64AA489D}" srcOrd="1" destOrd="0" presId="urn:microsoft.com/office/officeart/2005/8/layout/radial5"/>
    <dgm:cxn modelId="{41EA8557-419B-4050-91DB-E26701E88C9A}" type="presOf" srcId="{7E6C0794-A635-4611-AECC-6E6D43F36A0B}" destId="{E31FAAE8-A5F5-46EB-9677-B0F744535B33}" srcOrd="0" destOrd="0" presId="urn:microsoft.com/office/officeart/2005/8/layout/radial5"/>
    <dgm:cxn modelId="{611150D1-FBCB-4225-8158-69195A8FD4F4}" type="presOf" srcId="{0D8D531A-D1D2-4E5F-84B1-6A5989E876B5}" destId="{CBE22B2D-D3C9-4B6D-8593-51EDC7B264D6}" srcOrd="0" destOrd="0" presId="urn:microsoft.com/office/officeart/2005/8/layout/radial5"/>
    <dgm:cxn modelId="{AC54AE55-5584-4795-8AFA-0986CD6601BC}" type="presOf" srcId="{59C2DB1D-5965-4295-9BC2-ABC54648041C}" destId="{9C00F8C5-286A-4B5D-AEDA-57B60337E67A}" srcOrd="0" destOrd="0" presId="urn:microsoft.com/office/officeart/2005/8/layout/radial5"/>
    <dgm:cxn modelId="{51A5B3FB-7ECD-4DA8-8031-DD808D9D863B}" srcId="{17CDB0F9-735C-451F-B029-CC3D47684F95}" destId="{59C2DB1D-5965-4295-9BC2-ABC54648041C}" srcOrd="1" destOrd="0" parTransId="{0D8D531A-D1D2-4E5F-84B1-6A5989E876B5}" sibTransId="{6C12F20A-F48F-41F2-A4D3-518399D33590}"/>
    <dgm:cxn modelId="{45571D56-2C9F-43E9-A1C0-CAF3278956EE}" type="presOf" srcId="{8E8E692D-9774-4288-BCD0-085CC75644D6}" destId="{A656450F-02DA-4E7F-9EF3-01E146D985FB}" srcOrd="0" destOrd="0" presId="urn:microsoft.com/office/officeart/2005/8/layout/radial5"/>
    <dgm:cxn modelId="{AF23D153-6393-463C-B0EC-5B8133A76FC5}" type="presOf" srcId="{876FB8D0-DBA4-4BE1-8382-99F0A2299B80}" destId="{5EA5B379-26FB-42AC-BE09-D2849082CB57}" srcOrd="0" destOrd="0" presId="urn:microsoft.com/office/officeart/2005/8/layout/radial5"/>
    <dgm:cxn modelId="{727B46A8-140E-4B37-84A8-25A8289FD871}" type="presParOf" srcId="{E31FAAE8-A5F5-46EB-9677-B0F744535B33}" destId="{FDF4E18D-16EC-4B1C-8E0D-5E9829BFE33B}" srcOrd="0" destOrd="0" presId="urn:microsoft.com/office/officeart/2005/8/layout/radial5"/>
    <dgm:cxn modelId="{3288F6E8-3586-4587-ADF1-8B6E59ED8F7F}" type="presParOf" srcId="{E31FAAE8-A5F5-46EB-9677-B0F744535B33}" destId="{A656450F-02DA-4E7F-9EF3-01E146D985FB}" srcOrd="1" destOrd="0" presId="urn:microsoft.com/office/officeart/2005/8/layout/radial5"/>
    <dgm:cxn modelId="{1AFE69C2-CF59-4DB0-ABF3-9015283061E2}" type="presParOf" srcId="{A656450F-02DA-4E7F-9EF3-01E146D985FB}" destId="{6917BF00-3BC4-4D5D-A199-0816C91C2235}" srcOrd="0" destOrd="0" presId="urn:microsoft.com/office/officeart/2005/8/layout/radial5"/>
    <dgm:cxn modelId="{4B01DCE3-1D21-43A7-BB06-D1E2CF822338}" type="presParOf" srcId="{E31FAAE8-A5F5-46EB-9677-B0F744535B33}" destId="{5EA5B379-26FB-42AC-BE09-D2849082CB57}" srcOrd="2" destOrd="0" presId="urn:microsoft.com/office/officeart/2005/8/layout/radial5"/>
    <dgm:cxn modelId="{003D1D20-E97C-478C-AF77-6081B416158F}" type="presParOf" srcId="{E31FAAE8-A5F5-46EB-9677-B0F744535B33}" destId="{CBE22B2D-D3C9-4B6D-8593-51EDC7B264D6}" srcOrd="3" destOrd="0" presId="urn:microsoft.com/office/officeart/2005/8/layout/radial5"/>
    <dgm:cxn modelId="{3D6F909C-DFC2-4478-AD39-CADC413BEAA0}" type="presParOf" srcId="{CBE22B2D-D3C9-4B6D-8593-51EDC7B264D6}" destId="{445CE7C1-3A74-433C-BD89-15CE64AA489D}" srcOrd="0" destOrd="0" presId="urn:microsoft.com/office/officeart/2005/8/layout/radial5"/>
    <dgm:cxn modelId="{C1F837E5-CA9A-44F5-B95D-416EB0F23D8F}" type="presParOf" srcId="{E31FAAE8-A5F5-46EB-9677-B0F744535B33}" destId="{9C00F8C5-286A-4B5D-AEDA-57B60337E67A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6C0794-A635-4611-AECC-6E6D43F36A0B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7CDB0F9-735C-451F-B029-CC3D47684F95}">
      <dgm:prSet phldrT="[Texto]"/>
      <dgm:spPr/>
      <dgm:t>
        <a:bodyPr/>
        <a:lstStyle/>
        <a:p>
          <a:r>
            <a:rPr lang="en-US" dirty="0" err="1"/>
            <a:t>Población</a:t>
          </a:r>
          <a:endParaRPr lang="en-US" dirty="0"/>
        </a:p>
      </dgm:t>
    </dgm:pt>
    <dgm:pt modelId="{C6831E30-E163-499F-9E21-7E5860023BD2}" type="parTrans" cxnId="{7BB3B122-FE9B-412C-AD06-0210D48BF710}">
      <dgm:prSet/>
      <dgm:spPr/>
      <dgm:t>
        <a:bodyPr/>
        <a:lstStyle/>
        <a:p>
          <a:endParaRPr lang="en-US"/>
        </a:p>
      </dgm:t>
    </dgm:pt>
    <dgm:pt modelId="{354D52CA-4231-483E-BD96-15E2ED5CD91A}" type="sibTrans" cxnId="{7BB3B122-FE9B-412C-AD06-0210D48BF710}">
      <dgm:prSet/>
      <dgm:spPr/>
      <dgm:t>
        <a:bodyPr/>
        <a:lstStyle/>
        <a:p>
          <a:endParaRPr lang="en-US"/>
        </a:p>
      </dgm:t>
    </dgm:pt>
    <dgm:pt modelId="{876FB8D0-DBA4-4BE1-8382-99F0A2299B80}">
      <dgm:prSet phldrT="[Texto]"/>
      <dgm:spPr/>
      <dgm:t>
        <a:bodyPr/>
        <a:lstStyle/>
        <a:p>
          <a:r>
            <a:rPr lang="en-US" dirty="0"/>
            <a:t>87% de </a:t>
          </a:r>
          <a:r>
            <a:rPr lang="en-US" dirty="0" err="1"/>
            <a:t>América</a:t>
          </a:r>
          <a:r>
            <a:rPr lang="en-US" dirty="0"/>
            <a:t> Latina y el Caribe</a:t>
          </a:r>
        </a:p>
      </dgm:t>
    </dgm:pt>
    <dgm:pt modelId="{8E8E692D-9774-4288-BCD0-085CC75644D6}" type="parTrans" cxnId="{E6956E88-9616-4072-9A83-5EFFEF4C6B4C}">
      <dgm:prSet/>
      <dgm:spPr/>
      <dgm:t>
        <a:bodyPr/>
        <a:lstStyle/>
        <a:p>
          <a:endParaRPr lang="en-US"/>
        </a:p>
      </dgm:t>
    </dgm:pt>
    <dgm:pt modelId="{15DB8CBC-A204-4A3F-A8AC-038CCD4B8AA3}" type="sibTrans" cxnId="{E6956E88-9616-4072-9A83-5EFFEF4C6B4C}">
      <dgm:prSet/>
      <dgm:spPr/>
      <dgm:t>
        <a:bodyPr/>
        <a:lstStyle/>
        <a:p>
          <a:endParaRPr lang="en-US"/>
        </a:p>
      </dgm:t>
    </dgm:pt>
    <dgm:pt modelId="{165FD9B3-9C03-4794-810A-0964DDAEA8D8}">
      <dgm:prSet phldrT="[Texto]" phldr="1"/>
      <dgm:spPr/>
      <dgm:t>
        <a:bodyPr/>
        <a:lstStyle/>
        <a:p>
          <a:endParaRPr lang="en-US"/>
        </a:p>
      </dgm:t>
    </dgm:pt>
    <dgm:pt modelId="{EB090A36-4025-4E60-9402-582012687217}" type="parTrans" cxnId="{EEAC1778-498B-4955-B07A-D2C3E92DC05F}">
      <dgm:prSet/>
      <dgm:spPr/>
      <dgm:t>
        <a:bodyPr/>
        <a:lstStyle/>
        <a:p>
          <a:endParaRPr lang="en-US"/>
        </a:p>
      </dgm:t>
    </dgm:pt>
    <dgm:pt modelId="{F4A2BCE8-0995-4183-B691-3243FC9BD57A}" type="sibTrans" cxnId="{EEAC1778-498B-4955-B07A-D2C3E92DC05F}">
      <dgm:prSet/>
      <dgm:spPr/>
      <dgm:t>
        <a:bodyPr/>
        <a:lstStyle/>
        <a:p>
          <a:endParaRPr lang="en-US"/>
        </a:p>
      </dgm:t>
    </dgm:pt>
    <dgm:pt modelId="{B8634D29-5A5A-43FA-9DDB-3867CFB9DF28}">
      <dgm:prSet phldrT="[Texto]" phldr="1"/>
      <dgm:spPr/>
      <dgm:t>
        <a:bodyPr/>
        <a:lstStyle/>
        <a:p>
          <a:endParaRPr lang="en-US"/>
        </a:p>
      </dgm:t>
    </dgm:pt>
    <dgm:pt modelId="{16474E2D-EAB3-4672-93F9-8161699627E2}" type="parTrans" cxnId="{6DD0F676-CDDD-498B-8E55-98A8B27105E6}">
      <dgm:prSet/>
      <dgm:spPr/>
      <dgm:t>
        <a:bodyPr/>
        <a:lstStyle/>
        <a:p>
          <a:endParaRPr lang="en-US"/>
        </a:p>
      </dgm:t>
    </dgm:pt>
    <dgm:pt modelId="{1571AD16-B7BE-42B8-B817-B7E47C7A7ED2}" type="sibTrans" cxnId="{6DD0F676-CDDD-498B-8E55-98A8B27105E6}">
      <dgm:prSet/>
      <dgm:spPr/>
      <dgm:t>
        <a:bodyPr/>
        <a:lstStyle/>
        <a:p>
          <a:endParaRPr lang="en-US"/>
        </a:p>
      </dgm:t>
    </dgm:pt>
    <dgm:pt modelId="{A64796FE-72D2-4594-BDB4-07373B029F81}">
      <dgm:prSet phldrT="[Texto]" phldr="1"/>
      <dgm:spPr/>
      <dgm:t>
        <a:bodyPr/>
        <a:lstStyle/>
        <a:p>
          <a:endParaRPr lang="en-US"/>
        </a:p>
      </dgm:t>
    </dgm:pt>
    <dgm:pt modelId="{25A9A9AF-68F0-4467-B0A3-0F2E06C05DF0}" type="parTrans" cxnId="{465EAC48-66F6-41F0-BD75-C4E856F236C7}">
      <dgm:prSet/>
      <dgm:spPr/>
      <dgm:t>
        <a:bodyPr/>
        <a:lstStyle/>
        <a:p>
          <a:endParaRPr lang="en-US"/>
        </a:p>
      </dgm:t>
    </dgm:pt>
    <dgm:pt modelId="{4C607566-2844-45DD-8041-ED4AF9CDDCED}" type="sibTrans" cxnId="{465EAC48-66F6-41F0-BD75-C4E856F236C7}">
      <dgm:prSet/>
      <dgm:spPr/>
      <dgm:t>
        <a:bodyPr/>
        <a:lstStyle/>
        <a:p>
          <a:endParaRPr lang="en-US"/>
        </a:p>
      </dgm:t>
    </dgm:pt>
    <dgm:pt modelId="{1811FAD3-9A1A-40DF-AF17-3BA813994C7C}">
      <dgm:prSet phldrT="[Texto]" phldr="1"/>
      <dgm:spPr/>
      <dgm:t>
        <a:bodyPr/>
        <a:lstStyle/>
        <a:p>
          <a:endParaRPr lang="en-US"/>
        </a:p>
      </dgm:t>
    </dgm:pt>
    <dgm:pt modelId="{01F279EA-CFE2-464F-8461-0E015B002558}" type="parTrans" cxnId="{260D5A09-FAD0-4A29-8870-6C21A0B8C7FA}">
      <dgm:prSet/>
      <dgm:spPr/>
      <dgm:t>
        <a:bodyPr/>
        <a:lstStyle/>
        <a:p>
          <a:endParaRPr lang="en-US"/>
        </a:p>
      </dgm:t>
    </dgm:pt>
    <dgm:pt modelId="{8C585A46-2BBD-434D-8085-199AC080EA50}" type="sibTrans" cxnId="{260D5A09-FAD0-4A29-8870-6C21A0B8C7FA}">
      <dgm:prSet/>
      <dgm:spPr/>
      <dgm:t>
        <a:bodyPr/>
        <a:lstStyle/>
        <a:p>
          <a:endParaRPr lang="en-US"/>
        </a:p>
      </dgm:t>
    </dgm:pt>
    <dgm:pt modelId="{C1DA2A10-5F50-42C6-9698-B23FED626870}">
      <dgm:prSet phldrT="[Texto]" phldr="1"/>
      <dgm:spPr/>
      <dgm:t>
        <a:bodyPr/>
        <a:lstStyle/>
        <a:p>
          <a:endParaRPr lang="en-US"/>
        </a:p>
      </dgm:t>
    </dgm:pt>
    <dgm:pt modelId="{428A4E7C-E4C8-42DE-A5B5-FFE970F1723B}" type="parTrans" cxnId="{A94BAD7B-73E1-4A43-8571-62BF3EEBFD90}">
      <dgm:prSet/>
      <dgm:spPr/>
      <dgm:t>
        <a:bodyPr/>
        <a:lstStyle/>
        <a:p>
          <a:endParaRPr lang="en-US"/>
        </a:p>
      </dgm:t>
    </dgm:pt>
    <dgm:pt modelId="{333052A1-B2BF-4778-B019-58E291BE5A77}" type="sibTrans" cxnId="{A94BAD7B-73E1-4A43-8571-62BF3EEBFD90}">
      <dgm:prSet/>
      <dgm:spPr/>
      <dgm:t>
        <a:bodyPr/>
        <a:lstStyle/>
        <a:p>
          <a:endParaRPr lang="en-US"/>
        </a:p>
      </dgm:t>
    </dgm:pt>
    <dgm:pt modelId="{CF484C6D-4255-4F54-881B-7D066FDA3E36}">
      <dgm:prSet phldrT="[Texto]" phldr="1"/>
      <dgm:spPr/>
      <dgm:t>
        <a:bodyPr/>
        <a:lstStyle/>
        <a:p>
          <a:endParaRPr lang="en-US"/>
        </a:p>
      </dgm:t>
    </dgm:pt>
    <dgm:pt modelId="{04F79ADD-C2D7-4F66-A7C2-26C53B89A3C3}" type="parTrans" cxnId="{70B9B188-CE4A-442F-950B-5338985DB304}">
      <dgm:prSet/>
      <dgm:spPr/>
      <dgm:t>
        <a:bodyPr/>
        <a:lstStyle/>
        <a:p>
          <a:endParaRPr lang="en-US"/>
        </a:p>
      </dgm:t>
    </dgm:pt>
    <dgm:pt modelId="{A96E0904-8C26-43F8-892D-D7AF1BFD4EDE}" type="sibTrans" cxnId="{70B9B188-CE4A-442F-950B-5338985DB304}">
      <dgm:prSet/>
      <dgm:spPr/>
      <dgm:t>
        <a:bodyPr/>
        <a:lstStyle/>
        <a:p>
          <a:endParaRPr lang="en-US"/>
        </a:p>
      </dgm:t>
    </dgm:pt>
    <dgm:pt modelId="{59C2DB1D-5965-4295-9BC2-ABC54648041C}">
      <dgm:prSet phldrT="[Texto]"/>
      <dgm:spPr/>
      <dgm:t>
        <a:bodyPr/>
        <a:lstStyle/>
        <a:p>
          <a:r>
            <a:rPr lang="en-US" dirty="0"/>
            <a:t>7,3% de la del </a:t>
          </a:r>
          <a:r>
            <a:rPr lang="en-US" dirty="0" err="1"/>
            <a:t>mundo</a:t>
          </a:r>
          <a:endParaRPr lang="en-US" dirty="0"/>
        </a:p>
      </dgm:t>
    </dgm:pt>
    <dgm:pt modelId="{0D8D531A-D1D2-4E5F-84B1-6A5989E876B5}" type="parTrans" cxnId="{51A5B3FB-7ECD-4DA8-8031-DD808D9D863B}">
      <dgm:prSet/>
      <dgm:spPr/>
      <dgm:t>
        <a:bodyPr/>
        <a:lstStyle/>
        <a:p>
          <a:endParaRPr lang="en-US"/>
        </a:p>
      </dgm:t>
    </dgm:pt>
    <dgm:pt modelId="{6C12F20A-F48F-41F2-A4D3-518399D33590}" type="sibTrans" cxnId="{51A5B3FB-7ECD-4DA8-8031-DD808D9D863B}">
      <dgm:prSet/>
      <dgm:spPr/>
      <dgm:t>
        <a:bodyPr/>
        <a:lstStyle/>
        <a:p>
          <a:endParaRPr lang="en-US"/>
        </a:p>
      </dgm:t>
    </dgm:pt>
    <dgm:pt modelId="{E31FAAE8-A5F5-46EB-9677-B0F744535B33}" type="pres">
      <dgm:prSet presAssocID="{7E6C0794-A635-4611-AECC-6E6D43F36A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FDF4E18D-16EC-4B1C-8E0D-5E9829BFE33B}" type="pres">
      <dgm:prSet presAssocID="{17CDB0F9-735C-451F-B029-CC3D47684F95}" presName="centerShape" presStyleLbl="node0" presStyleIdx="0" presStyleCnt="1" custScaleX="112559" custScaleY="99833" custLinFactNeighborX="-19" custLinFactNeighborY="-894"/>
      <dgm:spPr/>
      <dgm:t>
        <a:bodyPr/>
        <a:lstStyle/>
        <a:p>
          <a:endParaRPr lang="es-UY"/>
        </a:p>
      </dgm:t>
    </dgm:pt>
    <dgm:pt modelId="{A656450F-02DA-4E7F-9EF3-01E146D985FB}" type="pres">
      <dgm:prSet presAssocID="{8E8E692D-9774-4288-BCD0-085CC75644D6}" presName="parTrans" presStyleLbl="sibTrans2D1" presStyleIdx="0" presStyleCnt="2"/>
      <dgm:spPr/>
      <dgm:t>
        <a:bodyPr/>
        <a:lstStyle/>
        <a:p>
          <a:endParaRPr lang="es-UY"/>
        </a:p>
      </dgm:t>
    </dgm:pt>
    <dgm:pt modelId="{6917BF00-3BC4-4D5D-A199-0816C91C2235}" type="pres">
      <dgm:prSet presAssocID="{8E8E692D-9774-4288-BCD0-085CC75644D6}" presName="connectorText" presStyleLbl="sibTrans2D1" presStyleIdx="0" presStyleCnt="2"/>
      <dgm:spPr/>
      <dgm:t>
        <a:bodyPr/>
        <a:lstStyle/>
        <a:p>
          <a:endParaRPr lang="es-UY"/>
        </a:p>
      </dgm:t>
    </dgm:pt>
    <dgm:pt modelId="{5EA5B379-26FB-42AC-BE09-D2849082CB57}" type="pres">
      <dgm:prSet presAssocID="{876FB8D0-DBA4-4BE1-8382-99F0A2299B8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CBE22B2D-D3C9-4B6D-8593-51EDC7B264D6}" type="pres">
      <dgm:prSet presAssocID="{0D8D531A-D1D2-4E5F-84B1-6A5989E876B5}" presName="parTrans" presStyleLbl="sibTrans2D1" presStyleIdx="1" presStyleCnt="2"/>
      <dgm:spPr/>
      <dgm:t>
        <a:bodyPr/>
        <a:lstStyle/>
        <a:p>
          <a:endParaRPr lang="es-UY"/>
        </a:p>
      </dgm:t>
    </dgm:pt>
    <dgm:pt modelId="{445CE7C1-3A74-433C-BD89-15CE64AA489D}" type="pres">
      <dgm:prSet presAssocID="{0D8D531A-D1D2-4E5F-84B1-6A5989E876B5}" presName="connectorText" presStyleLbl="sibTrans2D1" presStyleIdx="1" presStyleCnt="2"/>
      <dgm:spPr/>
      <dgm:t>
        <a:bodyPr/>
        <a:lstStyle/>
        <a:p>
          <a:endParaRPr lang="es-UY"/>
        </a:p>
      </dgm:t>
    </dgm:pt>
    <dgm:pt modelId="{9C00F8C5-286A-4B5D-AEDA-57B60337E67A}" type="pres">
      <dgm:prSet presAssocID="{59C2DB1D-5965-4295-9BC2-ABC54648041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112A4F2A-E12F-4079-92ED-128C28725079}" type="presOf" srcId="{7E6C0794-A635-4611-AECC-6E6D43F36A0B}" destId="{E31FAAE8-A5F5-46EB-9677-B0F744535B33}" srcOrd="0" destOrd="0" presId="urn:microsoft.com/office/officeart/2005/8/layout/radial5"/>
    <dgm:cxn modelId="{9EA72345-408B-47A7-94DF-FCDFD3499B55}" type="presOf" srcId="{876FB8D0-DBA4-4BE1-8382-99F0A2299B80}" destId="{5EA5B379-26FB-42AC-BE09-D2849082CB57}" srcOrd="0" destOrd="0" presId="urn:microsoft.com/office/officeart/2005/8/layout/radial5"/>
    <dgm:cxn modelId="{E6956E88-9616-4072-9A83-5EFFEF4C6B4C}" srcId="{17CDB0F9-735C-451F-B029-CC3D47684F95}" destId="{876FB8D0-DBA4-4BE1-8382-99F0A2299B80}" srcOrd="0" destOrd="0" parTransId="{8E8E692D-9774-4288-BCD0-085CC75644D6}" sibTransId="{15DB8CBC-A204-4A3F-A8AC-038CCD4B8AA3}"/>
    <dgm:cxn modelId="{260D5A09-FAD0-4A29-8870-6C21A0B8C7FA}" srcId="{A64796FE-72D2-4594-BDB4-07373B029F81}" destId="{1811FAD3-9A1A-40DF-AF17-3BA813994C7C}" srcOrd="0" destOrd="0" parTransId="{01F279EA-CFE2-464F-8461-0E015B002558}" sibTransId="{8C585A46-2BBD-434D-8085-199AC080EA50}"/>
    <dgm:cxn modelId="{D144DFB3-EBE5-4006-B688-EDD8738026B6}" type="presOf" srcId="{8E8E692D-9774-4288-BCD0-085CC75644D6}" destId="{6917BF00-3BC4-4D5D-A199-0816C91C2235}" srcOrd="1" destOrd="0" presId="urn:microsoft.com/office/officeart/2005/8/layout/radial5"/>
    <dgm:cxn modelId="{70B9B188-CE4A-442F-950B-5338985DB304}" srcId="{C1DA2A10-5F50-42C6-9698-B23FED626870}" destId="{CF484C6D-4255-4F54-881B-7D066FDA3E36}" srcOrd="0" destOrd="0" parTransId="{04F79ADD-C2D7-4F66-A7C2-26C53B89A3C3}" sibTransId="{A96E0904-8C26-43F8-892D-D7AF1BFD4EDE}"/>
    <dgm:cxn modelId="{F4EB7186-0492-4FE7-BC25-E54A3F8590E6}" type="presOf" srcId="{0D8D531A-D1D2-4E5F-84B1-6A5989E876B5}" destId="{CBE22B2D-D3C9-4B6D-8593-51EDC7B264D6}" srcOrd="0" destOrd="0" presId="urn:microsoft.com/office/officeart/2005/8/layout/radial5"/>
    <dgm:cxn modelId="{7BB3B122-FE9B-412C-AD06-0210D48BF710}" srcId="{7E6C0794-A635-4611-AECC-6E6D43F36A0B}" destId="{17CDB0F9-735C-451F-B029-CC3D47684F95}" srcOrd="0" destOrd="0" parTransId="{C6831E30-E163-499F-9E21-7E5860023BD2}" sibTransId="{354D52CA-4231-483E-BD96-15E2ED5CD91A}"/>
    <dgm:cxn modelId="{B8B9F6F9-CFA8-4D85-8059-8AB46BD3475D}" type="presOf" srcId="{17CDB0F9-735C-451F-B029-CC3D47684F95}" destId="{FDF4E18D-16EC-4B1C-8E0D-5E9829BFE33B}" srcOrd="0" destOrd="0" presId="urn:microsoft.com/office/officeart/2005/8/layout/radial5"/>
    <dgm:cxn modelId="{8DC4973A-1987-4001-A4A3-560121694172}" type="presOf" srcId="{0D8D531A-D1D2-4E5F-84B1-6A5989E876B5}" destId="{445CE7C1-3A74-433C-BD89-15CE64AA489D}" srcOrd="1" destOrd="0" presId="urn:microsoft.com/office/officeart/2005/8/layout/radial5"/>
    <dgm:cxn modelId="{A94BAD7B-73E1-4A43-8571-62BF3EEBFD90}" srcId="{7E6C0794-A635-4611-AECC-6E6D43F36A0B}" destId="{C1DA2A10-5F50-42C6-9698-B23FED626870}" srcOrd="3" destOrd="0" parTransId="{428A4E7C-E4C8-42DE-A5B5-FFE970F1723B}" sibTransId="{333052A1-B2BF-4778-B019-58E291BE5A77}"/>
    <dgm:cxn modelId="{6DD0F676-CDDD-498B-8E55-98A8B27105E6}" srcId="{165FD9B3-9C03-4794-810A-0964DDAEA8D8}" destId="{B8634D29-5A5A-43FA-9DDB-3867CFB9DF28}" srcOrd="0" destOrd="0" parTransId="{16474E2D-EAB3-4672-93F9-8161699627E2}" sibTransId="{1571AD16-B7BE-42B8-B817-B7E47C7A7ED2}"/>
    <dgm:cxn modelId="{465EAC48-66F6-41F0-BD75-C4E856F236C7}" srcId="{7E6C0794-A635-4611-AECC-6E6D43F36A0B}" destId="{A64796FE-72D2-4594-BDB4-07373B029F81}" srcOrd="2" destOrd="0" parTransId="{25A9A9AF-68F0-4467-B0A3-0F2E06C05DF0}" sibTransId="{4C607566-2844-45DD-8041-ED4AF9CDDCED}"/>
    <dgm:cxn modelId="{B2C975B7-1BD8-430B-8C6E-A6F1A87D74AB}" type="presOf" srcId="{59C2DB1D-5965-4295-9BC2-ABC54648041C}" destId="{9C00F8C5-286A-4B5D-AEDA-57B60337E67A}" srcOrd="0" destOrd="0" presId="urn:microsoft.com/office/officeart/2005/8/layout/radial5"/>
    <dgm:cxn modelId="{EEAC1778-498B-4955-B07A-D2C3E92DC05F}" srcId="{7E6C0794-A635-4611-AECC-6E6D43F36A0B}" destId="{165FD9B3-9C03-4794-810A-0964DDAEA8D8}" srcOrd="1" destOrd="0" parTransId="{EB090A36-4025-4E60-9402-582012687217}" sibTransId="{F4A2BCE8-0995-4183-B691-3243FC9BD57A}"/>
    <dgm:cxn modelId="{51A5B3FB-7ECD-4DA8-8031-DD808D9D863B}" srcId="{17CDB0F9-735C-451F-B029-CC3D47684F95}" destId="{59C2DB1D-5965-4295-9BC2-ABC54648041C}" srcOrd="1" destOrd="0" parTransId="{0D8D531A-D1D2-4E5F-84B1-6A5989E876B5}" sibTransId="{6C12F20A-F48F-41F2-A4D3-518399D33590}"/>
    <dgm:cxn modelId="{38EFF99D-3856-4BEC-8142-AE7D6245B182}" type="presOf" srcId="{8E8E692D-9774-4288-BCD0-085CC75644D6}" destId="{A656450F-02DA-4E7F-9EF3-01E146D985FB}" srcOrd="0" destOrd="0" presId="urn:microsoft.com/office/officeart/2005/8/layout/radial5"/>
    <dgm:cxn modelId="{3F924EEF-DD30-44A1-8FD9-57926DFE82A3}" type="presParOf" srcId="{E31FAAE8-A5F5-46EB-9677-B0F744535B33}" destId="{FDF4E18D-16EC-4B1C-8E0D-5E9829BFE33B}" srcOrd="0" destOrd="0" presId="urn:microsoft.com/office/officeart/2005/8/layout/radial5"/>
    <dgm:cxn modelId="{0EFFD3AE-E3CB-4D9F-BD32-4BA5FA4BD4BB}" type="presParOf" srcId="{E31FAAE8-A5F5-46EB-9677-B0F744535B33}" destId="{A656450F-02DA-4E7F-9EF3-01E146D985FB}" srcOrd="1" destOrd="0" presId="urn:microsoft.com/office/officeart/2005/8/layout/radial5"/>
    <dgm:cxn modelId="{E4E5F614-0F7B-4A0B-B113-2C2035CF06FA}" type="presParOf" srcId="{A656450F-02DA-4E7F-9EF3-01E146D985FB}" destId="{6917BF00-3BC4-4D5D-A199-0816C91C2235}" srcOrd="0" destOrd="0" presId="urn:microsoft.com/office/officeart/2005/8/layout/radial5"/>
    <dgm:cxn modelId="{231A1F70-4BBA-4679-A929-C12CE2E439DC}" type="presParOf" srcId="{E31FAAE8-A5F5-46EB-9677-B0F744535B33}" destId="{5EA5B379-26FB-42AC-BE09-D2849082CB57}" srcOrd="2" destOrd="0" presId="urn:microsoft.com/office/officeart/2005/8/layout/radial5"/>
    <dgm:cxn modelId="{55ED3331-D721-4C4D-8503-5949B358BBC3}" type="presParOf" srcId="{E31FAAE8-A5F5-46EB-9677-B0F744535B33}" destId="{CBE22B2D-D3C9-4B6D-8593-51EDC7B264D6}" srcOrd="3" destOrd="0" presId="urn:microsoft.com/office/officeart/2005/8/layout/radial5"/>
    <dgm:cxn modelId="{AC863AD7-BB42-4A1E-AE37-35EAE6A0C159}" type="presParOf" srcId="{CBE22B2D-D3C9-4B6D-8593-51EDC7B264D6}" destId="{445CE7C1-3A74-433C-BD89-15CE64AA489D}" srcOrd="0" destOrd="0" presId="urn:microsoft.com/office/officeart/2005/8/layout/radial5"/>
    <dgm:cxn modelId="{829E07D0-28DC-4105-BFB4-F6A20D2AA4BF}" type="presParOf" srcId="{E31FAAE8-A5F5-46EB-9677-B0F744535B33}" destId="{9C00F8C5-286A-4B5D-AEDA-57B60337E67A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6C0794-A635-4611-AECC-6E6D43F36A0B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7CDB0F9-735C-451F-B029-CC3D47684F95}">
      <dgm:prSet phldrT="[Texto]" custT="1"/>
      <dgm:spPr/>
      <dgm:t>
        <a:bodyPr/>
        <a:lstStyle/>
        <a:p>
          <a:r>
            <a:rPr lang="en-US" sz="1400" dirty="0" err="1"/>
            <a:t>Exportaciones</a:t>
          </a:r>
          <a:r>
            <a:rPr lang="en-US" sz="1400" dirty="0"/>
            <a:t> de </a:t>
          </a:r>
          <a:r>
            <a:rPr lang="en-US" sz="1400" dirty="0" err="1"/>
            <a:t>bienes</a:t>
          </a:r>
          <a:endParaRPr lang="en-US" sz="1400" dirty="0"/>
        </a:p>
      </dgm:t>
    </dgm:pt>
    <dgm:pt modelId="{C6831E30-E163-499F-9E21-7E5860023BD2}" type="parTrans" cxnId="{7BB3B122-FE9B-412C-AD06-0210D48BF710}">
      <dgm:prSet/>
      <dgm:spPr/>
      <dgm:t>
        <a:bodyPr/>
        <a:lstStyle/>
        <a:p>
          <a:endParaRPr lang="en-US"/>
        </a:p>
      </dgm:t>
    </dgm:pt>
    <dgm:pt modelId="{354D52CA-4231-483E-BD96-15E2ED5CD91A}" type="sibTrans" cxnId="{7BB3B122-FE9B-412C-AD06-0210D48BF710}">
      <dgm:prSet/>
      <dgm:spPr/>
      <dgm:t>
        <a:bodyPr/>
        <a:lstStyle/>
        <a:p>
          <a:endParaRPr lang="en-US"/>
        </a:p>
      </dgm:t>
    </dgm:pt>
    <dgm:pt modelId="{876FB8D0-DBA4-4BE1-8382-99F0A2299B80}">
      <dgm:prSet phldrT="[Texto]" custT="1"/>
      <dgm:spPr/>
      <dgm:t>
        <a:bodyPr/>
        <a:lstStyle/>
        <a:p>
          <a:r>
            <a:rPr lang="en-US" sz="1400" dirty="0"/>
            <a:t>84,7% de </a:t>
          </a:r>
          <a:r>
            <a:rPr lang="en-US" sz="1400" dirty="0" err="1"/>
            <a:t>América</a:t>
          </a:r>
          <a:r>
            <a:rPr lang="en-US" sz="1400" dirty="0"/>
            <a:t> Latina y el Caribe</a:t>
          </a:r>
        </a:p>
      </dgm:t>
    </dgm:pt>
    <dgm:pt modelId="{8E8E692D-9774-4288-BCD0-085CC75644D6}" type="parTrans" cxnId="{E6956E88-9616-4072-9A83-5EFFEF4C6B4C}">
      <dgm:prSet/>
      <dgm:spPr/>
      <dgm:t>
        <a:bodyPr/>
        <a:lstStyle/>
        <a:p>
          <a:endParaRPr lang="en-US"/>
        </a:p>
      </dgm:t>
    </dgm:pt>
    <dgm:pt modelId="{15DB8CBC-A204-4A3F-A8AC-038CCD4B8AA3}" type="sibTrans" cxnId="{E6956E88-9616-4072-9A83-5EFFEF4C6B4C}">
      <dgm:prSet/>
      <dgm:spPr/>
      <dgm:t>
        <a:bodyPr/>
        <a:lstStyle/>
        <a:p>
          <a:endParaRPr lang="en-US"/>
        </a:p>
      </dgm:t>
    </dgm:pt>
    <dgm:pt modelId="{165FD9B3-9C03-4794-810A-0964DDAEA8D8}">
      <dgm:prSet phldrT="[Texto]" phldr="1"/>
      <dgm:spPr/>
      <dgm:t>
        <a:bodyPr/>
        <a:lstStyle/>
        <a:p>
          <a:endParaRPr lang="en-US"/>
        </a:p>
      </dgm:t>
    </dgm:pt>
    <dgm:pt modelId="{EB090A36-4025-4E60-9402-582012687217}" type="parTrans" cxnId="{EEAC1778-498B-4955-B07A-D2C3E92DC05F}">
      <dgm:prSet/>
      <dgm:spPr/>
      <dgm:t>
        <a:bodyPr/>
        <a:lstStyle/>
        <a:p>
          <a:endParaRPr lang="en-US"/>
        </a:p>
      </dgm:t>
    </dgm:pt>
    <dgm:pt modelId="{F4A2BCE8-0995-4183-B691-3243FC9BD57A}" type="sibTrans" cxnId="{EEAC1778-498B-4955-B07A-D2C3E92DC05F}">
      <dgm:prSet/>
      <dgm:spPr/>
      <dgm:t>
        <a:bodyPr/>
        <a:lstStyle/>
        <a:p>
          <a:endParaRPr lang="en-US"/>
        </a:p>
      </dgm:t>
    </dgm:pt>
    <dgm:pt modelId="{B8634D29-5A5A-43FA-9DDB-3867CFB9DF28}">
      <dgm:prSet phldrT="[Texto]" phldr="1"/>
      <dgm:spPr/>
      <dgm:t>
        <a:bodyPr/>
        <a:lstStyle/>
        <a:p>
          <a:endParaRPr lang="en-US"/>
        </a:p>
      </dgm:t>
    </dgm:pt>
    <dgm:pt modelId="{16474E2D-EAB3-4672-93F9-8161699627E2}" type="parTrans" cxnId="{6DD0F676-CDDD-498B-8E55-98A8B27105E6}">
      <dgm:prSet/>
      <dgm:spPr/>
      <dgm:t>
        <a:bodyPr/>
        <a:lstStyle/>
        <a:p>
          <a:endParaRPr lang="en-US"/>
        </a:p>
      </dgm:t>
    </dgm:pt>
    <dgm:pt modelId="{1571AD16-B7BE-42B8-B817-B7E47C7A7ED2}" type="sibTrans" cxnId="{6DD0F676-CDDD-498B-8E55-98A8B27105E6}">
      <dgm:prSet/>
      <dgm:spPr/>
      <dgm:t>
        <a:bodyPr/>
        <a:lstStyle/>
        <a:p>
          <a:endParaRPr lang="en-US"/>
        </a:p>
      </dgm:t>
    </dgm:pt>
    <dgm:pt modelId="{A64796FE-72D2-4594-BDB4-07373B029F81}">
      <dgm:prSet phldrT="[Texto]" phldr="1"/>
      <dgm:spPr/>
      <dgm:t>
        <a:bodyPr/>
        <a:lstStyle/>
        <a:p>
          <a:endParaRPr lang="en-US"/>
        </a:p>
      </dgm:t>
    </dgm:pt>
    <dgm:pt modelId="{25A9A9AF-68F0-4467-B0A3-0F2E06C05DF0}" type="parTrans" cxnId="{465EAC48-66F6-41F0-BD75-C4E856F236C7}">
      <dgm:prSet/>
      <dgm:spPr/>
      <dgm:t>
        <a:bodyPr/>
        <a:lstStyle/>
        <a:p>
          <a:endParaRPr lang="en-US"/>
        </a:p>
      </dgm:t>
    </dgm:pt>
    <dgm:pt modelId="{4C607566-2844-45DD-8041-ED4AF9CDDCED}" type="sibTrans" cxnId="{465EAC48-66F6-41F0-BD75-C4E856F236C7}">
      <dgm:prSet/>
      <dgm:spPr/>
      <dgm:t>
        <a:bodyPr/>
        <a:lstStyle/>
        <a:p>
          <a:endParaRPr lang="en-US"/>
        </a:p>
      </dgm:t>
    </dgm:pt>
    <dgm:pt modelId="{1811FAD3-9A1A-40DF-AF17-3BA813994C7C}">
      <dgm:prSet phldrT="[Texto]" phldr="1"/>
      <dgm:spPr/>
      <dgm:t>
        <a:bodyPr/>
        <a:lstStyle/>
        <a:p>
          <a:endParaRPr lang="en-US"/>
        </a:p>
      </dgm:t>
    </dgm:pt>
    <dgm:pt modelId="{01F279EA-CFE2-464F-8461-0E015B002558}" type="parTrans" cxnId="{260D5A09-FAD0-4A29-8870-6C21A0B8C7FA}">
      <dgm:prSet/>
      <dgm:spPr/>
      <dgm:t>
        <a:bodyPr/>
        <a:lstStyle/>
        <a:p>
          <a:endParaRPr lang="en-US"/>
        </a:p>
      </dgm:t>
    </dgm:pt>
    <dgm:pt modelId="{8C585A46-2BBD-434D-8085-199AC080EA50}" type="sibTrans" cxnId="{260D5A09-FAD0-4A29-8870-6C21A0B8C7FA}">
      <dgm:prSet/>
      <dgm:spPr/>
      <dgm:t>
        <a:bodyPr/>
        <a:lstStyle/>
        <a:p>
          <a:endParaRPr lang="en-US"/>
        </a:p>
      </dgm:t>
    </dgm:pt>
    <dgm:pt modelId="{C1DA2A10-5F50-42C6-9698-B23FED626870}">
      <dgm:prSet phldrT="[Texto]" phldr="1"/>
      <dgm:spPr/>
      <dgm:t>
        <a:bodyPr/>
        <a:lstStyle/>
        <a:p>
          <a:endParaRPr lang="en-US"/>
        </a:p>
      </dgm:t>
    </dgm:pt>
    <dgm:pt modelId="{428A4E7C-E4C8-42DE-A5B5-FFE970F1723B}" type="parTrans" cxnId="{A94BAD7B-73E1-4A43-8571-62BF3EEBFD90}">
      <dgm:prSet/>
      <dgm:spPr/>
      <dgm:t>
        <a:bodyPr/>
        <a:lstStyle/>
        <a:p>
          <a:endParaRPr lang="en-US"/>
        </a:p>
      </dgm:t>
    </dgm:pt>
    <dgm:pt modelId="{333052A1-B2BF-4778-B019-58E291BE5A77}" type="sibTrans" cxnId="{A94BAD7B-73E1-4A43-8571-62BF3EEBFD90}">
      <dgm:prSet/>
      <dgm:spPr/>
      <dgm:t>
        <a:bodyPr/>
        <a:lstStyle/>
        <a:p>
          <a:endParaRPr lang="en-US"/>
        </a:p>
      </dgm:t>
    </dgm:pt>
    <dgm:pt modelId="{CF484C6D-4255-4F54-881B-7D066FDA3E36}">
      <dgm:prSet phldrT="[Texto]" phldr="1"/>
      <dgm:spPr/>
      <dgm:t>
        <a:bodyPr/>
        <a:lstStyle/>
        <a:p>
          <a:endParaRPr lang="en-US"/>
        </a:p>
      </dgm:t>
    </dgm:pt>
    <dgm:pt modelId="{04F79ADD-C2D7-4F66-A7C2-26C53B89A3C3}" type="parTrans" cxnId="{70B9B188-CE4A-442F-950B-5338985DB304}">
      <dgm:prSet/>
      <dgm:spPr/>
      <dgm:t>
        <a:bodyPr/>
        <a:lstStyle/>
        <a:p>
          <a:endParaRPr lang="en-US"/>
        </a:p>
      </dgm:t>
    </dgm:pt>
    <dgm:pt modelId="{A96E0904-8C26-43F8-892D-D7AF1BFD4EDE}" type="sibTrans" cxnId="{70B9B188-CE4A-442F-950B-5338985DB304}">
      <dgm:prSet/>
      <dgm:spPr/>
      <dgm:t>
        <a:bodyPr/>
        <a:lstStyle/>
        <a:p>
          <a:endParaRPr lang="en-US"/>
        </a:p>
      </dgm:t>
    </dgm:pt>
    <dgm:pt modelId="{59C2DB1D-5965-4295-9BC2-ABC54648041C}">
      <dgm:prSet phldrT="[Texto]" custT="1"/>
      <dgm:spPr/>
      <dgm:t>
        <a:bodyPr/>
        <a:lstStyle/>
        <a:p>
          <a:r>
            <a:rPr lang="en-US" sz="1600" dirty="0"/>
            <a:t>5% de </a:t>
          </a:r>
          <a:r>
            <a:rPr lang="en-US" sz="1600" dirty="0" err="1"/>
            <a:t>las</a:t>
          </a:r>
          <a:r>
            <a:rPr lang="en-US" sz="1600" dirty="0"/>
            <a:t> del </a:t>
          </a:r>
          <a:r>
            <a:rPr lang="en-US" sz="1600" dirty="0" err="1"/>
            <a:t>mundo</a:t>
          </a:r>
          <a:endParaRPr lang="en-US" sz="1600" dirty="0"/>
        </a:p>
      </dgm:t>
    </dgm:pt>
    <dgm:pt modelId="{0D8D531A-D1D2-4E5F-84B1-6A5989E876B5}" type="parTrans" cxnId="{51A5B3FB-7ECD-4DA8-8031-DD808D9D863B}">
      <dgm:prSet/>
      <dgm:spPr/>
      <dgm:t>
        <a:bodyPr/>
        <a:lstStyle/>
        <a:p>
          <a:endParaRPr lang="en-US"/>
        </a:p>
      </dgm:t>
    </dgm:pt>
    <dgm:pt modelId="{6C12F20A-F48F-41F2-A4D3-518399D33590}" type="sibTrans" cxnId="{51A5B3FB-7ECD-4DA8-8031-DD808D9D863B}">
      <dgm:prSet/>
      <dgm:spPr/>
      <dgm:t>
        <a:bodyPr/>
        <a:lstStyle/>
        <a:p>
          <a:endParaRPr lang="en-US"/>
        </a:p>
      </dgm:t>
    </dgm:pt>
    <dgm:pt modelId="{E31FAAE8-A5F5-46EB-9677-B0F744535B33}" type="pres">
      <dgm:prSet presAssocID="{7E6C0794-A635-4611-AECC-6E6D43F36A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FDF4E18D-16EC-4B1C-8E0D-5E9829BFE33B}" type="pres">
      <dgm:prSet presAssocID="{17CDB0F9-735C-451F-B029-CC3D47684F95}" presName="centerShape" presStyleLbl="node0" presStyleIdx="0" presStyleCnt="1" custScaleX="121484"/>
      <dgm:spPr/>
      <dgm:t>
        <a:bodyPr/>
        <a:lstStyle/>
        <a:p>
          <a:endParaRPr lang="es-UY"/>
        </a:p>
      </dgm:t>
    </dgm:pt>
    <dgm:pt modelId="{A656450F-02DA-4E7F-9EF3-01E146D985FB}" type="pres">
      <dgm:prSet presAssocID="{8E8E692D-9774-4288-BCD0-085CC75644D6}" presName="parTrans" presStyleLbl="sibTrans2D1" presStyleIdx="0" presStyleCnt="2"/>
      <dgm:spPr/>
      <dgm:t>
        <a:bodyPr/>
        <a:lstStyle/>
        <a:p>
          <a:endParaRPr lang="es-UY"/>
        </a:p>
      </dgm:t>
    </dgm:pt>
    <dgm:pt modelId="{6917BF00-3BC4-4D5D-A199-0816C91C2235}" type="pres">
      <dgm:prSet presAssocID="{8E8E692D-9774-4288-BCD0-085CC75644D6}" presName="connectorText" presStyleLbl="sibTrans2D1" presStyleIdx="0" presStyleCnt="2"/>
      <dgm:spPr/>
      <dgm:t>
        <a:bodyPr/>
        <a:lstStyle/>
        <a:p>
          <a:endParaRPr lang="es-UY"/>
        </a:p>
      </dgm:t>
    </dgm:pt>
    <dgm:pt modelId="{5EA5B379-26FB-42AC-BE09-D2849082CB57}" type="pres">
      <dgm:prSet presAssocID="{876FB8D0-DBA4-4BE1-8382-99F0A2299B8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CBE22B2D-D3C9-4B6D-8593-51EDC7B264D6}" type="pres">
      <dgm:prSet presAssocID="{0D8D531A-D1D2-4E5F-84B1-6A5989E876B5}" presName="parTrans" presStyleLbl="sibTrans2D1" presStyleIdx="1" presStyleCnt="2"/>
      <dgm:spPr/>
      <dgm:t>
        <a:bodyPr/>
        <a:lstStyle/>
        <a:p>
          <a:endParaRPr lang="es-UY"/>
        </a:p>
      </dgm:t>
    </dgm:pt>
    <dgm:pt modelId="{445CE7C1-3A74-433C-BD89-15CE64AA489D}" type="pres">
      <dgm:prSet presAssocID="{0D8D531A-D1D2-4E5F-84B1-6A5989E876B5}" presName="connectorText" presStyleLbl="sibTrans2D1" presStyleIdx="1" presStyleCnt="2"/>
      <dgm:spPr/>
      <dgm:t>
        <a:bodyPr/>
        <a:lstStyle/>
        <a:p>
          <a:endParaRPr lang="es-UY"/>
        </a:p>
      </dgm:t>
    </dgm:pt>
    <dgm:pt modelId="{9C00F8C5-286A-4B5D-AEDA-57B60337E67A}" type="pres">
      <dgm:prSet presAssocID="{59C2DB1D-5965-4295-9BC2-ABC54648041C}" presName="node" presStyleLbl="node1" presStyleIdx="1" presStyleCnt="2" custRadScaleRad="101171" custRadScaleInc="-136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E6956E88-9616-4072-9A83-5EFFEF4C6B4C}" srcId="{17CDB0F9-735C-451F-B029-CC3D47684F95}" destId="{876FB8D0-DBA4-4BE1-8382-99F0A2299B80}" srcOrd="0" destOrd="0" parTransId="{8E8E692D-9774-4288-BCD0-085CC75644D6}" sibTransId="{15DB8CBC-A204-4A3F-A8AC-038CCD4B8AA3}"/>
    <dgm:cxn modelId="{4E729703-D8C7-44BB-98C8-50FC98E7B4A1}" type="presOf" srcId="{876FB8D0-DBA4-4BE1-8382-99F0A2299B80}" destId="{5EA5B379-26FB-42AC-BE09-D2849082CB57}" srcOrd="0" destOrd="0" presId="urn:microsoft.com/office/officeart/2005/8/layout/radial5"/>
    <dgm:cxn modelId="{260D5A09-FAD0-4A29-8870-6C21A0B8C7FA}" srcId="{A64796FE-72D2-4594-BDB4-07373B029F81}" destId="{1811FAD3-9A1A-40DF-AF17-3BA813994C7C}" srcOrd="0" destOrd="0" parTransId="{01F279EA-CFE2-464F-8461-0E015B002558}" sibTransId="{8C585A46-2BBD-434D-8085-199AC080EA50}"/>
    <dgm:cxn modelId="{47AA06A7-7830-4665-878A-3016C227D488}" type="presOf" srcId="{0D8D531A-D1D2-4E5F-84B1-6A5989E876B5}" destId="{CBE22B2D-D3C9-4B6D-8593-51EDC7B264D6}" srcOrd="0" destOrd="0" presId="urn:microsoft.com/office/officeart/2005/8/layout/radial5"/>
    <dgm:cxn modelId="{29E48A84-0877-45BE-A9FB-C33C5E03A5B1}" type="presOf" srcId="{7E6C0794-A635-4611-AECC-6E6D43F36A0B}" destId="{E31FAAE8-A5F5-46EB-9677-B0F744535B33}" srcOrd="0" destOrd="0" presId="urn:microsoft.com/office/officeart/2005/8/layout/radial5"/>
    <dgm:cxn modelId="{9AEE97D0-052F-42AA-B458-F33A26F95B47}" type="presOf" srcId="{59C2DB1D-5965-4295-9BC2-ABC54648041C}" destId="{9C00F8C5-286A-4B5D-AEDA-57B60337E67A}" srcOrd="0" destOrd="0" presId="urn:microsoft.com/office/officeart/2005/8/layout/radial5"/>
    <dgm:cxn modelId="{70B9B188-CE4A-442F-950B-5338985DB304}" srcId="{C1DA2A10-5F50-42C6-9698-B23FED626870}" destId="{CF484C6D-4255-4F54-881B-7D066FDA3E36}" srcOrd="0" destOrd="0" parTransId="{04F79ADD-C2D7-4F66-A7C2-26C53B89A3C3}" sibTransId="{A96E0904-8C26-43F8-892D-D7AF1BFD4EDE}"/>
    <dgm:cxn modelId="{7BB3B122-FE9B-412C-AD06-0210D48BF710}" srcId="{7E6C0794-A635-4611-AECC-6E6D43F36A0B}" destId="{17CDB0F9-735C-451F-B029-CC3D47684F95}" srcOrd="0" destOrd="0" parTransId="{C6831E30-E163-499F-9E21-7E5860023BD2}" sibTransId="{354D52CA-4231-483E-BD96-15E2ED5CD91A}"/>
    <dgm:cxn modelId="{A94BAD7B-73E1-4A43-8571-62BF3EEBFD90}" srcId="{7E6C0794-A635-4611-AECC-6E6D43F36A0B}" destId="{C1DA2A10-5F50-42C6-9698-B23FED626870}" srcOrd="3" destOrd="0" parTransId="{428A4E7C-E4C8-42DE-A5B5-FFE970F1723B}" sibTransId="{333052A1-B2BF-4778-B019-58E291BE5A77}"/>
    <dgm:cxn modelId="{6DD0F676-CDDD-498B-8E55-98A8B27105E6}" srcId="{165FD9B3-9C03-4794-810A-0964DDAEA8D8}" destId="{B8634D29-5A5A-43FA-9DDB-3867CFB9DF28}" srcOrd="0" destOrd="0" parTransId="{16474E2D-EAB3-4672-93F9-8161699627E2}" sibTransId="{1571AD16-B7BE-42B8-B817-B7E47C7A7ED2}"/>
    <dgm:cxn modelId="{465EAC48-66F6-41F0-BD75-C4E856F236C7}" srcId="{7E6C0794-A635-4611-AECC-6E6D43F36A0B}" destId="{A64796FE-72D2-4594-BDB4-07373B029F81}" srcOrd="2" destOrd="0" parTransId="{25A9A9AF-68F0-4467-B0A3-0F2E06C05DF0}" sibTransId="{4C607566-2844-45DD-8041-ED4AF9CDDCED}"/>
    <dgm:cxn modelId="{EEAC1778-498B-4955-B07A-D2C3E92DC05F}" srcId="{7E6C0794-A635-4611-AECC-6E6D43F36A0B}" destId="{165FD9B3-9C03-4794-810A-0964DDAEA8D8}" srcOrd="1" destOrd="0" parTransId="{EB090A36-4025-4E60-9402-582012687217}" sibTransId="{F4A2BCE8-0995-4183-B691-3243FC9BD57A}"/>
    <dgm:cxn modelId="{C537B0DF-D35F-4E2A-B658-E7E6B93A24E8}" type="presOf" srcId="{17CDB0F9-735C-451F-B029-CC3D47684F95}" destId="{FDF4E18D-16EC-4B1C-8E0D-5E9829BFE33B}" srcOrd="0" destOrd="0" presId="urn:microsoft.com/office/officeart/2005/8/layout/radial5"/>
    <dgm:cxn modelId="{E38D6AF5-7E62-4E95-AD18-FBBB736DDA44}" type="presOf" srcId="{8E8E692D-9774-4288-BCD0-085CC75644D6}" destId="{6917BF00-3BC4-4D5D-A199-0816C91C2235}" srcOrd="1" destOrd="0" presId="urn:microsoft.com/office/officeart/2005/8/layout/radial5"/>
    <dgm:cxn modelId="{D5C8B991-AC0F-4F31-9190-723D37A5FA97}" type="presOf" srcId="{8E8E692D-9774-4288-BCD0-085CC75644D6}" destId="{A656450F-02DA-4E7F-9EF3-01E146D985FB}" srcOrd="0" destOrd="0" presId="urn:microsoft.com/office/officeart/2005/8/layout/radial5"/>
    <dgm:cxn modelId="{6BE6A04A-5F84-4E3A-B760-86BE41B9FD9B}" type="presOf" srcId="{0D8D531A-D1D2-4E5F-84B1-6A5989E876B5}" destId="{445CE7C1-3A74-433C-BD89-15CE64AA489D}" srcOrd="1" destOrd="0" presId="urn:microsoft.com/office/officeart/2005/8/layout/radial5"/>
    <dgm:cxn modelId="{51A5B3FB-7ECD-4DA8-8031-DD808D9D863B}" srcId="{17CDB0F9-735C-451F-B029-CC3D47684F95}" destId="{59C2DB1D-5965-4295-9BC2-ABC54648041C}" srcOrd="1" destOrd="0" parTransId="{0D8D531A-D1D2-4E5F-84B1-6A5989E876B5}" sibTransId="{6C12F20A-F48F-41F2-A4D3-518399D33590}"/>
    <dgm:cxn modelId="{7CC7104B-C6A8-4640-8B1C-C0F5C7D8F3F1}" type="presParOf" srcId="{E31FAAE8-A5F5-46EB-9677-B0F744535B33}" destId="{FDF4E18D-16EC-4B1C-8E0D-5E9829BFE33B}" srcOrd="0" destOrd="0" presId="urn:microsoft.com/office/officeart/2005/8/layout/radial5"/>
    <dgm:cxn modelId="{0E9C636C-D1D6-408B-8D79-5043210A1FDE}" type="presParOf" srcId="{E31FAAE8-A5F5-46EB-9677-B0F744535B33}" destId="{A656450F-02DA-4E7F-9EF3-01E146D985FB}" srcOrd="1" destOrd="0" presId="urn:microsoft.com/office/officeart/2005/8/layout/radial5"/>
    <dgm:cxn modelId="{F3E36D71-281F-42DB-A92E-96B55B144981}" type="presParOf" srcId="{A656450F-02DA-4E7F-9EF3-01E146D985FB}" destId="{6917BF00-3BC4-4D5D-A199-0816C91C2235}" srcOrd="0" destOrd="0" presId="urn:microsoft.com/office/officeart/2005/8/layout/radial5"/>
    <dgm:cxn modelId="{F4AFBA54-3856-461F-A5CD-84B28893A451}" type="presParOf" srcId="{E31FAAE8-A5F5-46EB-9677-B0F744535B33}" destId="{5EA5B379-26FB-42AC-BE09-D2849082CB57}" srcOrd="2" destOrd="0" presId="urn:microsoft.com/office/officeart/2005/8/layout/radial5"/>
    <dgm:cxn modelId="{998DF118-A149-4A67-BE2F-570BBE7C70E5}" type="presParOf" srcId="{E31FAAE8-A5F5-46EB-9677-B0F744535B33}" destId="{CBE22B2D-D3C9-4B6D-8593-51EDC7B264D6}" srcOrd="3" destOrd="0" presId="urn:microsoft.com/office/officeart/2005/8/layout/radial5"/>
    <dgm:cxn modelId="{BC4EEC4A-1E7C-4BC8-AB5E-3974300FE088}" type="presParOf" srcId="{CBE22B2D-D3C9-4B6D-8593-51EDC7B264D6}" destId="{445CE7C1-3A74-433C-BD89-15CE64AA489D}" srcOrd="0" destOrd="0" presId="urn:microsoft.com/office/officeart/2005/8/layout/radial5"/>
    <dgm:cxn modelId="{C00E0625-D6CF-40A9-86D2-82C42F8AB484}" type="presParOf" srcId="{E31FAAE8-A5F5-46EB-9677-B0F744535B33}" destId="{9C00F8C5-286A-4B5D-AEDA-57B60337E67A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6C0794-A635-4611-AECC-6E6D43F36A0B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7CDB0F9-735C-451F-B029-CC3D47684F95}">
      <dgm:prSet phldrT="[Texto]" custT="1"/>
      <dgm:spPr/>
      <dgm:t>
        <a:bodyPr/>
        <a:lstStyle/>
        <a:p>
          <a:r>
            <a:rPr lang="en-US" sz="1400" dirty="0" err="1"/>
            <a:t>Importaciones</a:t>
          </a:r>
          <a:r>
            <a:rPr lang="en-US" sz="1400" dirty="0"/>
            <a:t> de </a:t>
          </a:r>
          <a:r>
            <a:rPr lang="en-US" sz="1400" dirty="0" err="1"/>
            <a:t>bienes</a:t>
          </a:r>
          <a:endParaRPr lang="en-US" sz="1400" dirty="0"/>
        </a:p>
      </dgm:t>
    </dgm:pt>
    <dgm:pt modelId="{C6831E30-E163-499F-9E21-7E5860023BD2}" type="parTrans" cxnId="{7BB3B122-FE9B-412C-AD06-0210D48BF710}">
      <dgm:prSet/>
      <dgm:spPr/>
      <dgm:t>
        <a:bodyPr/>
        <a:lstStyle/>
        <a:p>
          <a:endParaRPr lang="en-US"/>
        </a:p>
      </dgm:t>
    </dgm:pt>
    <dgm:pt modelId="{354D52CA-4231-483E-BD96-15E2ED5CD91A}" type="sibTrans" cxnId="{7BB3B122-FE9B-412C-AD06-0210D48BF710}">
      <dgm:prSet/>
      <dgm:spPr/>
      <dgm:t>
        <a:bodyPr/>
        <a:lstStyle/>
        <a:p>
          <a:endParaRPr lang="en-US"/>
        </a:p>
      </dgm:t>
    </dgm:pt>
    <dgm:pt modelId="{876FB8D0-DBA4-4BE1-8382-99F0A2299B80}">
      <dgm:prSet phldrT="[Texto]"/>
      <dgm:spPr/>
      <dgm:t>
        <a:bodyPr/>
        <a:lstStyle/>
        <a:p>
          <a:r>
            <a:rPr lang="en-US" dirty="0"/>
            <a:t>83,4% de </a:t>
          </a:r>
          <a:r>
            <a:rPr lang="en-US" dirty="0" err="1"/>
            <a:t>América</a:t>
          </a:r>
          <a:r>
            <a:rPr lang="en-US" dirty="0"/>
            <a:t> Latina y el Caribe</a:t>
          </a:r>
        </a:p>
      </dgm:t>
    </dgm:pt>
    <dgm:pt modelId="{8E8E692D-9774-4288-BCD0-085CC75644D6}" type="parTrans" cxnId="{E6956E88-9616-4072-9A83-5EFFEF4C6B4C}">
      <dgm:prSet/>
      <dgm:spPr/>
      <dgm:t>
        <a:bodyPr/>
        <a:lstStyle/>
        <a:p>
          <a:endParaRPr lang="en-US"/>
        </a:p>
      </dgm:t>
    </dgm:pt>
    <dgm:pt modelId="{15DB8CBC-A204-4A3F-A8AC-038CCD4B8AA3}" type="sibTrans" cxnId="{E6956E88-9616-4072-9A83-5EFFEF4C6B4C}">
      <dgm:prSet/>
      <dgm:spPr/>
      <dgm:t>
        <a:bodyPr/>
        <a:lstStyle/>
        <a:p>
          <a:endParaRPr lang="en-US"/>
        </a:p>
      </dgm:t>
    </dgm:pt>
    <dgm:pt modelId="{165FD9B3-9C03-4794-810A-0964DDAEA8D8}">
      <dgm:prSet phldrT="[Texto]" phldr="1"/>
      <dgm:spPr/>
      <dgm:t>
        <a:bodyPr/>
        <a:lstStyle/>
        <a:p>
          <a:endParaRPr lang="en-US"/>
        </a:p>
      </dgm:t>
    </dgm:pt>
    <dgm:pt modelId="{EB090A36-4025-4E60-9402-582012687217}" type="parTrans" cxnId="{EEAC1778-498B-4955-B07A-D2C3E92DC05F}">
      <dgm:prSet/>
      <dgm:spPr/>
      <dgm:t>
        <a:bodyPr/>
        <a:lstStyle/>
        <a:p>
          <a:endParaRPr lang="en-US"/>
        </a:p>
      </dgm:t>
    </dgm:pt>
    <dgm:pt modelId="{F4A2BCE8-0995-4183-B691-3243FC9BD57A}" type="sibTrans" cxnId="{EEAC1778-498B-4955-B07A-D2C3E92DC05F}">
      <dgm:prSet/>
      <dgm:spPr/>
      <dgm:t>
        <a:bodyPr/>
        <a:lstStyle/>
        <a:p>
          <a:endParaRPr lang="en-US"/>
        </a:p>
      </dgm:t>
    </dgm:pt>
    <dgm:pt modelId="{B8634D29-5A5A-43FA-9DDB-3867CFB9DF28}">
      <dgm:prSet phldrT="[Texto]" phldr="1"/>
      <dgm:spPr/>
      <dgm:t>
        <a:bodyPr/>
        <a:lstStyle/>
        <a:p>
          <a:endParaRPr lang="en-US"/>
        </a:p>
      </dgm:t>
    </dgm:pt>
    <dgm:pt modelId="{16474E2D-EAB3-4672-93F9-8161699627E2}" type="parTrans" cxnId="{6DD0F676-CDDD-498B-8E55-98A8B27105E6}">
      <dgm:prSet/>
      <dgm:spPr/>
      <dgm:t>
        <a:bodyPr/>
        <a:lstStyle/>
        <a:p>
          <a:endParaRPr lang="en-US"/>
        </a:p>
      </dgm:t>
    </dgm:pt>
    <dgm:pt modelId="{1571AD16-B7BE-42B8-B817-B7E47C7A7ED2}" type="sibTrans" cxnId="{6DD0F676-CDDD-498B-8E55-98A8B27105E6}">
      <dgm:prSet/>
      <dgm:spPr/>
      <dgm:t>
        <a:bodyPr/>
        <a:lstStyle/>
        <a:p>
          <a:endParaRPr lang="en-US"/>
        </a:p>
      </dgm:t>
    </dgm:pt>
    <dgm:pt modelId="{A64796FE-72D2-4594-BDB4-07373B029F81}">
      <dgm:prSet phldrT="[Texto]" phldr="1"/>
      <dgm:spPr/>
      <dgm:t>
        <a:bodyPr/>
        <a:lstStyle/>
        <a:p>
          <a:endParaRPr lang="en-US"/>
        </a:p>
      </dgm:t>
    </dgm:pt>
    <dgm:pt modelId="{25A9A9AF-68F0-4467-B0A3-0F2E06C05DF0}" type="parTrans" cxnId="{465EAC48-66F6-41F0-BD75-C4E856F236C7}">
      <dgm:prSet/>
      <dgm:spPr/>
      <dgm:t>
        <a:bodyPr/>
        <a:lstStyle/>
        <a:p>
          <a:endParaRPr lang="en-US"/>
        </a:p>
      </dgm:t>
    </dgm:pt>
    <dgm:pt modelId="{4C607566-2844-45DD-8041-ED4AF9CDDCED}" type="sibTrans" cxnId="{465EAC48-66F6-41F0-BD75-C4E856F236C7}">
      <dgm:prSet/>
      <dgm:spPr/>
      <dgm:t>
        <a:bodyPr/>
        <a:lstStyle/>
        <a:p>
          <a:endParaRPr lang="en-US"/>
        </a:p>
      </dgm:t>
    </dgm:pt>
    <dgm:pt modelId="{1811FAD3-9A1A-40DF-AF17-3BA813994C7C}">
      <dgm:prSet phldrT="[Texto]" phldr="1"/>
      <dgm:spPr/>
      <dgm:t>
        <a:bodyPr/>
        <a:lstStyle/>
        <a:p>
          <a:endParaRPr lang="en-US"/>
        </a:p>
      </dgm:t>
    </dgm:pt>
    <dgm:pt modelId="{01F279EA-CFE2-464F-8461-0E015B002558}" type="parTrans" cxnId="{260D5A09-FAD0-4A29-8870-6C21A0B8C7FA}">
      <dgm:prSet/>
      <dgm:spPr/>
      <dgm:t>
        <a:bodyPr/>
        <a:lstStyle/>
        <a:p>
          <a:endParaRPr lang="en-US"/>
        </a:p>
      </dgm:t>
    </dgm:pt>
    <dgm:pt modelId="{8C585A46-2BBD-434D-8085-199AC080EA50}" type="sibTrans" cxnId="{260D5A09-FAD0-4A29-8870-6C21A0B8C7FA}">
      <dgm:prSet/>
      <dgm:spPr/>
      <dgm:t>
        <a:bodyPr/>
        <a:lstStyle/>
        <a:p>
          <a:endParaRPr lang="en-US"/>
        </a:p>
      </dgm:t>
    </dgm:pt>
    <dgm:pt modelId="{C1DA2A10-5F50-42C6-9698-B23FED626870}">
      <dgm:prSet phldrT="[Texto]" phldr="1"/>
      <dgm:spPr/>
      <dgm:t>
        <a:bodyPr/>
        <a:lstStyle/>
        <a:p>
          <a:endParaRPr lang="en-US"/>
        </a:p>
      </dgm:t>
    </dgm:pt>
    <dgm:pt modelId="{428A4E7C-E4C8-42DE-A5B5-FFE970F1723B}" type="parTrans" cxnId="{A94BAD7B-73E1-4A43-8571-62BF3EEBFD90}">
      <dgm:prSet/>
      <dgm:spPr/>
      <dgm:t>
        <a:bodyPr/>
        <a:lstStyle/>
        <a:p>
          <a:endParaRPr lang="en-US"/>
        </a:p>
      </dgm:t>
    </dgm:pt>
    <dgm:pt modelId="{333052A1-B2BF-4778-B019-58E291BE5A77}" type="sibTrans" cxnId="{A94BAD7B-73E1-4A43-8571-62BF3EEBFD90}">
      <dgm:prSet/>
      <dgm:spPr/>
      <dgm:t>
        <a:bodyPr/>
        <a:lstStyle/>
        <a:p>
          <a:endParaRPr lang="en-US"/>
        </a:p>
      </dgm:t>
    </dgm:pt>
    <dgm:pt modelId="{CF484C6D-4255-4F54-881B-7D066FDA3E36}">
      <dgm:prSet phldrT="[Texto]" phldr="1"/>
      <dgm:spPr/>
      <dgm:t>
        <a:bodyPr/>
        <a:lstStyle/>
        <a:p>
          <a:endParaRPr lang="en-US"/>
        </a:p>
      </dgm:t>
    </dgm:pt>
    <dgm:pt modelId="{04F79ADD-C2D7-4F66-A7C2-26C53B89A3C3}" type="parTrans" cxnId="{70B9B188-CE4A-442F-950B-5338985DB304}">
      <dgm:prSet/>
      <dgm:spPr/>
      <dgm:t>
        <a:bodyPr/>
        <a:lstStyle/>
        <a:p>
          <a:endParaRPr lang="en-US"/>
        </a:p>
      </dgm:t>
    </dgm:pt>
    <dgm:pt modelId="{A96E0904-8C26-43F8-892D-D7AF1BFD4EDE}" type="sibTrans" cxnId="{70B9B188-CE4A-442F-950B-5338985DB304}">
      <dgm:prSet/>
      <dgm:spPr/>
      <dgm:t>
        <a:bodyPr/>
        <a:lstStyle/>
        <a:p>
          <a:endParaRPr lang="en-US"/>
        </a:p>
      </dgm:t>
    </dgm:pt>
    <dgm:pt modelId="{59C2DB1D-5965-4295-9BC2-ABC54648041C}">
      <dgm:prSet phldrT="[Texto]"/>
      <dgm:spPr/>
      <dgm:t>
        <a:bodyPr/>
        <a:lstStyle/>
        <a:p>
          <a:r>
            <a:rPr lang="en-US" dirty="0"/>
            <a:t>4,5% de la del </a:t>
          </a:r>
          <a:r>
            <a:rPr lang="en-US" dirty="0" err="1"/>
            <a:t>mundo</a:t>
          </a:r>
          <a:endParaRPr lang="en-US" dirty="0"/>
        </a:p>
      </dgm:t>
    </dgm:pt>
    <dgm:pt modelId="{0D8D531A-D1D2-4E5F-84B1-6A5989E876B5}" type="parTrans" cxnId="{51A5B3FB-7ECD-4DA8-8031-DD808D9D863B}">
      <dgm:prSet/>
      <dgm:spPr/>
      <dgm:t>
        <a:bodyPr/>
        <a:lstStyle/>
        <a:p>
          <a:endParaRPr lang="en-US"/>
        </a:p>
      </dgm:t>
    </dgm:pt>
    <dgm:pt modelId="{6C12F20A-F48F-41F2-A4D3-518399D33590}" type="sibTrans" cxnId="{51A5B3FB-7ECD-4DA8-8031-DD808D9D863B}">
      <dgm:prSet/>
      <dgm:spPr/>
      <dgm:t>
        <a:bodyPr/>
        <a:lstStyle/>
        <a:p>
          <a:endParaRPr lang="en-US"/>
        </a:p>
      </dgm:t>
    </dgm:pt>
    <dgm:pt modelId="{E31FAAE8-A5F5-46EB-9677-B0F744535B33}" type="pres">
      <dgm:prSet presAssocID="{7E6C0794-A635-4611-AECC-6E6D43F36A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FDF4E18D-16EC-4B1C-8E0D-5E9829BFE33B}" type="pres">
      <dgm:prSet presAssocID="{17CDB0F9-735C-451F-B029-CC3D47684F95}" presName="centerShape" presStyleLbl="node0" presStyleIdx="0" presStyleCnt="1" custScaleX="150177"/>
      <dgm:spPr/>
      <dgm:t>
        <a:bodyPr/>
        <a:lstStyle/>
        <a:p>
          <a:endParaRPr lang="es-UY"/>
        </a:p>
      </dgm:t>
    </dgm:pt>
    <dgm:pt modelId="{A656450F-02DA-4E7F-9EF3-01E146D985FB}" type="pres">
      <dgm:prSet presAssocID="{8E8E692D-9774-4288-BCD0-085CC75644D6}" presName="parTrans" presStyleLbl="sibTrans2D1" presStyleIdx="0" presStyleCnt="2"/>
      <dgm:spPr/>
      <dgm:t>
        <a:bodyPr/>
        <a:lstStyle/>
        <a:p>
          <a:endParaRPr lang="es-UY"/>
        </a:p>
      </dgm:t>
    </dgm:pt>
    <dgm:pt modelId="{6917BF00-3BC4-4D5D-A199-0816C91C2235}" type="pres">
      <dgm:prSet presAssocID="{8E8E692D-9774-4288-BCD0-085CC75644D6}" presName="connectorText" presStyleLbl="sibTrans2D1" presStyleIdx="0" presStyleCnt="2"/>
      <dgm:spPr/>
      <dgm:t>
        <a:bodyPr/>
        <a:lstStyle/>
        <a:p>
          <a:endParaRPr lang="es-UY"/>
        </a:p>
      </dgm:t>
    </dgm:pt>
    <dgm:pt modelId="{5EA5B379-26FB-42AC-BE09-D2849082CB57}" type="pres">
      <dgm:prSet presAssocID="{876FB8D0-DBA4-4BE1-8382-99F0A2299B80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CBE22B2D-D3C9-4B6D-8593-51EDC7B264D6}" type="pres">
      <dgm:prSet presAssocID="{0D8D531A-D1D2-4E5F-84B1-6A5989E876B5}" presName="parTrans" presStyleLbl="sibTrans2D1" presStyleIdx="1" presStyleCnt="2"/>
      <dgm:spPr/>
      <dgm:t>
        <a:bodyPr/>
        <a:lstStyle/>
        <a:p>
          <a:endParaRPr lang="es-UY"/>
        </a:p>
      </dgm:t>
    </dgm:pt>
    <dgm:pt modelId="{445CE7C1-3A74-433C-BD89-15CE64AA489D}" type="pres">
      <dgm:prSet presAssocID="{0D8D531A-D1D2-4E5F-84B1-6A5989E876B5}" presName="connectorText" presStyleLbl="sibTrans2D1" presStyleIdx="1" presStyleCnt="2"/>
      <dgm:spPr/>
      <dgm:t>
        <a:bodyPr/>
        <a:lstStyle/>
        <a:p>
          <a:endParaRPr lang="es-UY"/>
        </a:p>
      </dgm:t>
    </dgm:pt>
    <dgm:pt modelId="{9C00F8C5-286A-4B5D-AEDA-57B60337E67A}" type="pres">
      <dgm:prSet presAssocID="{59C2DB1D-5965-4295-9BC2-ABC54648041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E6956E88-9616-4072-9A83-5EFFEF4C6B4C}" srcId="{17CDB0F9-735C-451F-B029-CC3D47684F95}" destId="{876FB8D0-DBA4-4BE1-8382-99F0A2299B80}" srcOrd="0" destOrd="0" parTransId="{8E8E692D-9774-4288-BCD0-085CC75644D6}" sibTransId="{15DB8CBC-A204-4A3F-A8AC-038CCD4B8AA3}"/>
    <dgm:cxn modelId="{260D5A09-FAD0-4A29-8870-6C21A0B8C7FA}" srcId="{A64796FE-72D2-4594-BDB4-07373B029F81}" destId="{1811FAD3-9A1A-40DF-AF17-3BA813994C7C}" srcOrd="0" destOrd="0" parTransId="{01F279EA-CFE2-464F-8461-0E015B002558}" sibTransId="{8C585A46-2BBD-434D-8085-199AC080EA50}"/>
    <dgm:cxn modelId="{ED465F08-F40A-43C7-AB10-7A388089666B}" type="presOf" srcId="{7E6C0794-A635-4611-AECC-6E6D43F36A0B}" destId="{E31FAAE8-A5F5-46EB-9677-B0F744535B33}" srcOrd="0" destOrd="0" presId="urn:microsoft.com/office/officeart/2005/8/layout/radial5"/>
    <dgm:cxn modelId="{B0569858-C39F-4CAA-9B1D-31544E610E28}" type="presOf" srcId="{8E8E692D-9774-4288-BCD0-085CC75644D6}" destId="{6917BF00-3BC4-4D5D-A199-0816C91C2235}" srcOrd="1" destOrd="0" presId="urn:microsoft.com/office/officeart/2005/8/layout/radial5"/>
    <dgm:cxn modelId="{B9F85497-267B-4116-A12C-5FCF8B80CB61}" type="presOf" srcId="{59C2DB1D-5965-4295-9BC2-ABC54648041C}" destId="{9C00F8C5-286A-4B5D-AEDA-57B60337E67A}" srcOrd="0" destOrd="0" presId="urn:microsoft.com/office/officeart/2005/8/layout/radial5"/>
    <dgm:cxn modelId="{70B9B188-CE4A-442F-950B-5338985DB304}" srcId="{C1DA2A10-5F50-42C6-9698-B23FED626870}" destId="{CF484C6D-4255-4F54-881B-7D066FDA3E36}" srcOrd="0" destOrd="0" parTransId="{04F79ADD-C2D7-4F66-A7C2-26C53B89A3C3}" sibTransId="{A96E0904-8C26-43F8-892D-D7AF1BFD4EDE}"/>
    <dgm:cxn modelId="{4BA95D51-12CF-496D-B6B6-425E70E0B0A0}" type="presOf" srcId="{876FB8D0-DBA4-4BE1-8382-99F0A2299B80}" destId="{5EA5B379-26FB-42AC-BE09-D2849082CB57}" srcOrd="0" destOrd="0" presId="urn:microsoft.com/office/officeart/2005/8/layout/radial5"/>
    <dgm:cxn modelId="{7BB3B122-FE9B-412C-AD06-0210D48BF710}" srcId="{7E6C0794-A635-4611-AECC-6E6D43F36A0B}" destId="{17CDB0F9-735C-451F-B029-CC3D47684F95}" srcOrd="0" destOrd="0" parTransId="{C6831E30-E163-499F-9E21-7E5860023BD2}" sibTransId="{354D52CA-4231-483E-BD96-15E2ED5CD91A}"/>
    <dgm:cxn modelId="{A94BAD7B-73E1-4A43-8571-62BF3EEBFD90}" srcId="{7E6C0794-A635-4611-AECC-6E6D43F36A0B}" destId="{C1DA2A10-5F50-42C6-9698-B23FED626870}" srcOrd="3" destOrd="0" parTransId="{428A4E7C-E4C8-42DE-A5B5-FFE970F1723B}" sibTransId="{333052A1-B2BF-4778-B019-58E291BE5A77}"/>
    <dgm:cxn modelId="{6DD0F676-CDDD-498B-8E55-98A8B27105E6}" srcId="{165FD9B3-9C03-4794-810A-0964DDAEA8D8}" destId="{B8634D29-5A5A-43FA-9DDB-3867CFB9DF28}" srcOrd="0" destOrd="0" parTransId="{16474E2D-EAB3-4672-93F9-8161699627E2}" sibTransId="{1571AD16-B7BE-42B8-B817-B7E47C7A7ED2}"/>
    <dgm:cxn modelId="{465EAC48-66F6-41F0-BD75-C4E856F236C7}" srcId="{7E6C0794-A635-4611-AECC-6E6D43F36A0B}" destId="{A64796FE-72D2-4594-BDB4-07373B029F81}" srcOrd="2" destOrd="0" parTransId="{25A9A9AF-68F0-4467-B0A3-0F2E06C05DF0}" sibTransId="{4C607566-2844-45DD-8041-ED4AF9CDDCED}"/>
    <dgm:cxn modelId="{EEAC1778-498B-4955-B07A-D2C3E92DC05F}" srcId="{7E6C0794-A635-4611-AECC-6E6D43F36A0B}" destId="{165FD9B3-9C03-4794-810A-0964DDAEA8D8}" srcOrd="1" destOrd="0" parTransId="{EB090A36-4025-4E60-9402-582012687217}" sibTransId="{F4A2BCE8-0995-4183-B691-3243FC9BD57A}"/>
    <dgm:cxn modelId="{AEF73DF8-3202-494C-A703-00F99561FD7D}" type="presOf" srcId="{8E8E692D-9774-4288-BCD0-085CC75644D6}" destId="{A656450F-02DA-4E7F-9EF3-01E146D985FB}" srcOrd="0" destOrd="0" presId="urn:microsoft.com/office/officeart/2005/8/layout/radial5"/>
    <dgm:cxn modelId="{3F90F592-BC12-4E5E-89C4-A545A3A0C2E8}" type="presOf" srcId="{17CDB0F9-735C-451F-B029-CC3D47684F95}" destId="{FDF4E18D-16EC-4B1C-8E0D-5E9829BFE33B}" srcOrd="0" destOrd="0" presId="urn:microsoft.com/office/officeart/2005/8/layout/radial5"/>
    <dgm:cxn modelId="{C265F421-41F6-4AD5-B493-1F9CB56CD6AB}" type="presOf" srcId="{0D8D531A-D1D2-4E5F-84B1-6A5989E876B5}" destId="{445CE7C1-3A74-433C-BD89-15CE64AA489D}" srcOrd="1" destOrd="0" presId="urn:microsoft.com/office/officeart/2005/8/layout/radial5"/>
    <dgm:cxn modelId="{51A5B3FB-7ECD-4DA8-8031-DD808D9D863B}" srcId="{17CDB0F9-735C-451F-B029-CC3D47684F95}" destId="{59C2DB1D-5965-4295-9BC2-ABC54648041C}" srcOrd="1" destOrd="0" parTransId="{0D8D531A-D1D2-4E5F-84B1-6A5989E876B5}" sibTransId="{6C12F20A-F48F-41F2-A4D3-518399D33590}"/>
    <dgm:cxn modelId="{F180080A-B634-4B07-8220-67FC95DAD717}" type="presOf" srcId="{0D8D531A-D1D2-4E5F-84B1-6A5989E876B5}" destId="{CBE22B2D-D3C9-4B6D-8593-51EDC7B264D6}" srcOrd="0" destOrd="0" presId="urn:microsoft.com/office/officeart/2005/8/layout/radial5"/>
    <dgm:cxn modelId="{28D15BF9-55E7-4890-8A81-6369ECD20529}" type="presParOf" srcId="{E31FAAE8-A5F5-46EB-9677-B0F744535B33}" destId="{FDF4E18D-16EC-4B1C-8E0D-5E9829BFE33B}" srcOrd="0" destOrd="0" presId="urn:microsoft.com/office/officeart/2005/8/layout/radial5"/>
    <dgm:cxn modelId="{B844379B-959B-4F08-B8FE-4AB9864280D8}" type="presParOf" srcId="{E31FAAE8-A5F5-46EB-9677-B0F744535B33}" destId="{A656450F-02DA-4E7F-9EF3-01E146D985FB}" srcOrd="1" destOrd="0" presId="urn:microsoft.com/office/officeart/2005/8/layout/radial5"/>
    <dgm:cxn modelId="{93379F0E-B501-4FA1-A77F-92B4E1E59818}" type="presParOf" srcId="{A656450F-02DA-4E7F-9EF3-01E146D985FB}" destId="{6917BF00-3BC4-4D5D-A199-0816C91C2235}" srcOrd="0" destOrd="0" presId="urn:microsoft.com/office/officeart/2005/8/layout/radial5"/>
    <dgm:cxn modelId="{48D8A79B-6910-466A-83B1-F698F01E8123}" type="presParOf" srcId="{E31FAAE8-A5F5-46EB-9677-B0F744535B33}" destId="{5EA5B379-26FB-42AC-BE09-D2849082CB57}" srcOrd="2" destOrd="0" presId="urn:microsoft.com/office/officeart/2005/8/layout/radial5"/>
    <dgm:cxn modelId="{7E2F43B7-4A8D-4E8B-A2B0-A4E29A92F329}" type="presParOf" srcId="{E31FAAE8-A5F5-46EB-9677-B0F744535B33}" destId="{CBE22B2D-D3C9-4B6D-8593-51EDC7B264D6}" srcOrd="3" destOrd="0" presId="urn:microsoft.com/office/officeart/2005/8/layout/radial5"/>
    <dgm:cxn modelId="{F8213809-6581-450C-9B23-71CD55924F6F}" type="presParOf" srcId="{CBE22B2D-D3C9-4B6D-8593-51EDC7B264D6}" destId="{445CE7C1-3A74-433C-BD89-15CE64AA489D}" srcOrd="0" destOrd="0" presId="urn:microsoft.com/office/officeart/2005/8/layout/radial5"/>
    <dgm:cxn modelId="{AB365DD3-31B8-4B6E-ACB7-43A5F3534214}" type="presParOf" srcId="{E31FAAE8-A5F5-46EB-9677-B0F744535B33}" destId="{9C00F8C5-286A-4B5D-AEDA-57B60337E67A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4E18D-16EC-4B1C-8E0D-5E9829BFE33B}">
      <dsp:nvSpPr>
        <dsp:cNvPr id="0" name=""/>
        <dsp:cNvSpPr/>
      </dsp:nvSpPr>
      <dsp:spPr>
        <a:xfrm>
          <a:off x="716142" y="1826995"/>
          <a:ext cx="1304019" cy="1304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/>
            <a:t>Producción</a:t>
          </a:r>
          <a:r>
            <a:rPr lang="en-US" sz="1300" kern="1200" dirty="0"/>
            <a:t> de </a:t>
          </a:r>
          <a:r>
            <a:rPr lang="en-US" sz="1300" kern="1200" dirty="0" err="1"/>
            <a:t>bienes</a:t>
          </a:r>
          <a:r>
            <a:rPr lang="en-US" sz="1300" kern="1200" dirty="0"/>
            <a:t> y </a:t>
          </a:r>
          <a:r>
            <a:rPr lang="en-US" sz="1300" kern="1200" dirty="0" err="1"/>
            <a:t>servicios</a:t>
          </a:r>
          <a:r>
            <a:rPr lang="en-US" sz="1300" kern="1200" dirty="0"/>
            <a:t> finales</a:t>
          </a:r>
        </a:p>
      </dsp:txBody>
      <dsp:txXfrm>
        <a:off x="907111" y="2017964"/>
        <a:ext cx="922081" cy="922081"/>
      </dsp:txXfrm>
    </dsp:sp>
    <dsp:sp modelId="{A656450F-02DA-4E7F-9EF3-01E146D985FB}">
      <dsp:nvSpPr>
        <dsp:cNvPr id="0" name=""/>
        <dsp:cNvSpPr/>
      </dsp:nvSpPr>
      <dsp:spPr>
        <a:xfrm rot="16200000">
          <a:off x="1230339" y="1353090"/>
          <a:ext cx="275624" cy="443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271683" y="1483107"/>
        <a:ext cx="192937" cy="266020"/>
      </dsp:txXfrm>
    </dsp:sp>
    <dsp:sp modelId="{5EA5B379-26FB-42AC-BE09-D2849082CB57}">
      <dsp:nvSpPr>
        <dsp:cNvPr id="0" name=""/>
        <dsp:cNvSpPr/>
      </dsp:nvSpPr>
      <dsp:spPr>
        <a:xfrm>
          <a:off x="716142" y="2930"/>
          <a:ext cx="1304019" cy="13040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80% de </a:t>
          </a:r>
          <a:r>
            <a:rPr lang="en-US" sz="1300" kern="1200" dirty="0" err="1"/>
            <a:t>América</a:t>
          </a:r>
          <a:r>
            <a:rPr lang="en-US" sz="1300" kern="1200" dirty="0"/>
            <a:t> Latina y el Caribe</a:t>
          </a:r>
        </a:p>
      </dsp:txBody>
      <dsp:txXfrm>
        <a:off x="907111" y="193899"/>
        <a:ext cx="922081" cy="922081"/>
      </dsp:txXfrm>
    </dsp:sp>
    <dsp:sp modelId="{CBE22B2D-D3C9-4B6D-8593-51EDC7B264D6}">
      <dsp:nvSpPr>
        <dsp:cNvPr id="0" name=""/>
        <dsp:cNvSpPr/>
      </dsp:nvSpPr>
      <dsp:spPr>
        <a:xfrm rot="5400000">
          <a:off x="1230339" y="3161554"/>
          <a:ext cx="275624" cy="443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271683" y="3208884"/>
        <a:ext cx="192937" cy="266020"/>
      </dsp:txXfrm>
    </dsp:sp>
    <dsp:sp modelId="{9C00F8C5-286A-4B5D-AEDA-57B60337E67A}">
      <dsp:nvSpPr>
        <dsp:cNvPr id="0" name=""/>
        <dsp:cNvSpPr/>
      </dsp:nvSpPr>
      <dsp:spPr>
        <a:xfrm>
          <a:off x="716142" y="3651061"/>
          <a:ext cx="1304019" cy="13040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4,6% de la del </a:t>
          </a:r>
          <a:r>
            <a:rPr lang="en-US" sz="1300" kern="1200" dirty="0" err="1"/>
            <a:t>mundo</a:t>
          </a:r>
          <a:endParaRPr lang="en-US" sz="1300" kern="1200" dirty="0"/>
        </a:p>
      </dsp:txBody>
      <dsp:txXfrm>
        <a:off x="907111" y="3842030"/>
        <a:ext cx="922081" cy="9220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4E18D-16EC-4B1C-8E0D-5E9829BFE33B}">
      <dsp:nvSpPr>
        <dsp:cNvPr id="0" name=""/>
        <dsp:cNvSpPr/>
      </dsp:nvSpPr>
      <dsp:spPr>
        <a:xfrm>
          <a:off x="718746" y="1872211"/>
          <a:ext cx="1297476" cy="11507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Población</a:t>
          </a:r>
          <a:endParaRPr lang="en-US" sz="1400" kern="1200" dirty="0"/>
        </a:p>
      </dsp:txBody>
      <dsp:txXfrm>
        <a:off x="908757" y="2040739"/>
        <a:ext cx="917454" cy="813727"/>
      </dsp:txXfrm>
    </dsp:sp>
    <dsp:sp modelId="{A656450F-02DA-4E7F-9EF3-01E146D985FB}">
      <dsp:nvSpPr>
        <dsp:cNvPr id="0" name=""/>
        <dsp:cNvSpPr/>
      </dsp:nvSpPr>
      <dsp:spPr>
        <a:xfrm rot="16201330">
          <a:off x="1252894" y="1465973"/>
          <a:ext cx="229787" cy="391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287349" y="1578825"/>
        <a:ext cx="160851" cy="235152"/>
      </dsp:txXfrm>
    </dsp:sp>
    <dsp:sp modelId="{5EA5B379-26FB-42AC-BE09-D2849082CB57}">
      <dsp:nvSpPr>
        <dsp:cNvPr id="0" name=""/>
        <dsp:cNvSpPr/>
      </dsp:nvSpPr>
      <dsp:spPr>
        <a:xfrm>
          <a:off x="652212" y="6770"/>
          <a:ext cx="1431879" cy="143187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87% de </a:t>
          </a:r>
          <a:r>
            <a:rPr lang="en-US" sz="1400" kern="1200" dirty="0" err="1"/>
            <a:t>América</a:t>
          </a:r>
          <a:r>
            <a:rPr lang="en-US" sz="1400" kern="1200" dirty="0"/>
            <a:t> Latina y el Caribe</a:t>
          </a:r>
        </a:p>
      </dsp:txBody>
      <dsp:txXfrm>
        <a:off x="861906" y="216464"/>
        <a:ext cx="1012491" cy="1012491"/>
      </dsp:txXfrm>
    </dsp:sp>
    <dsp:sp modelId="{CBE22B2D-D3C9-4B6D-8593-51EDC7B264D6}">
      <dsp:nvSpPr>
        <dsp:cNvPr id="0" name=""/>
        <dsp:cNvSpPr/>
      </dsp:nvSpPr>
      <dsp:spPr>
        <a:xfrm rot="5398717">
          <a:off x="1236252" y="3067771"/>
          <a:ext cx="263074" cy="3919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1275698" y="3106694"/>
        <a:ext cx="184152" cy="235152"/>
      </dsp:txXfrm>
    </dsp:sp>
    <dsp:sp modelId="{9C00F8C5-286A-4B5D-AEDA-57B60337E67A}">
      <dsp:nvSpPr>
        <dsp:cNvPr id="0" name=""/>
        <dsp:cNvSpPr/>
      </dsp:nvSpPr>
      <dsp:spPr>
        <a:xfrm>
          <a:off x="652212" y="3519360"/>
          <a:ext cx="1431879" cy="1431879"/>
        </a:xfrm>
        <a:prstGeom prst="ellipse">
          <a:avLst/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7,3% de la del </a:t>
          </a:r>
          <a:r>
            <a:rPr lang="en-US" sz="1400" kern="1200" dirty="0" err="1"/>
            <a:t>mundo</a:t>
          </a:r>
          <a:endParaRPr lang="en-US" sz="1400" kern="1200" dirty="0"/>
        </a:p>
      </dsp:txBody>
      <dsp:txXfrm>
        <a:off x="861906" y="3729054"/>
        <a:ext cx="1012491" cy="10124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4E18D-16EC-4B1C-8E0D-5E9829BFE33B}">
      <dsp:nvSpPr>
        <dsp:cNvPr id="0" name=""/>
        <dsp:cNvSpPr/>
      </dsp:nvSpPr>
      <dsp:spPr>
        <a:xfrm>
          <a:off x="576064" y="1826995"/>
          <a:ext cx="1584175" cy="13040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Exportaciones</a:t>
          </a:r>
          <a:r>
            <a:rPr lang="en-US" sz="1400" kern="1200" dirty="0"/>
            <a:t> de </a:t>
          </a:r>
          <a:r>
            <a:rPr lang="en-US" sz="1400" kern="1200" dirty="0" err="1"/>
            <a:t>bienes</a:t>
          </a:r>
          <a:endParaRPr lang="en-US" sz="1400" kern="1200" dirty="0"/>
        </a:p>
      </dsp:txBody>
      <dsp:txXfrm>
        <a:off x="808061" y="2017964"/>
        <a:ext cx="1120181" cy="922081"/>
      </dsp:txXfrm>
    </dsp:sp>
    <dsp:sp modelId="{A656450F-02DA-4E7F-9EF3-01E146D985FB}">
      <dsp:nvSpPr>
        <dsp:cNvPr id="0" name=""/>
        <dsp:cNvSpPr/>
      </dsp:nvSpPr>
      <dsp:spPr>
        <a:xfrm rot="16200000">
          <a:off x="1230339" y="1353090"/>
          <a:ext cx="275624" cy="443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1271683" y="1483107"/>
        <a:ext cx="192937" cy="266020"/>
      </dsp:txXfrm>
    </dsp:sp>
    <dsp:sp modelId="{5EA5B379-26FB-42AC-BE09-D2849082CB57}">
      <dsp:nvSpPr>
        <dsp:cNvPr id="0" name=""/>
        <dsp:cNvSpPr/>
      </dsp:nvSpPr>
      <dsp:spPr>
        <a:xfrm>
          <a:off x="716142" y="2930"/>
          <a:ext cx="1304019" cy="130401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84,7% de </a:t>
          </a:r>
          <a:r>
            <a:rPr lang="en-US" sz="1400" kern="1200" dirty="0" err="1"/>
            <a:t>América</a:t>
          </a:r>
          <a:r>
            <a:rPr lang="en-US" sz="1400" kern="1200" dirty="0"/>
            <a:t> Latina y el Caribe</a:t>
          </a:r>
        </a:p>
      </dsp:txBody>
      <dsp:txXfrm>
        <a:off x="907111" y="193899"/>
        <a:ext cx="922081" cy="922081"/>
      </dsp:txXfrm>
    </dsp:sp>
    <dsp:sp modelId="{CBE22B2D-D3C9-4B6D-8593-51EDC7B264D6}">
      <dsp:nvSpPr>
        <dsp:cNvPr id="0" name=""/>
        <dsp:cNvSpPr/>
      </dsp:nvSpPr>
      <dsp:spPr>
        <a:xfrm rot="5392582">
          <a:off x="1231516" y="3162975"/>
          <a:ext cx="277179" cy="4433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41666"/>
            <a:satOff val="-23659"/>
            <a:lumOff val="-80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1273003" y="3210071"/>
        <a:ext cx="194025" cy="266020"/>
      </dsp:txXfrm>
    </dsp:sp>
    <dsp:sp modelId="{9C00F8C5-286A-4B5D-AEDA-57B60337E67A}">
      <dsp:nvSpPr>
        <dsp:cNvPr id="0" name=""/>
        <dsp:cNvSpPr/>
      </dsp:nvSpPr>
      <dsp:spPr>
        <a:xfrm>
          <a:off x="720084" y="3653991"/>
          <a:ext cx="1304019" cy="1304019"/>
        </a:xfrm>
        <a:prstGeom prst="ellipse">
          <a:avLst/>
        </a:prstGeom>
        <a:solidFill>
          <a:schemeClr val="accent4">
            <a:hueOff val="141666"/>
            <a:satOff val="-23659"/>
            <a:lumOff val="-80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5% de </a:t>
          </a:r>
          <a:r>
            <a:rPr lang="en-US" sz="1600" kern="1200" dirty="0" err="1"/>
            <a:t>las</a:t>
          </a:r>
          <a:r>
            <a:rPr lang="en-US" sz="1600" kern="1200" dirty="0"/>
            <a:t> del </a:t>
          </a:r>
          <a:r>
            <a:rPr lang="en-US" sz="1600" kern="1200" dirty="0" err="1"/>
            <a:t>mundo</a:t>
          </a:r>
          <a:endParaRPr lang="en-US" sz="1600" kern="1200" dirty="0"/>
        </a:p>
      </dsp:txBody>
      <dsp:txXfrm>
        <a:off x="911053" y="3844960"/>
        <a:ext cx="922081" cy="9220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4E18D-16EC-4B1C-8E0D-5E9829BFE33B}">
      <dsp:nvSpPr>
        <dsp:cNvPr id="0" name=""/>
        <dsp:cNvSpPr/>
      </dsp:nvSpPr>
      <dsp:spPr>
        <a:xfrm>
          <a:off x="503553" y="1903286"/>
          <a:ext cx="1729196" cy="11514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Importaciones</a:t>
          </a:r>
          <a:r>
            <a:rPr lang="en-US" sz="1400" kern="1200" dirty="0"/>
            <a:t> de </a:t>
          </a:r>
          <a:r>
            <a:rPr lang="en-US" sz="1400" kern="1200" dirty="0" err="1"/>
            <a:t>bienes</a:t>
          </a:r>
          <a:endParaRPr lang="en-US" sz="1400" kern="1200" dirty="0"/>
        </a:p>
      </dsp:txBody>
      <dsp:txXfrm>
        <a:off x="756788" y="2071910"/>
        <a:ext cx="1222726" cy="814190"/>
      </dsp:txXfrm>
    </dsp:sp>
    <dsp:sp modelId="{A656450F-02DA-4E7F-9EF3-01E146D985FB}">
      <dsp:nvSpPr>
        <dsp:cNvPr id="0" name=""/>
        <dsp:cNvSpPr/>
      </dsp:nvSpPr>
      <dsp:spPr>
        <a:xfrm rot="16200000">
          <a:off x="1245928" y="1553306"/>
          <a:ext cx="244447" cy="252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282595" y="1640488"/>
        <a:ext cx="171113" cy="151543"/>
      </dsp:txXfrm>
    </dsp:sp>
    <dsp:sp modelId="{5EA5B379-26FB-42AC-BE09-D2849082CB57}">
      <dsp:nvSpPr>
        <dsp:cNvPr id="0" name=""/>
        <dsp:cNvSpPr/>
      </dsp:nvSpPr>
      <dsp:spPr>
        <a:xfrm>
          <a:off x="648502" y="2765"/>
          <a:ext cx="1439298" cy="143929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83,4% de </a:t>
          </a:r>
          <a:r>
            <a:rPr lang="en-US" sz="1700" kern="1200" dirty="0" err="1"/>
            <a:t>América</a:t>
          </a:r>
          <a:r>
            <a:rPr lang="en-US" sz="1700" kern="1200" dirty="0"/>
            <a:t> Latina y el Caribe</a:t>
          </a:r>
        </a:p>
      </dsp:txBody>
      <dsp:txXfrm>
        <a:off x="859282" y="213545"/>
        <a:ext cx="1017738" cy="1017738"/>
      </dsp:txXfrm>
    </dsp:sp>
    <dsp:sp modelId="{CBE22B2D-D3C9-4B6D-8593-51EDC7B264D6}">
      <dsp:nvSpPr>
        <dsp:cNvPr id="0" name=""/>
        <dsp:cNvSpPr/>
      </dsp:nvSpPr>
      <dsp:spPr>
        <a:xfrm rot="5400000">
          <a:off x="1245928" y="3152130"/>
          <a:ext cx="244447" cy="2525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0738916"/>
            <a:satOff val="-1444"/>
            <a:lumOff val="143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282595" y="3165978"/>
        <a:ext cx="171113" cy="151543"/>
      </dsp:txXfrm>
    </dsp:sp>
    <dsp:sp modelId="{9C00F8C5-286A-4B5D-AEDA-57B60337E67A}">
      <dsp:nvSpPr>
        <dsp:cNvPr id="0" name=""/>
        <dsp:cNvSpPr/>
      </dsp:nvSpPr>
      <dsp:spPr>
        <a:xfrm>
          <a:off x="648502" y="3515946"/>
          <a:ext cx="1439298" cy="1439298"/>
        </a:xfrm>
        <a:prstGeom prst="ellipse">
          <a:avLst/>
        </a:prstGeom>
        <a:solidFill>
          <a:schemeClr val="accent5">
            <a:hueOff val="10738916"/>
            <a:satOff val="-1444"/>
            <a:lumOff val="143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4,5% de la del </a:t>
          </a:r>
          <a:r>
            <a:rPr lang="en-US" sz="1700" kern="1200" dirty="0" err="1"/>
            <a:t>mundo</a:t>
          </a:r>
          <a:endParaRPr lang="en-US" sz="1700" kern="1200" dirty="0"/>
        </a:p>
      </dsp:txBody>
      <dsp:txXfrm>
        <a:off x="859282" y="3726726"/>
        <a:ext cx="1017738" cy="1017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EF76E-26E1-4D9C-BFE7-ED410DFAF5D3}" type="datetimeFigureOut">
              <a:rPr lang="es-UY" smtClean="0"/>
              <a:t>6/2/22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CA882-D780-4327-A016-3C3353146639}" type="slidenum">
              <a:rPr lang="es-UY" smtClean="0"/>
              <a:t>‹#›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12661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A882-D780-4327-A016-3C3353146639}" type="slidenum">
              <a:rPr lang="es-UY" smtClean="0"/>
              <a:t>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44815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A882-D780-4327-A016-3C3353146639}" type="slidenum">
              <a:rPr lang="es-UY" smtClean="0"/>
              <a:t>10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99276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A882-D780-4327-A016-3C3353146639}" type="slidenum">
              <a:rPr lang="es-UY" smtClean="0"/>
              <a:t>11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43706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A882-D780-4327-A016-3C3353146639}" type="slidenum">
              <a:rPr lang="es-UY" smtClean="0"/>
              <a:t>12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70488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A882-D780-4327-A016-3C3353146639}" type="slidenum">
              <a:rPr lang="es-UY" smtClean="0"/>
              <a:t>13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006504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A882-D780-4327-A016-3C3353146639}" type="slidenum">
              <a:rPr lang="es-UY" smtClean="0"/>
              <a:t>2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832694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26839-6C35-4395-AE49-1E13A6025CF6}" type="slidenum">
              <a:rPr lang="es-UY" smtClean="0"/>
              <a:t>3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74064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D1BA0-AC0B-40AD-A207-F22A82780522}" type="slidenum">
              <a:rPr lang="es-UY" smtClean="0"/>
              <a:t>4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6483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A882-D780-4327-A016-3C3353146639}" type="slidenum">
              <a:rPr lang="es-UY" smtClean="0"/>
              <a:t>5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04045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A882-D780-4327-A016-3C3353146639}" type="slidenum">
              <a:rPr lang="es-UY" smtClean="0"/>
              <a:t>6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046830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A882-D780-4327-A016-3C3353146639}" type="slidenum">
              <a:rPr lang="es-UY" smtClean="0"/>
              <a:t>7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14663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A882-D780-4327-A016-3C3353146639}" type="slidenum">
              <a:rPr lang="es-UY" smtClean="0"/>
              <a:t>8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385390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CA882-D780-4327-A016-3C3353146639}" type="slidenum">
              <a:rPr lang="es-UY" smtClean="0"/>
              <a:t>9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305266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6807A23-0345-444C-B028-4BDA3E79761C}" type="datetimeFigureOut">
              <a:rPr lang="es-UY" smtClean="0"/>
              <a:t>6/2/22</a:t>
            </a:fld>
            <a:endParaRPr lang="es-UY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UY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FF14F04-6888-489A-864A-B703A6526090}" type="slidenum">
              <a:rPr lang="es-UY" smtClean="0"/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7A23-0345-444C-B028-4BDA3E79761C}" type="datetimeFigureOut">
              <a:rPr lang="es-UY" smtClean="0"/>
              <a:t>6/2/22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4F04-6888-489A-864A-B703A6526090}" type="slidenum">
              <a:rPr lang="es-UY" smtClean="0"/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7A23-0345-444C-B028-4BDA3E79761C}" type="datetimeFigureOut">
              <a:rPr lang="es-UY" smtClean="0"/>
              <a:t>6/2/22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4F04-6888-489A-864A-B703A6526090}" type="slidenum">
              <a:rPr lang="es-UY" smtClean="0"/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7A23-0345-444C-B028-4BDA3E79761C}" type="datetimeFigureOut">
              <a:rPr lang="es-UY" smtClean="0"/>
              <a:t>6/2/22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4F04-6888-489A-864A-B703A6526090}" type="slidenum">
              <a:rPr lang="es-UY" smtClean="0"/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7A23-0345-444C-B028-4BDA3E79761C}" type="datetimeFigureOut">
              <a:rPr lang="es-UY" smtClean="0"/>
              <a:t>6/2/22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4F04-6888-489A-864A-B703A6526090}" type="slidenum">
              <a:rPr lang="es-UY" smtClean="0"/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7A23-0345-444C-B028-4BDA3E79761C}" type="datetimeFigureOut">
              <a:rPr lang="es-UY" smtClean="0"/>
              <a:t>6/2/22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4F04-6888-489A-864A-B703A6526090}" type="slidenum">
              <a:rPr lang="es-UY" smtClean="0"/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807A23-0345-444C-B028-4BDA3E79761C}" type="datetimeFigureOut">
              <a:rPr lang="es-UY" smtClean="0"/>
              <a:t>6/2/22</a:t>
            </a:fld>
            <a:endParaRPr lang="es-UY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F14F04-6888-489A-864A-B703A6526090}" type="slidenum">
              <a:rPr lang="es-UY" smtClean="0"/>
              <a:t>‹#›</a:t>
            </a:fld>
            <a:endParaRPr lang="es-UY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6807A23-0345-444C-B028-4BDA3E79761C}" type="datetimeFigureOut">
              <a:rPr lang="es-UY" smtClean="0"/>
              <a:t>6/2/22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FF14F04-6888-489A-864A-B703A6526090}" type="slidenum">
              <a:rPr lang="es-UY" smtClean="0"/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7A23-0345-444C-B028-4BDA3E79761C}" type="datetimeFigureOut">
              <a:rPr lang="es-UY" smtClean="0"/>
              <a:t>6/2/22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4F04-6888-489A-864A-B703A6526090}" type="slidenum">
              <a:rPr lang="es-UY" smtClean="0"/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7A23-0345-444C-B028-4BDA3E79761C}" type="datetimeFigureOut">
              <a:rPr lang="es-UY" smtClean="0"/>
              <a:t>6/2/22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4F04-6888-489A-864A-B703A6526090}" type="slidenum">
              <a:rPr lang="es-UY" smtClean="0"/>
              <a:t>‹#›</a:t>
            </a:fld>
            <a:endParaRPr lang="es-U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7A23-0345-444C-B028-4BDA3E79761C}" type="datetimeFigureOut">
              <a:rPr lang="es-UY" smtClean="0"/>
              <a:t>6/2/22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14F04-6888-489A-864A-B703A6526090}" type="slidenum">
              <a:rPr lang="es-UY" smtClean="0"/>
              <a:t>‹#›</a:t>
            </a:fld>
            <a:endParaRPr lang="es-U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6807A23-0345-444C-B028-4BDA3E79761C}" type="datetimeFigureOut">
              <a:rPr lang="es-UY" smtClean="0"/>
              <a:t>6/2/22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UY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FF14F04-6888-489A-864A-B703A6526090}" type="slidenum">
              <a:rPr lang="es-UY" smtClean="0"/>
              <a:t>‹#›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galadi@aladi.org" TargetMode="External"/><Relationship Id="rId4" Type="http://schemas.openxmlformats.org/officeDocument/2006/relationships/hyperlink" Target="mailto:difd@aladi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diagramLayout" Target="../diagrams/layout2.xml"/><Relationship Id="rId20" Type="http://schemas.openxmlformats.org/officeDocument/2006/relationships/diagramQuickStyle" Target="../diagrams/quickStyle4.xml"/><Relationship Id="rId21" Type="http://schemas.openxmlformats.org/officeDocument/2006/relationships/diagramColors" Target="../diagrams/colors4.xml"/><Relationship Id="rId22" Type="http://schemas.microsoft.com/office/2007/relationships/diagramDrawing" Target="../diagrams/drawing4.xml"/><Relationship Id="rId10" Type="http://schemas.openxmlformats.org/officeDocument/2006/relationships/diagramQuickStyle" Target="../diagrams/quickStyle2.xml"/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diagramData" Target="../diagrams/data3.xml"/><Relationship Id="rId14" Type="http://schemas.openxmlformats.org/officeDocument/2006/relationships/diagramLayout" Target="../diagrams/layout3.xml"/><Relationship Id="rId15" Type="http://schemas.openxmlformats.org/officeDocument/2006/relationships/diagramQuickStyle" Target="../diagrams/quickStyle3.xml"/><Relationship Id="rId16" Type="http://schemas.openxmlformats.org/officeDocument/2006/relationships/diagramColors" Target="../diagrams/colors3.xml"/><Relationship Id="rId17" Type="http://schemas.microsoft.com/office/2007/relationships/diagramDrawing" Target="../diagrams/drawing3.xml"/><Relationship Id="rId18" Type="http://schemas.openxmlformats.org/officeDocument/2006/relationships/diagramData" Target="../diagrams/data4.xml"/><Relationship Id="rId19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5984" y="1166887"/>
            <a:ext cx="7772400" cy="1470025"/>
          </a:xfrm>
        </p:spPr>
        <p:txBody>
          <a:bodyPr/>
          <a:lstStyle/>
          <a:p>
            <a:r>
              <a:rPr lang="es-UY" dirty="0" smtClean="0"/>
              <a:t>ALADI y la </a:t>
            </a:r>
            <a:r>
              <a:rPr lang="es-UY" dirty="0" err="1" smtClean="0"/>
              <a:t>Hidrovía</a:t>
            </a:r>
            <a:r>
              <a:rPr lang="es-UY" dirty="0"/>
              <a:t> </a:t>
            </a:r>
            <a:r>
              <a:rPr lang="es-UY" dirty="0" smtClean="0"/>
              <a:t>Paraguay – Paraná </a:t>
            </a:r>
            <a:endParaRPr lang="es-UY" dirty="0"/>
          </a:p>
        </p:txBody>
      </p:sp>
      <p:pic>
        <p:nvPicPr>
          <p:cNvPr id="4" name="Google Shape;10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104" y="4869160"/>
            <a:ext cx="3300248" cy="15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1331640" y="45811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UY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78" y="4653136"/>
            <a:ext cx="4894870" cy="172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308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67544" y="764704"/>
            <a:ext cx="780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Impulsando la integración y desarrollo de la HPP…</a:t>
            </a:r>
            <a:endParaRPr lang="es-UY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05160" y="1455827"/>
            <a:ext cx="7855272" cy="5573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 smtClean="0">
                <a:solidFill>
                  <a:schemeClr val="accent6">
                    <a:lumMod val="50000"/>
                  </a:schemeClr>
                </a:solidFill>
              </a:rPr>
              <a:t>En 2018: ALADI en coordinación con FONPLATA</a:t>
            </a:r>
          </a:p>
          <a:p>
            <a:endParaRPr lang="es-UY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UY" dirty="0" smtClean="0">
                <a:solidFill>
                  <a:schemeClr val="accent6">
                    <a:lumMod val="50000"/>
                  </a:schemeClr>
                </a:solidFill>
              </a:rPr>
              <a:t>Estudio: “Paraguay y Bolivia retos y oportunidades al comercio exterior en la </a:t>
            </a:r>
            <a:r>
              <a:rPr lang="es-UY" dirty="0" err="1" smtClean="0">
                <a:solidFill>
                  <a:schemeClr val="accent6">
                    <a:lumMod val="50000"/>
                  </a:schemeClr>
                </a:solidFill>
              </a:rPr>
              <a:t>Hidrovía</a:t>
            </a:r>
            <a:r>
              <a:rPr lang="es-UY" dirty="0" smtClean="0">
                <a:solidFill>
                  <a:schemeClr val="accent6">
                    <a:lumMod val="50000"/>
                  </a:schemeClr>
                </a:solidFill>
              </a:rPr>
              <a:t> Paraguay – Paraná”.</a:t>
            </a:r>
          </a:p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s-UY" dirty="0" smtClean="0">
                <a:solidFill>
                  <a:schemeClr val="accent6">
                    <a:lumMod val="50000"/>
                  </a:schemeClr>
                </a:solidFill>
              </a:rPr>
              <a:t>-Analiza las principales infraestructuras de transporte, logística y pasos fronterizos cercanos a la </a:t>
            </a:r>
            <a:r>
              <a:rPr lang="es-UY" dirty="0" err="1" smtClean="0">
                <a:solidFill>
                  <a:schemeClr val="accent6">
                    <a:lumMod val="50000"/>
                  </a:schemeClr>
                </a:solidFill>
              </a:rPr>
              <a:t>Hidrovía</a:t>
            </a:r>
            <a:r>
              <a:rPr lang="es-UY" dirty="0" smtClean="0">
                <a:solidFill>
                  <a:schemeClr val="accent6">
                    <a:lumMod val="50000"/>
                  </a:schemeClr>
                </a:solidFill>
              </a:rPr>
              <a:t> Paraguay – Paraná, con la finalidad de identificar los elementos y aspectos concretos que permitan un </a:t>
            </a:r>
            <a:r>
              <a:rPr lang="es-UY" b="1" dirty="0" smtClean="0">
                <a:solidFill>
                  <a:schemeClr val="accent6">
                    <a:lumMod val="50000"/>
                  </a:schemeClr>
                </a:solidFill>
              </a:rPr>
              <a:t>mejor aprovechamiento </a:t>
            </a:r>
            <a:r>
              <a:rPr lang="es-UY" dirty="0" smtClean="0">
                <a:solidFill>
                  <a:schemeClr val="accent6">
                    <a:lumMod val="50000"/>
                  </a:schemeClr>
                </a:solidFill>
              </a:rPr>
              <a:t>de la misma</a:t>
            </a:r>
            <a:r>
              <a:rPr lang="es-UY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</a:pPr>
            <a:r>
              <a:rPr lang="es-UY" dirty="0" smtClean="0">
                <a:solidFill>
                  <a:schemeClr val="accent6">
                    <a:lumMod val="50000"/>
                  </a:schemeClr>
                </a:solidFill>
              </a:rPr>
              <a:t>-Algunos  desafíos encontrados: </a:t>
            </a:r>
          </a:p>
          <a:p>
            <a:r>
              <a:rPr lang="es-UY" b="1" dirty="0" smtClean="0">
                <a:solidFill>
                  <a:schemeClr val="accent6">
                    <a:lumMod val="50000"/>
                  </a:schemeClr>
                </a:solidFill>
              </a:rPr>
              <a:t>Impulsar la </a:t>
            </a:r>
            <a:r>
              <a:rPr lang="es-UY" b="1" dirty="0" err="1" smtClean="0">
                <a:solidFill>
                  <a:schemeClr val="accent6">
                    <a:lumMod val="50000"/>
                  </a:schemeClr>
                </a:solidFill>
              </a:rPr>
              <a:t>multimodalidad</a:t>
            </a:r>
            <a:r>
              <a:rPr lang="es-UY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UY" dirty="0" smtClean="0">
                <a:solidFill>
                  <a:schemeClr val="accent6">
                    <a:lumMod val="50000"/>
                  </a:schemeClr>
                </a:solidFill>
              </a:rPr>
              <a:t>apuntando a facilitar la circulación de mercaderías tanto </a:t>
            </a:r>
            <a:r>
              <a:rPr lang="es-UY" dirty="0">
                <a:solidFill>
                  <a:schemeClr val="accent6">
                    <a:lumMod val="50000"/>
                  </a:schemeClr>
                </a:solidFill>
              </a:rPr>
              <a:t>en las fronteras como en la navegación, junto con una</a:t>
            </a:r>
          </a:p>
          <a:p>
            <a:r>
              <a:rPr lang="es-UY" dirty="0">
                <a:solidFill>
                  <a:schemeClr val="accent6">
                    <a:lumMod val="50000"/>
                  </a:schemeClr>
                </a:solidFill>
              </a:rPr>
              <a:t>moderna legislación y sistemas de control.</a:t>
            </a:r>
            <a:r>
              <a:rPr lang="es-UY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endParaRPr lang="es-UY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s-UY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UY" dirty="0" smtClean="0">
                <a:solidFill>
                  <a:schemeClr val="accent6">
                    <a:lumMod val="50000"/>
                  </a:schemeClr>
                </a:solidFill>
              </a:rPr>
              <a:t>Demostrar y reconocer a la </a:t>
            </a:r>
            <a:r>
              <a:rPr lang="es-UY" dirty="0" err="1" smtClean="0">
                <a:solidFill>
                  <a:schemeClr val="accent6">
                    <a:lumMod val="50000"/>
                  </a:schemeClr>
                </a:solidFill>
              </a:rPr>
              <a:t>Hidrovía</a:t>
            </a:r>
            <a:r>
              <a:rPr lang="es-UY" dirty="0" smtClean="0">
                <a:solidFill>
                  <a:schemeClr val="accent6">
                    <a:lumMod val="50000"/>
                  </a:schemeClr>
                </a:solidFill>
              </a:rPr>
              <a:t> como un </a:t>
            </a:r>
            <a:r>
              <a:rPr lang="es-UY" b="1" dirty="0" smtClean="0">
                <a:solidFill>
                  <a:schemeClr val="accent6">
                    <a:lumMod val="50000"/>
                  </a:schemeClr>
                </a:solidFill>
              </a:rPr>
              <a:t>sistema logístico de una región</a:t>
            </a:r>
            <a:r>
              <a:rPr lang="es-UY" dirty="0" smtClean="0">
                <a:solidFill>
                  <a:schemeClr val="accent6">
                    <a:lumMod val="50000"/>
                  </a:schemeClr>
                </a:solidFill>
              </a:rPr>
              <a:t> o conjunto de países y también como un sistema sustentable.</a:t>
            </a:r>
          </a:p>
          <a:p>
            <a:endParaRPr lang="es-UY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11382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51520" y="1834946"/>
            <a:ext cx="68407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Y" dirty="0">
                <a:solidFill>
                  <a:schemeClr val="accent6">
                    <a:lumMod val="50000"/>
                  </a:schemeClr>
                </a:solidFill>
              </a:rPr>
              <a:t>En 2020: en coordinación con la Secretaría Ejecutiva del </a:t>
            </a:r>
            <a:r>
              <a:rPr lang="es-UY" dirty="0" smtClean="0">
                <a:solidFill>
                  <a:schemeClr val="accent6">
                    <a:lumMod val="50000"/>
                  </a:schemeClr>
                </a:solidFill>
              </a:rPr>
              <a:t>CIH</a:t>
            </a:r>
          </a:p>
          <a:p>
            <a:pPr algn="just"/>
            <a:endParaRPr lang="es-UY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s-UY" dirty="0" smtClean="0">
                <a:solidFill>
                  <a:schemeClr val="accent6">
                    <a:lumMod val="50000"/>
                  </a:schemeClr>
                </a:solidFill>
              </a:rPr>
              <a:t>Implementación de </a:t>
            </a:r>
            <a:r>
              <a:rPr lang="es-UY" dirty="0">
                <a:solidFill>
                  <a:schemeClr val="accent6">
                    <a:lumMod val="50000"/>
                  </a:schemeClr>
                </a:solidFill>
              </a:rPr>
              <a:t>un </a:t>
            </a:r>
            <a:r>
              <a:rPr lang="es-UY" b="1" dirty="0" smtClean="0">
                <a:solidFill>
                  <a:schemeClr val="accent6">
                    <a:lumMod val="50000"/>
                  </a:schemeClr>
                </a:solidFill>
              </a:rPr>
              <a:t>Sistema </a:t>
            </a:r>
            <a:r>
              <a:rPr lang="es-UY" b="1" dirty="0">
                <a:solidFill>
                  <a:schemeClr val="accent6">
                    <a:lumMod val="50000"/>
                  </a:schemeClr>
                </a:solidFill>
              </a:rPr>
              <a:t>Integrado de Información Regional para la </a:t>
            </a:r>
            <a:r>
              <a:rPr lang="es-UY" b="1" dirty="0" err="1">
                <a:solidFill>
                  <a:schemeClr val="accent6">
                    <a:lumMod val="50000"/>
                  </a:schemeClr>
                </a:solidFill>
              </a:rPr>
              <a:t>Hidrovía</a:t>
            </a:r>
            <a:r>
              <a:rPr lang="es-UY" b="1" dirty="0">
                <a:solidFill>
                  <a:schemeClr val="accent6">
                    <a:lumMod val="50000"/>
                  </a:schemeClr>
                </a:solidFill>
              </a:rPr>
              <a:t> Paraná – </a:t>
            </a:r>
            <a:r>
              <a:rPr lang="es-UY" b="1" dirty="0" smtClean="0">
                <a:solidFill>
                  <a:schemeClr val="accent6">
                    <a:lumMod val="50000"/>
                  </a:schemeClr>
                </a:solidFill>
              </a:rPr>
              <a:t>Paraguay.</a:t>
            </a:r>
          </a:p>
          <a:p>
            <a:pPr algn="just"/>
            <a:endParaRPr lang="es-UY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s-UY" dirty="0">
                <a:solidFill>
                  <a:schemeClr val="accent6">
                    <a:lumMod val="50000"/>
                  </a:schemeClr>
                </a:solidFill>
              </a:rPr>
              <a:t>Finalidad: disponer de </a:t>
            </a:r>
            <a:r>
              <a:rPr lang="es-UY" b="1" dirty="0" smtClean="0">
                <a:solidFill>
                  <a:schemeClr val="accent6">
                    <a:lumMod val="50000"/>
                  </a:schemeClr>
                </a:solidFill>
              </a:rPr>
              <a:t>información </a:t>
            </a:r>
            <a:r>
              <a:rPr lang="es-UY" b="1" dirty="0">
                <a:solidFill>
                  <a:schemeClr val="accent6">
                    <a:lumMod val="50000"/>
                  </a:schemeClr>
                </a:solidFill>
              </a:rPr>
              <a:t>estadística oportuna, homogénea y confiable</a:t>
            </a:r>
            <a:r>
              <a:rPr lang="es-UY" dirty="0">
                <a:solidFill>
                  <a:schemeClr val="accent6">
                    <a:lumMod val="50000"/>
                  </a:schemeClr>
                </a:solidFill>
              </a:rPr>
              <a:t> del movimiento de carga que transita por esta </a:t>
            </a:r>
            <a:r>
              <a:rPr lang="es-UY" dirty="0" smtClean="0">
                <a:solidFill>
                  <a:schemeClr val="accent6">
                    <a:lumMod val="50000"/>
                  </a:schemeClr>
                </a:solidFill>
              </a:rPr>
              <a:t>vía.</a:t>
            </a:r>
          </a:p>
          <a:p>
            <a:pPr algn="just"/>
            <a:endParaRPr lang="es-UY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s-UY" dirty="0" smtClean="0">
                <a:solidFill>
                  <a:schemeClr val="accent6">
                    <a:lumMod val="50000"/>
                  </a:schemeClr>
                </a:solidFill>
              </a:rPr>
              <a:t>Información estadística: debe ser enviada en forma trimestral según parámetros definidos para su </a:t>
            </a:r>
            <a:r>
              <a:rPr lang="es-UY" b="1" dirty="0" smtClean="0">
                <a:solidFill>
                  <a:schemeClr val="accent6">
                    <a:lumMod val="50000"/>
                  </a:schemeClr>
                </a:solidFill>
              </a:rPr>
              <a:t>procesamiento</a:t>
            </a:r>
            <a:r>
              <a:rPr lang="es-UY" dirty="0" smtClean="0">
                <a:solidFill>
                  <a:schemeClr val="accent6">
                    <a:lumMod val="50000"/>
                  </a:schemeClr>
                </a:solidFill>
              </a:rPr>
              <a:t> por parte de la Secretaría General de la ALADI.</a:t>
            </a:r>
          </a:p>
          <a:p>
            <a:pPr algn="just"/>
            <a:endParaRPr lang="es-UY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s-UY" dirty="0" smtClean="0">
                <a:solidFill>
                  <a:schemeClr val="accent6">
                    <a:lumMod val="50000"/>
                  </a:schemeClr>
                </a:solidFill>
              </a:rPr>
              <a:t>Sistema evolutivo: a futuro un mecanismo más robusto.</a:t>
            </a:r>
            <a:endParaRPr lang="es-UY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07504" y="908720"/>
            <a:ext cx="780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Impulsando la integración y desarrollo de la HPP…</a:t>
            </a:r>
            <a:endParaRPr lang="es-UY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brightnessContrast bright="-1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40768"/>
            <a:ext cx="1695450" cy="533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6787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35402" y="908720"/>
            <a:ext cx="780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Impulsando la integración y desarrollo de la HPP…</a:t>
            </a:r>
            <a:endParaRPr lang="es-UY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99592" y="1700808"/>
            <a:ext cx="69127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dirty="0">
                <a:solidFill>
                  <a:schemeClr val="accent6">
                    <a:lumMod val="50000"/>
                  </a:schemeClr>
                </a:solidFill>
              </a:rPr>
              <a:t>Otras actividades e iniciativas en el marco de la ALADI</a:t>
            </a:r>
            <a:r>
              <a:rPr lang="es-UY" dirty="0" smtClean="0"/>
              <a:t>:</a:t>
            </a:r>
          </a:p>
          <a:p>
            <a:endParaRPr lang="es-UY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>
                <a:solidFill>
                  <a:schemeClr val="accent6">
                    <a:lumMod val="50000"/>
                  </a:schemeClr>
                </a:solidFill>
              </a:rPr>
              <a:t>Facilitación del </a:t>
            </a:r>
            <a:r>
              <a:rPr lang="es-UY" dirty="0" smtClean="0">
                <a:solidFill>
                  <a:schemeClr val="accent6">
                    <a:lumMod val="50000"/>
                  </a:schemeClr>
                </a:solidFill>
              </a:rPr>
              <a:t>Comercio y logística: </a:t>
            </a:r>
            <a:r>
              <a:rPr lang="es-UY" dirty="0">
                <a:solidFill>
                  <a:schemeClr val="accent6">
                    <a:lumMod val="50000"/>
                  </a:schemeClr>
                </a:solidFill>
              </a:rPr>
              <a:t>no solo considerando la </a:t>
            </a:r>
            <a:r>
              <a:rPr lang="es-UY" dirty="0" err="1">
                <a:solidFill>
                  <a:schemeClr val="accent6">
                    <a:lumMod val="50000"/>
                  </a:schemeClr>
                </a:solidFill>
              </a:rPr>
              <a:t>Hidrovía</a:t>
            </a:r>
            <a:r>
              <a:rPr lang="es-UY" dirty="0">
                <a:solidFill>
                  <a:schemeClr val="accent6">
                    <a:lumMod val="50000"/>
                  </a:schemeClr>
                </a:solidFill>
              </a:rPr>
              <a:t> estrictamente sino toda su zona de influencia, integrando el </a:t>
            </a:r>
            <a:r>
              <a:rPr lang="es-UY" dirty="0" err="1">
                <a:solidFill>
                  <a:schemeClr val="accent6">
                    <a:lumMod val="50000"/>
                  </a:schemeClr>
                </a:solidFill>
              </a:rPr>
              <a:t>multimodalismo</a:t>
            </a:r>
            <a:r>
              <a:rPr lang="es-UY" dirty="0">
                <a:solidFill>
                  <a:schemeClr val="accent6">
                    <a:lumMod val="50000"/>
                  </a:schemeClr>
                </a:solidFill>
              </a:rPr>
              <a:t> y el resto de los países miembros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UY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>
                <a:solidFill>
                  <a:schemeClr val="accent6">
                    <a:lumMod val="50000"/>
                  </a:schemeClr>
                </a:solidFill>
              </a:rPr>
              <a:t>Puertos Digitales: promover acciones para el fortalecimiento de la logística e integración física regional, con énfasis en la </a:t>
            </a:r>
            <a:r>
              <a:rPr lang="es-UY" dirty="0" smtClean="0">
                <a:solidFill>
                  <a:schemeClr val="accent6">
                    <a:lumMod val="50000"/>
                  </a:schemeClr>
                </a:solidFill>
              </a:rPr>
              <a:t>HPP.</a:t>
            </a:r>
            <a:endParaRPr lang="es-UY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s-UY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UY" dirty="0">
                <a:solidFill>
                  <a:schemeClr val="accent6">
                    <a:lumMod val="50000"/>
                  </a:schemeClr>
                </a:solidFill>
              </a:rPr>
              <a:t>Cooperación entre organismos regionales: unificando criterios y evitando la duplicidad, diversificando recursos financieros, tecnológicos y humanos</a:t>
            </a:r>
            <a:r>
              <a:rPr lang="es-UY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UY" dirty="0"/>
          </a:p>
          <a:p>
            <a:endParaRPr lang="es-UY" dirty="0" smtClean="0"/>
          </a:p>
          <a:p>
            <a:endParaRPr lang="es-UY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s-UY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s-UY" dirty="0"/>
          </a:p>
          <a:p>
            <a:endParaRPr lang="es-UY" dirty="0" smtClean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24214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35402" y="908720"/>
            <a:ext cx="780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Concluyendo…</a:t>
            </a:r>
            <a:endParaRPr lang="es-UY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55576" y="1772816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dirty="0" smtClean="0"/>
              <a:t>Coordinar </a:t>
            </a:r>
            <a:r>
              <a:rPr lang="es-UY" dirty="0"/>
              <a:t>esfuerzos y acciones de carácter </a:t>
            </a:r>
            <a:r>
              <a:rPr lang="es-UY" dirty="0" smtClean="0"/>
              <a:t>logístico que faciliten avanzar en el desarrollo de la HPP, de sus países ribereños y en la integración de la región.</a:t>
            </a:r>
            <a:endParaRPr lang="es-UY" dirty="0"/>
          </a:p>
        </p:txBody>
      </p:sp>
      <p:sp>
        <p:nvSpPr>
          <p:cNvPr id="9" name="8 Rectángulo"/>
          <p:cNvSpPr/>
          <p:nvPr/>
        </p:nvSpPr>
        <p:spPr>
          <a:xfrm>
            <a:off x="755576" y="2996952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UY" dirty="0"/>
              <a:t>Hay mucho por hacer, mucho por aportar</a:t>
            </a:r>
            <a:r>
              <a:rPr lang="es-UY" dirty="0" smtClean="0"/>
              <a:t>, </a:t>
            </a:r>
            <a:r>
              <a:rPr lang="es-UY" dirty="0"/>
              <a:t>desde la Secretaría de la ALADI estamos por supuesto para apoyar y facilitar las iniciativas en este sentido.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810" y="4149080"/>
            <a:ext cx="4866307" cy="2296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068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843808" y="2204864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¡MUCHAS GRACIAS!</a:t>
            </a:r>
            <a:endParaRPr lang="es-UY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38450"/>
            <a:ext cx="47529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475656" y="4365104"/>
            <a:ext cx="6048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b="1" dirty="0" smtClean="0"/>
              <a:t>Rodrigo da Costa Serran</a:t>
            </a:r>
          </a:p>
          <a:p>
            <a:pPr algn="ctr"/>
            <a:r>
              <a:rPr lang="es-UY" dirty="0" smtClean="0"/>
              <a:t>Jefe del Departamento de Integraci</a:t>
            </a:r>
            <a:r>
              <a:rPr lang="es-UY" dirty="0" smtClean="0"/>
              <a:t>ón Física y Digital (DIFD)</a:t>
            </a:r>
            <a:endParaRPr lang="es-UY" dirty="0" smtClean="0">
              <a:hlinkClick r:id="rId3"/>
            </a:endParaRPr>
          </a:p>
          <a:p>
            <a:pPr algn="ctr"/>
            <a:r>
              <a:rPr lang="es-UY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sgaladi</a:t>
            </a:r>
            <a:r>
              <a:rPr lang="es-UY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@</a:t>
            </a:r>
            <a:r>
              <a:rPr lang="es-UY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aladi.org</a:t>
            </a:r>
            <a:endParaRPr lang="es-UY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s-UY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difd</a:t>
            </a:r>
            <a:r>
              <a:rPr lang="es-UY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@</a:t>
            </a:r>
            <a:r>
              <a:rPr lang="es-UY" dirty="0" smtClean="0">
                <a:solidFill>
                  <a:schemeClr val="accent2">
                    <a:lumMod val="50000"/>
                  </a:schemeClr>
                </a:solidFill>
                <a:hlinkClick r:id="rId4"/>
              </a:rPr>
              <a:t>aladi.org</a:t>
            </a:r>
            <a:r>
              <a:rPr lang="es-UY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s-UY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7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Autofit/>
          </a:bodyPr>
          <a:lstStyle/>
          <a:p>
            <a:r>
              <a:rPr lang="es-UY" sz="2400" b="1" dirty="0" smtClean="0"/>
              <a:t>¿Qué es la ALADI?</a:t>
            </a:r>
            <a:endParaRPr lang="es-UY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5"/>
            <a:ext cx="4330824" cy="4729711"/>
          </a:xfrm>
        </p:spPr>
        <p:txBody>
          <a:bodyPr>
            <a:normAutofit/>
          </a:bodyPr>
          <a:lstStyle/>
          <a:p>
            <a:pPr marL="457200" indent="-457200" fontAlgn="t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s-UY" sz="2000" dirty="0" smtClean="0">
                <a:solidFill>
                  <a:schemeClr val="accent6">
                    <a:lumMod val="50000"/>
                  </a:schemeClr>
                </a:solidFill>
              </a:rPr>
              <a:t>Asociación </a:t>
            </a:r>
            <a:r>
              <a:rPr lang="es-UY" sz="2000" dirty="0">
                <a:solidFill>
                  <a:schemeClr val="accent6">
                    <a:lumMod val="50000"/>
                  </a:schemeClr>
                </a:solidFill>
              </a:rPr>
              <a:t>Latinoamericana de Integración </a:t>
            </a:r>
            <a:endParaRPr lang="es-UY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fontAlgn="t">
              <a:spcBef>
                <a:spcPts val="0"/>
              </a:spcBef>
              <a:buClrTx/>
              <a:buNone/>
            </a:pPr>
            <a:endParaRPr lang="es-E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 fontAlgn="t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TM80 </a:t>
            </a:r>
            <a:r>
              <a:rPr lang="es-ES" sz="2000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es-ES" sz="2000" dirty="0" smtClean="0">
                <a:solidFill>
                  <a:schemeClr val="accent6">
                    <a:lumMod val="50000"/>
                  </a:schemeClr>
                </a:solidFill>
              </a:rPr>
              <a:t>12/08/1980</a:t>
            </a:r>
          </a:p>
          <a:p>
            <a:pPr marL="457200" indent="-457200" fontAlgn="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s-UY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 fontAlgn="t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s-ES_tradnl" sz="2000" dirty="0">
                <a:solidFill>
                  <a:schemeClr val="accent6">
                    <a:lumMod val="50000"/>
                  </a:schemeClr>
                </a:solidFill>
              </a:rPr>
              <a:t>13 Miembros: AR, BO, BR, CL, CO, CU, EC, MX, PA, PY, PE, </a:t>
            </a:r>
            <a:r>
              <a:rPr lang="es-ES_tradnl" sz="2000" dirty="0" smtClean="0">
                <a:solidFill>
                  <a:schemeClr val="accent6">
                    <a:lumMod val="50000"/>
                  </a:schemeClr>
                </a:solidFill>
              </a:rPr>
              <a:t>UY,VE</a:t>
            </a:r>
          </a:p>
          <a:p>
            <a:pPr marL="0" indent="0" fontAlgn="t">
              <a:spcBef>
                <a:spcPts val="0"/>
              </a:spcBef>
              <a:buNone/>
            </a:pPr>
            <a:endParaRPr lang="es-ES_tradnl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 fontAlgn="t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s-ES_tradnl" sz="2000" dirty="0">
                <a:solidFill>
                  <a:schemeClr val="accent6">
                    <a:lumMod val="50000"/>
                  </a:schemeClr>
                </a:solidFill>
              </a:rPr>
              <a:t>Objetivo a largo plazo: Mercado Común </a:t>
            </a:r>
            <a:r>
              <a:rPr lang="es-ES_tradnl" sz="2000" dirty="0" smtClean="0">
                <a:solidFill>
                  <a:schemeClr val="accent6">
                    <a:lumMod val="50000"/>
                  </a:schemeClr>
                </a:solidFill>
              </a:rPr>
              <a:t>Latinoamericano</a:t>
            </a:r>
          </a:p>
          <a:p>
            <a:pPr marL="457200" indent="-457200" fontAlgn="t"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s-ES_tradnl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 fontAlgn="t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es-ES_tradnl" sz="2000" dirty="0" smtClean="0">
                <a:solidFill>
                  <a:schemeClr val="accent6">
                    <a:lumMod val="50000"/>
                  </a:schemeClr>
                </a:solidFill>
              </a:rPr>
              <a:t>Sede </a:t>
            </a:r>
            <a:r>
              <a:rPr lang="es-ES_tradnl" sz="2000" dirty="0">
                <a:solidFill>
                  <a:schemeClr val="accent6">
                    <a:lumMod val="50000"/>
                  </a:schemeClr>
                </a:solidFill>
              </a:rPr>
              <a:t>institucional: Montevideo (Secretaría General)</a:t>
            </a:r>
            <a:endParaRPr lang="es-UY" sz="20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s-UY" dirty="0"/>
          </a:p>
        </p:txBody>
      </p:sp>
      <p:pic>
        <p:nvPicPr>
          <p:cNvPr id="5" name="Picture 6" descr="Resultado de imagen para ala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850310"/>
            <a:ext cx="3960441" cy="2945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La imagen puede contener: una o varias personas e interi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5"/>
            <a:ext cx="3821471" cy="2376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165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548680"/>
            <a:ext cx="7200800" cy="648072"/>
          </a:xfrm>
        </p:spPr>
        <p:txBody>
          <a:bodyPr>
            <a:normAutofit/>
          </a:bodyPr>
          <a:lstStyle/>
          <a:p>
            <a:r>
              <a:rPr lang="es-UY" sz="2400" b="1" dirty="0"/>
              <a:t>Tratado Montevideo 1980… 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109125" y="1680233"/>
            <a:ext cx="8922691" cy="1388727"/>
            <a:chOff x="109123" y="548681"/>
            <a:chExt cx="8922691" cy="1469975"/>
          </a:xfrm>
        </p:grpSpPr>
        <p:sp>
          <p:nvSpPr>
            <p:cNvPr id="5" name="4 Forma libre"/>
            <p:cNvSpPr/>
            <p:nvPr/>
          </p:nvSpPr>
          <p:spPr>
            <a:xfrm>
              <a:off x="2555776" y="629929"/>
              <a:ext cx="6476038" cy="1322971"/>
            </a:xfrm>
            <a:custGeom>
              <a:avLst/>
              <a:gdLst>
                <a:gd name="connsiteX0" fmla="*/ 196001 w 1175980"/>
                <a:gd name="connsiteY0" fmla="*/ 0 h 6196922"/>
                <a:gd name="connsiteX1" fmla="*/ 979979 w 1175980"/>
                <a:gd name="connsiteY1" fmla="*/ 0 h 6196922"/>
                <a:gd name="connsiteX2" fmla="*/ 1175980 w 1175980"/>
                <a:gd name="connsiteY2" fmla="*/ 196001 h 6196922"/>
                <a:gd name="connsiteX3" fmla="*/ 1175980 w 1175980"/>
                <a:gd name="connsiteY3" fmla="*/ 6196922 h 6196922"/>
                <a:gd name="connsiteX4" fmla="*/ 1175980 w 1175980"/>
                <a:gd name="connsiteY4" fmla="*/ 6196922 h 6196922"/>
                <a:gd name="connsiteX5" fmla="*/ 0 w 1175980"/>
                <a:gd name="connsiteY5" fmla="*/ 6196922 h 6196922"/>
                <a:gd name="connsiteX6" fmla="*/ 0 w 1175980"/>
                <a:gd name="connsiteY6" fmla="*/ 6196922 h 6196922"/>
                <a:gd name="connsiteX7" fmla="*/ 0 w 1175980"/>
                <a:gd name="connsiteY7" fmla="*/ 196001 h 6196922"/>
                <a:gd name="connsiteX8" fmla="*/ 196001 w 1175980"/>
                <a:gd name="connsiteY8" fmla="*/ 0 h 6196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980" h="6196922">
                  <a:moveTo>
                    <a:pt x="1175980" y="1032845"/>
                  </a:moveTo>
                  <a:lnTo>
                    <a:pt x="1175980" y="5164077"/>
                  </a:lnTo>
                  <a:cubicBezTo>
                    <a:pt x="1175980" y="5734498"/>
                    <a:pt x="1159327" y="6196919"/>
                    <a:pt x="1138785" y="6196919"/>
                  </a:cubicBezTo>
                  <a:lnTo>
                    <a:pt x="0" y="6196919"/>
                  </a:lnTo>
                  <a:lnTo>
                    <a:pt x="0" y="61969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1138785" y="3"/>
                  </a:lnTo>
                  <a:cubicBezTo>
                    <a:pt x="1159327" y="3"/>
                    <a:pt x="1175980" y="462424"/>
                    <a:pt x="1175980" y="1032845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6000" tIns="72000" rIns="288000" bIns="72000" numCol="1" spcCol="1270" anchor="ctr" anchorCtr="0">
              <a:noAutofit/>
            </a:bodyPr>
            <a:lstStyle/>
            <a:p>
              <a:pPr marL="171450" lvl="1" indent="-171450" algn="just" defTabSz="711200">
                <a:spcBef>
                  <a:spcPts val="600"/>
                </a:spcBef>
                <a:buChar char="••"/>
              </a:pPr>
              <a:r>
                <a:rPr lang="es-ES_tradnl" b="1" dirty="0">
                  <a:solidFill>
                    <a:srgbClr val="1F497D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Desarrollo económico – social, armónico y equilibrado de la región</a:t>
              </a:r>
              <a:endParaRPr lang="es-UY" b="1" dirty="0">
                <a:solidFill>
                  <a:srgbClr val="1F497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  <a:p>
              <a:pPr marL="171450" lvl="1" indent="-171450" algn="just" defTabSz="711200">
                <a:spcBef>
                  <a:spcPts val="600"/>
                </a:spcBef>
                <a:buChar char="••"/>
              </a:pPr>
              <a:r>
                <a:rPr lang="es-ES_tradnl" dirty="0">
                  <a:solidFill>
                    <a:srgbClr val="1F497D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Alcanzar en el largo plazo </a:t>
              </a:r>
              <a:r>
                <a:rPr lang="es-ES_tradnl" dirty="0" smtClean="0">
                  <a:solidFill>
                    <a:srgbClr val="1F497D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un mercado común latinoamericano</a:t>
              </a:r>
              <a:endParaRPr lang="es-UY" b="1" kern="1200" dirty="0">
                <a:solidFill>
                  <a:srgbClr val="0F15F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5 Forma libre"/>
            <p:cNvSpPr/>
            <p:nvPr/>
          </p:nvSpPr>
          <p:spPr>
            <a:xfrm>
              <a:off x="109123" y="548681"/>
              <a:ext cx="2590670" cy="1469975"/>
            </a:xfrm>
            <a:custGeom>
              <a:avLst/>
              <a:gdLst>
                <a:gd name="connsiteX0" fmla="*/ 0 w 2725769"/>
                <a:gd name="connsiteY0" fmla="*/ 245001 h 1469975"/>
                <a:gd name="connsiteX1" fmla="*/ 245001 w 2725769"/>
                <a:gd name="connsiteY1" fmla="*/ 0 h 1469975"/>
                <a:gd name="connsiteX2" fmla="*/ 2480768 w 2725769"/>
                <a:gd name="connsiteY2" fmla="*/ 0 h 1469975"/>
                <a:gd name="connsiteX3" fmla="*/ 2725769 w 2725769"/>
                <a:gd name="connsiteY3" fmla="*/ 245001 h 1469975"/>
                <a:gd name="connsiteX4" fmla="*/ 2725769 w 2725769"/>
                <a:gd name="connsiteY4" fmla="*/ 1224974 h 1469975"/>
                <a:gd name="connsiteX5" fmla="*/ 2480768 w 2725769"/>
                <a:gd name="connsiteY5" fmla="*/ 1469975 h 1469975"/>
                <a:gd name="connsiteX6" fmla="*/ 245001 w 2725769"/>
                <a:gd name="connsiteY6" fmla="*/ 1469975 h 1469975"/>
                <a:gd name="connsiteX7" fmla="*/ 0 w 2725769"/>
                <a:gd name="connsiteY7" fmla="*/ 1224974 h 1469975"/>
                <a:gd name="connsiteX8" fmla="*/ 0 w 2725769"/>
                <a:gd name="connsiteY8" fmla="*/ 245001 h 146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25769" h="1469975">
                  <a:moveTo>
                    <a:pt x="0" y="245001"/>
                  </a:moveTo>
                  <a:cubicBezTo>
                    <a:pt x="0" y="109691"/>
                    <a:pt x="109691" y="0"/>
                    <a:pt x="245001" y="0"/>
                  </a:cubicBezTo>
                  <a:lnTo>
                    <a:pt x="2480768" y="0"/>
                  </a:lnTo>
                  <a:cubicBezTo>
                    <a:pt x="2616078" y="0"/>
                    <a:pt x="2725769" y="109691"/>
                    <a:pt x="2725769" y="245001"/>
                  </a:cubicBezTo>
                  <a:lnTo>
                    <a:pt x="2725769" y="1224974"/>
                  </a:lnTo>
                  <a:cubicBezTo>
                    <a:pt x="2725769" y="1360284"/>
                    <a:pt x="2616078" y="1469975"/>
                    <a:pt x="2480768" y="1469975"/>
                  </a:cubicBezTo>
                  <a:lnTo>
                    <a:pt x="245001" y="1469975"/>
                  </a:lnTo>
                  <a:cubicBezTo>
                    <a:pt x="109691" y="1469975"/>
                    <a:pt x="0" y="1360284"/>
                    <a:pt x="0" y="1224974"/>
                  </a:cubicBezTo>
                  <a:lnTo>
                    <a:pt x="0" y="2450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198" tIns="117478" rIns="163198" bIns="117478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UY" sz="20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OBJETIVOS</a:t>
              </a: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107504" y="3349599"/>
            <a:ext cx="9036496" cy="1735585"/>
            <a:chOff x="107504" y="2087659"/>
            <a:chExt cx="9036496" cy="1735585"/>
          </a:xfrm>
        </p:grpSpPr>
        <p:sp>
          <p:nvSpPr>
            <p:cNvPr id="7" name="6 Forma libre"/>
            <p:cNvSpPr/>
            <p:nvPr/>
          </p:nvSpPr>
          <p:spPr>
            <a:xfrm>
              <a:off x="2555776" y="2087659"/>
              <a:ext cx="6588224" cy="1735585"/>
            </a:xfrm>
            <a:custGeom>
              <a:avLst/>
              <a:gdLst>
                <a:gd name="connsiteX0" fmla="*/ 297625 w 1785714"/>
                <a:gd name="connsiteY0" fmla="*/ 0 h 6188123"/>
                <a:gd name="connsiteX1" fmla="*/ 1488089 w 1785714"/>
                <a:gd name="connsiteY1" fmla="*/ 0 h 6188123"/>
                <a:gd name="connsiteX2" fmla="*/ 1785714 w 1785714"/>
                <a:gd name="connsiteY2" fmla="*/ 297625 h 6188123"/>
                <a:gd name="connsiteX3" fmla="*/ 1785714 w 1785714"/>
                <a:gd name="connsiteY3" fmla="*/ 6188123 h 6188123"/>
                <a:gd name="connsiteX4" fmla="*/ 1785714 w 1785714"/>
                <a:gd name="connsiteY4" fmla="*/ 6188123 h 6188123"/>
                <a:gd name="connsiteX5" fmla="*/ 0 w 1785714"/>
                <a:gd name="connsiteY5" fmla="*/ 6188123 h 6188123"/>
                <a:gd name="connsiteX6" fmla="*/ 0 w 1785714"/>
                <a:gd name="connsiteY6" fmla="*/ 6188123 h 6188123"/>
                <a:gd name="connsiteX7" fmla="*/ 0 w 1785714"/>
                <a:gd name="connsiteY7" fmla="*/ 297625 h 6188123"/>
                <a:gd name="connsiteX8" fmla="*/ 297625 w 1785714"/>
                <a:gd name="connsiteY8" fmla="*/ 0 h 6188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85714" h="6188123">
                  <a:moveTo>
                    <a:pt x="1785714" y="1031376"/>
                  </a:moveTo>
                  <a:lnTo>
                    <a:pt x="1785714" y="5156747"/>
                  </a:lnTo>
                  <a:cubicBezTo>
                    <a:pt x="1785714" y="5726360"/>
                    <a:pt x="1747261" y="6188121"/>
                    <a:pt x="1699828" y="6188121"/>
                  </a:cubicBezTo>
                  <a:lnTo>
                    <a:pt x="0" y="6188121"/>
                  </a:lnTo>
                  <a:lnTo>
                    <a:pt x="0" y="618812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699828" y="2"/>
                  </a:lnTo>
                  <a:cubicBezTo>
                    <a:pt x="1747261" y="2"/>
                    <a:pt x="1785714" y="461763"/>
                    <a:pt x="1785714" y="1031376"/>
                  </a:cubicBez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16000" tIns="72000" rIns="288000" bIns="72000" numCol="1" spcCol="1270" anchor="ctr" anchorCtr="0">
              <a:spAutoFit/>
            </a:bodyPr>
            <a:lstStyle/>
            <a:p>
              <a:pPr marL="171450" lvl="1" indent="-171450" algn="just" defTabSz="711200" rtl="0">
                <a:spcBef>
                  <a:spcPts val="400"/>
                </a:spcBef>
                <a:buChar char="••"/>
              </a:pPr>
              <a:r>
                <a:rPr lang="es-UY" dirty="0">
                  <a:solidFill>
                    <a:srgbClr val="1F497D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Pluralismo </a:t>
              </a:r>
            </a:p>
            <a:p>
              <a:pPr marL="171450" lvl="1" indent="-171450" algn="just" defTabSz="711200" rtl="0">
                <a:spcBef>
                  <a:spcPts val="400"/>
                </a:spcBef>
                <a:buChar char="••"/>
              </a:pPr>
              <a:r>
                <a:rPr lang="es-UY" dirty="0">
                  <a:solidFill>
                    <a:srgbClr val="1F497D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Flexibilidad </a:t>
              </a:r>
            </a:p>
            <a:p>
              <a:pPr marL="171450" lvl="1" indent="-171450" algn="just" defTabSz="711200" rtl="0">
                <a:spcBef>
                  <a:spcPts val="400"/>
                </a:spcBef>
                <a:buChar char="••"/>
              </a:pPr>
              <a:r>
                <a:rPr lang="es-UY" dirty="0">
                  <a:solidFill>
                    <a:srgbClr val="1F497D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Convergencia </a:t>
              </a:r>
            </a:p>
            <a:p>
              <a:pPr marL="171450" lvl="1" indent="-171450" algn="just" defTabSz="711200" rtl="0">
                <a:spcBef>
                  <a:spcPts val="400"/>
                </a:spcBef>
                <a:buChar char="••"/>
              </a:pPr>
              <a:r>
                <a:rPr lang="es-UY" dirty="0">
                  <a:solidFill>
                    <a:srgbClr val="1F497D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Tratamientos diferenciales</a:t>
              </a:r>
            </a:p>
            <a:p>
              <a:pPr marL="171450" lvl="1" indent="-171450" algn="just" defTabSz="711200">
                <a:spcBef>
                  <a:spcPts val="400"/>
                </a:spcBef>
                <a:buFontTx/>
                <a:buChar char="••"/>
              </a:pPr>
              <a:r>
                <a:rPr lang="es-UY" dirty="0">
                  <a:solidFill>
                    <a:srgbClr val="1F497D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Múltiple</a:t>
              </a:r>
            </a:p>
          </p:txBody>
        </p:sp>
        <p:sp>
          <p:nvSpPr>
            <p:cNvPr id="8" name="7 Forma libre"/>
            <p:cNvSpPr/>
            <p:nvPr/>
          </p:nvSpPr>
          <p:spPr>
            <a:xfrm>
              <a:off x="107504" y="2171087"/>
              <a:ext cx="2592288" cy="1469975"/>
            </a:xfrm>
            <a:custGeom>
              <a:avLst/>
              <a:gdLst>
                <a:gd name="connsiteX0" fmla="*/ 0 w 2735410"/>
                <a:gd name="connsiteY0" fmla="*/ 245001 h 1469975"/>
                <a:gd name="connsiteX1" fmla="*/ 245001 w 2735410"/>
                <a:gd name="connsiteY1" fmla="*/ 0 h 1469975"/>
                <a:gd name="connsiteX2" fmla="*/ 2490409 w 2735410"/>
                <a:gd name="connsiteY2" fmla="*/ 0 h 1469975"/>
                <a:gd name="connsiteX3" fmla="*/ 2735410 w 2735410"/>
                <a:gd name="connsiteY3" fmla="*/ 245001 h 1469975"/>
                <a:gd name="connsiteX4" fmla="*/ 2735410 w 2735410"/>
                <a:gd name="connsiteY4" fmla="*/ 1224974 h 1469975"/>
                <a:gd name="connsiteX5" fmla="*/ 2490409 w 2735410"/>
                <a:gd name="connsiteY5" fmla="*/ 1469975 h 1469975"/>
                <a:gd name="connsiteX6" fmla="*/ 245001 w 2735410"/>
                <a:gd name="connsiteY6" fmla="*/ 1469975 h 1469975"/>
                <a:gd name="connsiteX7" fmla="*/ 0 w 2735410"/>
                <a:gd name="connsiteY7" fmla="*/ 1224974 h 1469975"/>
                <a:gd name="connsiteX8" fmla="*/ 0 w 2735410"/>
                <a:gd name="connsiteY8" fmla="*/ 245001 h 1469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35410" h="1469975">
                  <a:moveTo>
                    <a:pt x="0" y="245001"/>
                  </a:moveTo>
                  <a:cubicBezTo>
                    <a:pt x="0" y="109691"/>
                    <a:pt x="109691" y="0"/>
                    <a:pt x="245001" y="0"/>
                  </a:cubicBezTo>
                  <a:lnTo>
                    <a:pt x="2490409" y="0"/>
                  </a:lnTo>
                  <a:cubicBezTo>
                    <a:pt x="2625719" y="0"/>
                    <a:pt x="2735410" y="109691"/>
                    <a:pt x="2735410" y="245001"/>
                  </a:cubicBezTo>
                  <a:lnTo>
                    <a:pt x="2735410" y="1224974"/>
                  </a:lnTo>
                  <a:cubicBezTo>
                    <a:pt x="2735410" y="1360284"/>
                    <a:pt x="2625719" y="1469975"/>
                    <a:pt x="2490409" y="1469975"/>
                  </a:cubicBezTo>
                  <a:lnTo>
                    <a:pt x="245001" y="1469975"/>
                  </a:lnTo>
                  <a:cubicBezTo>
                    <a:pt x="109691" y="1469975"/>
                    <a:pt x="0" y="1360284"/>
                    <a:pt x="0" y="1224974"/>
                  </a:cubicBezTo>
                  <a:lnTo>
                    <a:pt x="0" y="2450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198" tIns="117478" rIns="163198" bIns="117478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UY" sz="2000" b="1" kern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PRINCIPIOS</a:t>
              </a:r>
            </a:p>
          </p:txBody>
        </p:sp>
      </p:grpSp>
      <p:sp>
        <p:nvSpPr>
          <p:cNvPr id="11" name="10 Forma libre"/>
          <p:cNvSpPr/>
          <p:nvPr/>
        </p:nvSpPr>
        <p:spPr>
          <a:xfrm>
            <a:off x="2555777" y="5441516"/>
            <a:ext cx="6479100" cy="744690"/>
          </a:xfrm>
          <a:custGeom>
            <a:avLst/>
            <a:gdLst>
              <a:gd name="connsiteX0" fmla="*/ 124117 w 744689"/>
              <a:gd name="connsiteY0" fmla="*/ 0 h 6204428"/>
              <a:gd name="connsiteX1" fmla="*/ 620572 w 744689"/>
              <a:gd name="connsiteY1" fmla="*/ 0 h 6204428"/>
              <a:gd name="connsiteX2" fmla="*/ 744689 w 744689"/>
              <a:gd name="connsiteY2" fmla="*/ 124117 h 6204428"/>
              <a:gd name="connsiteX3" fmla="*/ 744689 w 744689"/>
              <a:gd name="connsiteY3" fmla="*/ 6204428 h 6204428"/>
              <a:gd name="connsiteX4" fmla="*/ 744689 w 744689"/>
              <a:gd name="connsiteY4" fmla="*/ 6204428 h 6204428"/>
              <a:gd name="connsiteX5" fmla="*/ 0 w 744689"/>
              <a:gd name="connsiteY5" fmla="*/ 6204428 h 6204428"/>
              <a:gd name="connsiteX6" fmla="*/ 0 w 744689"/>
              <a:gd name="connsiteY6" fmla="*/ 6204428 h 6204428"/>
              <a:gd name="connsiteX7" fmla="*/ 0 w 744689"/>
              <a:gd name="connsiteY7" fmla="*/ 124117 h 6204428"/>
              <a:gd name="connsiteX8" fmla="*/ 124117 w 744689"/>
              <a:gd name="connsiteY8" fmla="*/ 0 h 620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4689" h="6204428">
                <a:moveTo>
                  <a:pt x="744689" y="1034092"/>
                </a:moveTo>
                <a:lnTo>
                  <a:pt x="744689" y="5170336"/>
                </a:lnTo>
                <a:cubicBezTo>
                  <a:pt x="744689" y="5741447"/>
                  <a:pt x="738019" y="6204424"/>
                  <a:pt x="729792" y="6204424"/>
                </a:cubicBezTo>
                <a:lnTo>
                  <a:pt x="0" y="6204424"/>
                </a:lnTo>
                <a:lnTo>
                  <a:pt x="0" y="6204424"/>
                </a:lnTo>
                <a:lnTo>
                  <a:pt x="0" y="4"/>
                </a:lnTo>
                <a:lnTo>
                  <a:pt x="0" y="4"/>
                </a:lnTo>
                <a:lnTo>
                  <a:pt x="729792" y="4"/>
                </a:lnTo>
                <a:cubicBezTo>
                  <a:pt x="738019" y="4"/>
                  <a:pt x="744689" y="462981"/>
                  <a:pt x="744689" y="1034092"/>
                </a:cubicBez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179" rIns="284003" bIns="160178" numCol="1" spcCol="1270" anchor="ctr" anchorCtr="0">
            <a:noAutofit/>
          </a:bodyPr>
          <a:lstStyle/>
          <a:p>
            <a:pPr marL="171450" lvl="1" indent="-171450" algn="just" defTabSz="711200">
              <a:lnSpc>
                <a:spcPct val="90000"/>
              </a:lnSpc>
              <a:spcBef>
                <a:spcPts val="400"/>
              </a:spcBef>
              <a:spcAft>
                <a:spcPct val="15000"/>
              </a:spcAft>
              <a:buChar char="••"/>
            </a:pPr>
            <a:r>
              <a:rPr lang="es-UY" dirty="0">
                <a:solidFill>
                  <a:srgbClr val="1F497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ÁREA DE PREFERENCIAS ECONÓMICAS </a:t>
            </a:r>
          </a:p>
          <a:p>
            <a:pPr marL="0" lvl="1" algn="just" defTabSz="711200">
              <a:lnSpc>
                <a:spcPct val="90000"/>
              </a:lnSpc>
              <a:spcBef>
                <a:spcPts val="400"/>
              </a:spcBef>
              <a:spcAft>
                <a:spcPct val="15000"/>
              </a:spcAft>
            </a:pPr>
            <a:r>
              <a:rPr lang="es-UY" dirty="0">
                <a:solidFill>
                  <a:srgbClr val="1F497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(PAR, AAR y </a:t>
            </a:r>
            <a:r>
              <a:rPr lang="es-UY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AAP</a:t>
            </a:r>
            <a:r>
              <a:rPr lang="es-UY" dirty="0">
                <a:solidFill>
                  <a:srgbClr val="1F497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12" name="11 Forma libre"/>
          <p:cNvSpPr/>
          <p:nvPr/>
        </p:nvSpPr>
        <p:spPr>
          <a:xfrm>
            <a:off x="109123" y="5390449"/>
            <a:ext cx="2590670" cy="846867"/>
          </a:xfrm>
          <a:custGeom>
            <a:avLst/>
            <a:gdLst>
              <a:gd name="connsiteX0" fmla="*/ 0 w 2721325"/>
              <a:gd name="connsiteY0" fmla="*/ 141147 h 846867"/>
              <a:gd name="connsiteX1" fmla="*/ 141147 w 2721325"/>
              <a:gd name="connsiteY1" fmla="*/ 0 h 846867"/>
              <a:gd name="connsiteX2" fmla="*/ 2580178 w 2721325"/>
              <a:gd name="connsiteY2" fmla="*/ 0 h 846867"/>
              <a:gd name="connsiteX3" fmla="*/ 2721325 w 2721325"/>
              <a:gd name="connsiteY3" fmla="*/ 141147 h 846867"/>
              <a:gd name="connsiteX4" fmla="*/ 2721325 w 2721325"/>
              <a:gd name="connsiteY4" fmla="*/ 705720 h 846867"/>
              <a:gd name="connsiteX5" fmla="*/ 2580178 w 2721325"/>
              <a:gd name="connsiteY5" fmla="*/ 846867 h 846867"/>
              <a:gd name="connsiteX6" fmla="*/ 141147 w 2721325"/>
              <a:gd name="connsiteY6" fmla="*/ 846867 h 846867"/>
              <a:gd name="connsiteX7" fmla="*/ 0 w 2721325"/>
              <a:gd name="connsiteY7" fmla="*/ 705720 h 846867"/>
              <a:gd name="connsiteX8" fmla="*/ 0 w 2721325"/>
              <a:gd name="connsiteY8" fmla="*/ 141147 h 84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1325" h="846867">
                <a:moveTo>
                  <a:pt x="0" y="141147"/>
                </a:moveTo>
                <a:cubicBezTo>
                  <a:pt x="0" y="63194"/>
                  <a:pt x="63194" y="0"/>
                  <a:pt x="141147" y="0"/>
                </a:cubicBezTo>
                <a:lnTo>
                  <a:pt x="2580178" y="0"/>
                </a:lnTo>
                <a:cubicBezTo>
                  <a:pt x="2658131" y="0"/>
                  <a:pt x="2721325" y="63194"/>
                  <a:pt x="2721325" y="141147"/>
                </a:cubicBezTo>
                <a:lnTo>
                  <a:pt x="2721325" y="705720"/>
                </a:lnTo>
                <a:cubicBezTo>
                  <a:pt x="2721325" y="783673"/>
                  <a:pt x="2658131" y="846867"/>
                  <a:pt x="2580178" y="846867"/>
                </a:cubicBezTo>
                <a:lnTo>
                  <a:pt x="141147" y="846867"/>
                </a:lnTo>
                <a:cubicBezTo>
                  <a:pt x="63194" y="846867"/>
                  <a:pt x="0" y="783673"/>
                  <a:pt x="0" y="705720"/>
                </a:cubicBezTo>
                <a:lnTo>
                  <a:pt x="0" y="14114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2781" tIns="87061" rIns="132781" bIns="87061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UY" sz="20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MECANISMOS</a:t>
            </a:r>
          </a:p>
        </p:txBody>
      </p:sp>
    </p:spTree>
    <p:extLst>
      <p:ext uri="{BB962C8B-B14F-4D97-AF65-F5344CB8AC3E}">
        <p14:creationId xmlns:p14="http://schemas.microsoft.com/office/powerpoint/2010/main" val="115555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/>
              <a:t>EN 2020, ALADI REPRESENTÓ…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</p:nvPr>
        </p:nvGraphicFramePr>
        <p:xfrm>
          <a:off x="457200" y="1052736"/>
          <a:ext cx="2736304" cy="4958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Marcador de contenido 3"/>
          <p:cNvGraphicFramePr>
            <a:graphicFrameLocks/>
          </p:cNvGraphicFramePr>
          <p:nvPr/>
        </p:nvGraphicFramePr>
        <p:xfrm>
          <a:off x="2123728" y="1052736"/>
          <a:ext cx="2736304" cy="4958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Marcador de contenido 3"/>
          <p:cNvGraphicFramePr>
            <a:graphicFrameLocks/>
          </p:cNvGraphicFramePr>
          <p:nvPr/>
        </p:nvGraphicFramePr>
        <p:xfrm>
          <a:off x="3851920" y="1052736"/>
          <a:ext cx="2736304" cy="4958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Marcador de contenido 3"/>
          <p:cNvGraphicFramePr>
            <a:graphicFrameLocks/>
          </p:cNvGraphicFramePr>
          <p:nvPr/>
        </p:nvGraphicFramePr>
        <p:xfrm>
          <a:off x="5724128" y="1052736"/>
          <a:ext cx="2736304" cy="4958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1043608" y="6165304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Fuente</a:t>
            </a:r>
            <a:r>
              <a:rPr lang="en-US" sz="1400" dirty="0"/>
              <a:t>: </a:t>
            </a:r>
            <a:r>
              <a:rPr lang="en-US" sz="1400" dirty="0" err="1"/>
              <a:t>Secretaría</a:t>
            </a:r>
            <a:r>
              <a:rPr lang="en-US" sz="1400" dirty="0"/>
              <a:t> General de la ALADI, en base a </a:t>
            </a:r>
            <a:r>
              <a:rPr lang="en-US" sz="1400" dirty="0" err="1"/>
              <a:t>datos</a:t>
            </a:r>
            <a:r>
              <a:rPr lang="en-US" sz="1400" dirty="0"/>
              <a:t> del </a:t>
            </a:r>
            <a:r>
              <a:rPr lang="en-US" sz="1400" dirty="0" err="1"/>
              <a:t>Banco</a:t>
            </a:r>
            <a:r>
              <a:rPr lang="en-US" sz="1400" dirty="0"/>
              <a:t> Mundial. </a:t>
            </a:r>
          </a:p>
        </p:txBody>
      </p:sp>
    </p:spTree>
    <p:extLst>
      <p:ext uri="{BB962C8B-B14F-4D97-AF65-F5344CB8AC3E}">
        <p14:creationId xmlns:p14="http://schemas.microsoft.com/office/powerpoint/2010/main" val="341365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692696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UY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El Acuerdo de transporte Fluvial  por la </a:t>
            </a:r>
            <a:r>
              <a:rPr lang="es-UY" sz="24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Hidrovía</a:t>
            </a:r>
            <a:r>
              <a:rPr lang="es-UY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Paraguay (Puerto Cáceres – Nueva Palmira)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844825"/>
            <a:ext cx="8075240" cy="4729711"/>
          </a:xfrm>
        </p:spPr>
        <p:txBody>
          <a:bodyPr>
            <a:normAutofit/>
          </a:bodyPr>
          <a:lstStyle/>
          <a:p>
            <a:pPr marL="457200" indent="-457200" fontAlgn="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UY" sz="2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Suscrito el 16 de junio de </a:t>
            </a:r>
            <a:r>
              <a:rPr lang="es-UY" sz="20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1992, para </a:t>
            </a:r>
            <a:r>
              <a:rPr lang="es-UY" sz="2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facilitar y promover la navegabilidad, o sea el </a:t>
            </a:r>
            <a:r>
              <a:rPr lang="es-UY" sz="20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aspecto operativo</a:t>
            </a:r>
          </a:p>
          <a:p>
            <a:pPr marL="457200" indent="-457200" fontAlgn="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UY" sz="20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Al </a:t>
            </a:r>
            <a:r>
              <a:rPr lang="es-UY" sz="2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amparo del Tratado de Montevideo 1980</a:t>
            </a:r>
          </a:p>
          <a:p>
            <a:pPr marL="457200" indent="-457200" fontAlgn="t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s-UY" sz="2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Registrado en la ALADI como </a:t>
            </a:r>
            <a:r>
              <a:rPr lang="pt-BR" sz="2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AAP.A14TM Nº </a:t>
            </a: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5</a:t>
            </a:r>
          </a:p>
          <a:p>
            <a:pPr marL="0" indent="0" fontAlgn="t">
              <a:spcBef>
                <a:spcPts val="0"/>
              </a:spcBef>
              <a:buNone/>
            </a:pPr>
            <a:r>
              <a:rPr lang="pt-BR" sz="20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	</a:t>
            </a:r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(La SG ALADI es depositaria </a:t>
            </a:r>
            <a:r>
              <a:rPr lang="pt-BR" sz="1600" dirty="0" err="1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del</a:t>
            </a:r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pt-BR" sz="1600" dirty="0" err="1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Acuerdo</a:t>
            </a:r>
            <a:r>
              <a:rPr lang="pt-BR" sz="16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)</a:t>
            </a:r>
            <a:endParaRPr lang="pt-BR" sz="1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  <a:p>
            <a:pPr marL="109728" indent="0">
              <a:buNone/>
            </a:pPr>
            <a:endParaRPr lang="es-UY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es-UY" sz="2000" dirty="0" smtClean="0">
                <a:solidFill>
                  <a:schemeClr val="accent6">
                    <a:lumMod val="50000"/>
                  </a:schemeClr>
                </a:solidFill>
              </a:rPr>
              <a:t>Antecedentes:</a:t>
            </a:r>
          </a:p>
          <a:p>
            <a:pPr marL="109728" indent="0">
              <a:buNone/>
            </a:pPr>
            <a:r>
              <a:rPr lang="es-UY" sz="2000" dirty="0" smtClean="0">
                <a:solidFill>
                  <a:schemeClr val="accent6">
                    <a:lumMod val="50000"/>
                  </a:schemeClr>
                </a:solidFill>
              </a:rPr>
              <a:t>-Necesidad de los países de la Cuenca del Plata de avanzar ene la integración física regional a través de mejoras </a:t>
            </a:r>
            <a:r>
              <a:rPr lang="es-UY" sz="2000" dirty="0" smtClean="0">
                <a:solidFill>
                  <a:schemeClr val="accent6">
                    <a:lumMod val="50000"/>
                  </a:schemeClr>
                </a:solidFill>
              </a:rPr>
              <a:t>operativas y </a:t>
            </a:r>
            <a:r>
              <a:rPr lang="es-UY" sz="2000" dirty="0" smtClean="0">
                <a:solidFill>
                  <a:schemeClr val="accent6">
                    <a:lumMod val="50000"/>
                  </a:schemeClr>
                </a:solidFill>
              </a:rPr>
              <a:t>de infraestructura en el sistema fluvial de transporte           PHPP</a:t>
            </a:r>
          </a:p>
          <a:p>
            <a:pPr marL="109728" indent="0">
              <a:buNone/>
            </a:pPr>
            <a:r>
              <a:rPr lang="es-UY" sz="2000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s-UY" sz="2000" b="1" dirty="0" smtClean="0">
                <a:solidFill>
                  <a:schemeClr val="accent6">
                    <a:lumMod val="50000"/>
                  </a:schemeClr>
                </a:solidFill>
              </a:rPr>
              <a:t>Impulso político </a:t>
            </a:r>
            <a:r>
              <a:rPr lang="es-UY" sz="2000" dirty="0" smtClean="0">
                <a:solidFill>
                  <a:schemeClr val="accent6">
                    <a:lumMod val="50000"/>
                  </a:schemeClr>
                </a:solidFill>
              </a:rPr>
              <a:t>del proyecto desde 1967 </a:t>
            </a:r>
          </a:p>
          <a:p>
            <a:pPr marL="109728" indent="0">
              <a:buNone/>
            </a:pPr>
            <a:r>
              <a:rPr lang="es-UY" sz="2000" dirty="0" smtClean="0">
                <a:solidFill>
                  <a:schemeClr val="accent6">
                    <a:lumMod val="50000"/>
                  </a:schemeClr>
                </a:solidFill>
              </a:rPr>
              <a:t>-Suscripción del </a:t>
            </a:r>
            <a:r>
              <a:rPr lang="es-UY" sz="2000" b="1" dirty="0" smtClean="0">
                <a:solidFill>
                  <a:schemeClr val="accent6">
                    <a:lumMod val="50000"/>
                  </a:schemeClr>
                </a:solidFill>
              </a:rPr>
              <a:t>Tratado de la Cuenca del Plata </a:t>
            </a:r>
            <a:r>
              <a:rPr lang="es-UY" sz="2000" dirty="0" smtClean="0">
                <a:solidFill>
                  <a:schemeClr val="accent6">
                    <a:lumMod val="50000"/>
                  </a:schemeClr>
                </a:solidFill>
              </a:rPr>
              <a:t>en 1969</a:t>
            </a:r>
          </a:p>
          <a:p>
            <a:pPr marL="109728" indent="0">
              <a:buNone/>
            </a:pPr>
            <a:r>
              <a:rPr lang="es-UY" sz="2000" dirty="0" smtClean="0">
                <a:solidFill>
                  <a:schemeClr val="accent6">
                    <a:lumMod val="50000"/>
                  </a:schemeClr>
                </a:solidFill>
              </a:rPr>
              <a:t>- 1989 Reunión de Ministros de Transporte y Obras Públicas creación del </a:t>
            </a:r>
            <a:r>
              <a:rPr lang="es-UY" sz="2000" b="1" dirty="0" smtClean="0">
                <a:solidFill>
                  <a:schemeClr val="accent6">
                    <a:lumMod val="50000"/>
                  </a:schemeClr>
                </a:solidFill>
              </a:rPr>
              <a:t>Comité Intergubernamental de la </a:t>
            </a:r>
            <a:r>
              <a:rPr lang="es-UY" sz="2000" b="1" dirty="0" err="1" smtClean="0">
                <a:solidFill>
                  <a:schemeClr val="accent6">
                    <a:lumMod val="50000"/>
                  </a:schemeClr>
                </a:solidFill>
              </a:rPr>
              <a:t>Hidrovía</a:t>
            </a:r>
            <a:r>
              <a:rPr lang="es-UY" sz="2000" b="1" dirty="0" smtClean="0">
                <a:solidFill>
                  <a:schemeClr val="accent6">
                    <a:lumMod val="50000"/>
                  </a:schemeClr>
                </a:solidFill>
              </a:rPr>
              <a:t> (CIH)</a:t>
            </a:r>
            <a:endParaRPr lang="es-UY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48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35285"/>
            <a:ext cx="8229600" cy="5462067"/>
          </a:xfrm>
        </p:spPr>
        <p:txBody>
          <a:bodyPr>
            <a:normAutofit/>
          </a:bodyPr>
          <a:lstStyle/>
          <a:p>
            <a:pPr algn="just"/>
            <a:endParaRPr lang="es-UY" sz="2400" dirty="0" smtClean="0"/>
          </a:p>
          <a:p>
            <a:pPr algn="just"/>
            <a:endParaRPr lang="es-UY" sz="2400" dirty="0" smtClean="0"/>
          </a:p>
          <a:p>
            <a:pPr algn="just"/>
            <a:endParaRPr lang="es-UY" sz="2400" dirty="0" smtClean="0"/>
          </a:p>
          <a:p>
            <a:pPr algn="just"/>
            <a:endParaRPr lang="es-UY" sz="2400" dirty="0" smtClean="0"/>
          </a:p>
          <a:p>
            <a:pPr algn="just"/>
            <a:endParaRPr lang="es-UY" sz="2400" i="1" dirty="0"/>
          </a:p>
        </p:txBody>
      </p:sp>
      <p:grpSp>
        <p:nvGrpSpPr>
          <p:cNvPr id="4" name="3 Grupo"/>
          <p:cNvGrpSpPr/>
          <p:nvPr/>
        </p:nvGrpSpPr>
        <p:grpSpPr>
          <a:xfrm>
            <a:off x="539552" y="1268760"/>
            <a:ext cx="8208912" cy="4968551"/>
            <a:chOff x="35496" y="264161"/>
            <a:chExt cx="9001000" cy="6189175"/>
          </a:xfrm>
        </p:grpSpPr>
        <p:grpSp>
          <p:nvGrpSpPr>
            <p:cNvPr id="5" name="4 Grupo"/>
            <p:cNvGrpSpPr/>
            <p:nvPr/>
          </p:nvGrpSpPr>
          <p:grpSpPr>
            <a:xfrm>
              <a:off x="107504" y="1054477"/>
              <a:ext cx="8748972" cy="5398859"/>
              <a:chOff x="107504" y="334397"/>
              <a:chExt cx="8748972" cy="5398859"/>
            </a:xfrm>
          </p:grpSpPr>
          <p:sp>
            <p:nvSpPr>
              <p:cNvPr id="14" name="13 CuadroTexto"/>
              <p:cNvSpPr txBox="1"/>
              <p:nvPr/>
            </p:nvSpPr>
            <p:spPr>
              <a:xfrm>
                <a:off x="2123728" y="334397"/>
                <a:ext cx="4680520" cy="728437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UY" sz="1600" dirty="0" smtClean="0"/>
                  <a:t>Ministerios de Relaciones Exteriores</a:t>
                </a:r>
              </a:p>
              <a:p>
                <a:pPr algn="ctr"/>
                <a:r>
                  <a:rPr lang="es-UY" sz="1600" dirty="0" smtClean="0"/>
                  <a:t>AR-BO-BR-PY-UY</a:t>
                </a:r>
                <a:endParaRPr lang="es-UY" sz="1600" dirty="0"/>
              </a:p>
            </p:txBody>
          </p:sp>
          <p:sp>
            <p:nvSpPr>
              <p:cNvPr id="15" name="14 Rectángulo"/>
              <p:cNvSpPr/>
              <p:nvPr/>
            </p:nvSpPr>
            <p:spPr>
              <a:xfrm>
                <a:off x="395536" y="1700808"/>
                <a:ext cx="3312368" cy="1368152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UY" sz="1600" b="1" dirty="0" smtClean="0"/>
                  <a:t>Comité Intergubernamental de la </a:t>
                </a:r>
                <a:r>
                  <a:rPr lang="es-UY" sz="1600" b="1" dirty="0" err="1" smtClean="0"/>
                  <a:t>Hidrovía</a:t>
                </a:r>
                <a:r>
                  <a:rPr lang="es-UY" sz="1600" b="1" dirty="0" smtClean="0"/>
                  <a:t> – CIH</a:t>
                </a:r>
              </a:p>
              <a:p>
                <a:pPr algn="ctr"/>
                <a:r>
                  <a:rPr lang="es-UY" sz="1400" dirty="0" smtClean="0"/>
                  <a:t>(Órgano </a:t>
                </a:r>
                <a:r>
                  <a:rPr lang="es-UY" sz="1400" u="sng" dirty="0" smtClean="0"/>
                  <a:t>Político</a:t>
                </a:r>
                <a:r>
                  <a:rPr lang="es-UY" sz="1400" dirty="0" smtClean="0"/>
                  <a:t> del Acuerdo)</a:t>
                </a:r>
                <a:endParaRPr lang="es-UY" sz="1400" dirty="0"/>
              </a:p>
            </p:txBody>
          </p:sp>
          <p:sp>
            <p:nvSpPr>
              <p:cNvPr id="16" name="15 Rectángulo"/>
              <p:cNvSpPr/>
              <p:nvPr/>
            </p:nvSpPr>
            <p:spPr>
              <a:xfrm>
                <a:off x="5148064" y="1700808"/>
                <a:ext cx="2880320" cy="900100"/>
              </a:xfrm>
              <a:prstGeom prst="rect">
                <a:avLst/>
              </a:prstGeom>
              <a:ln w="381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UY" sz="1600" b="1" dirty="0" smtClean="0"/>
                  <a:t>Comisión del Acuerdo</a:t>
                </a:r>
              </a:p>
              <a:p>
                <a:pPr algn="ctr"/>
                <a:r>
                  <a:rPr lang="es-UY" sz="1400" dirty="0" smtClean="0"/>
                  <a:t>(Órgano </a:t>
                </a:r>
                <a:r>
                  <a:rPr lang="es-UY" sz="1400" u="sng" dirty="0" smtClean="0"/>
                  <a:t>Técnico</a:t>
                </a:r>
                <a:r>
                  <a:rPr lang="es-UY" sz="1400" dirty="0" smtClean="0"/>
                  <a:t> del Acuerdo)</a:t>
                </a:r>
              </a:p>
              <a:p>
                <a:pPr algn="ctr"/>
                <a:endParaRPr lang="es-UY" sz="1400" dirty="0"/>
              </a:p>
            </p:txBody>
          </p:sp>
          <p:sp>
            <p:nvSpPr>
              <p:cNvPr id="17" name="16 Rectángulo"/>
              <p:cNvSpPr/>
              <p:nvPr/>
            </p:nvSpPr>
            <p:spPr>
              <a:xfrm>
                <a:off x="5364088" y="3501008"/>
                <a:ext cx="2880320" cy="64807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UY" sz="1600" b="1" dirty="0" smtClean="0"/>
                  <a:t>Secretaría de la Comisión del Acuerdo</a:t>
                </a:r>
                <a:endParaRPr lang="es-UY" sz="1600" b="1" dirty="0"/>
              </a:p>
            </p:txBody>
          </p:sp>
          <p:sp>
            <p:nvSpPr>
              <p:cNvPr id="18" name="17 Rectángulo"/>
              <p:cNvSpPr/>
              <p:nvPr/>
            </p:nvSpPr>
            <p:spPr>
              <a:xfrm>
                <a:off x="107504" y="3501008"/>
                <a:ext cx="2304256" cy="648072"/>
              </a:xfrm>
              <a:prstGeom prst="rect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UY" sz="1100" dirty="0" smtClean="0"/>
                  <a:t>Comisión</a:t>
                </a:r>
                <a:r>
                  <a:rPr lang="es-UY" sz="1200" dirty="0" smtClean="0"/>
                  <a:t> de Coordinación Técnica</a:t>
                </a:r>
              </a:p>
            </p:txBody>
          </p:sp>
          <p:sp>
            <p:nvSpPr>
              <p:cNvPr id="19" name="18 Rectángulo"/>
              <p:cNvSpPr/>
              <p:nvPr/>
            </p:nvSpPr>
            <p:spPr>
              <a:xfrm>
                <a:off x="1475656" y="4221088"/>
                <a:ext cx="2880320" cy="7200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UY" sz="1400" b="1" dirty="0" smtClean="0"/>
                  <a:t>Secretaría Ejecutiva del CIH</a:t>
                </a:r>
                <a:endParaRPr lang="es-UY" sz="1400" b="1" dirty="0"/>
              </a:p>
            </p:txBody>
          </p:sp>
          <p:sp>
            <p:nvSpPr>
              <p:cNvPr id="20" name="19 Rectángulo"/>
              <p:cNvSpPr/>
              <p:nvPr/>
            </p:nvSpPr>
            <p:spPr>
              <a:xfrm>
                <a:off x="3018558" y="3130203"/>
                <a:ext cx="1882748" cy="544332"/>
              </a:xfrm>
              <a:prstGeom prst="rect">
                <a:avLst/>
              </a:prstGeom>
              <a:ln w="3175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UY" sz="1000" dirty="0" smtClean="0"/>
                  <a:t>Integrado por: Argentina</a:t>
                </a:r>
                <a:r>
                  <a:rPr lang="es-UY" sz="1000" dirty="0"/>
                  <a:t>, Bolivia, Brasil, Paraguay y Uruguay </a:t>
                </a:r>
                <a:endParaRPr lang="es-UY" sz="1000" b="1" dirty="0" smtClean="0"/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2663788" y="5013176"/>
                <a:ext cx="2052228" cy="720080"/>
              </a:xfrm>
              <a:prstGeom prst="rect">
                <a:avLst/>
              </a:prstGeom>
              <a:ln w="3175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UY" sz="1400" dirty="0" smtClean="0"/>
                  <a:t>Sede: Buenos Aires </a:t>
                </a:r>
                <a:endParaRPr lang="es-UY" sz="1400" b="1" dirty="0" smtClean="0"/>
              </a:p>
              <a:p>
                <a:pPr algn="ctr"/>
                <a:r>
                  <a:rPr lang="es-UY" sz="1400" dirty="0" smtClean="0"/>
                  <a:t>Secretario Ejecutivo: Nicolás </a:t>
                </a:r>
                <a:r>
                  <a:rPr lang="es-UY" sz="1400" dirty="0" err="1" smtClean="0"/>
                  <a:t>Rebok</a:t>
                </a:r>
                <a:r>
                  <a:rPr lang="es-UY" sz="1400" dirty="0" smtClean="0"/>
                  <a:t> (2021)</a:t>
                </a:r>
                <a:endParaRPr lang="es-UY" sz="1400" dirty="0"/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6804248" y="2708920"/>
                <a:ext cx="2016224" cy="720080"/>
              </a:xfrm>
              <a:prstGeom prst="rect">
                <a:avLst/>
              </a:prstGeom>
              <a:ln w="3175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UY" sz="900" dirty="0" smtClean="0"/>
                  <a:t>Integrado por: representantes de organismos nacionales para la aplicación del Acuerdo (Secciones nacionales </a:t>
                </a:r>
                <a:endParaRPr lang="es-UY" sz="900" b="1" dirty="0" smtClean="0"/>
              </a:p>
            </p:txBody>
          </p:sp>
          <p:cxnSp>
            <p:nvCxnSpPr>
              <p:cNvPr id="23" name="22 Conector angular"/>
              <p:cNvCxnSpPr/>
              <p:nvPr/>
            </p:nvCxnSpPr>
            <p:spPr>
              <a:xfrm>
                <a:off x="6084168" y="2600908"/>
                <a:ext cx="720080" cy="540060"/>
              </a:xfrm>
              <a:prstGeom prst="bentConnector3">
                <a:avLst/>
              </a:prstGeom>
              <a:ln>
                <a:solidFill>
                  <a:schemeClr val="tx2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23 Conector angular"/>
              <p:cNvCxnSpPr/>
              <p:nvPr/>
            </p:nvCxnSpPr>
            <p:spPr>
              <a:xfrm>
                <a:off x="1619672" y="4941168"/>
                <a:ext cx="1008112" cy="432048"/>
              </a:xfrm>
              <a:prstGeom prst="bentConnector3">
                <a:avLst/>
              </a:prstGeom>
              <a:ln>
                <a:solidFill>
                  <a:schemeClr val="tx2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24 Rectángulo"/>
              <p:cNvSpPr/>
              <p:nvPr/>
            </p:nvSpPr>
            <p:spPr>
              <a:xfrm>
                <a:off x="6804248" y="4221088"/>
                <a:ext cx="2052228" cy="504056"/>
              </a:xfrm>
              <a:prstGeom prst="rect">
                <a:avLst/>
              </a:prstGeom>
              <a:ln w="3175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UY" sz="1400" dirty="0" smtClean="0"/>
                  <a:t>Sede: Asunción </a:t>
                </a:r>
                <a:endParaRPr lang="es-UY" sz="1400" b="1" dirty="0" smtClean="0"/>
              </a:p>
            </p:txBody>
          </p:sp>
          <p:cxnSp>
            <p:nvCxnSpPr>
              <p:cNvPr id="26" name="25 Conector recto"/>
              <p:cNvCxnSpPr/>
              <p:nvPr/>
            </p:nvCxnSpPr>
            <p:spPr>
              <a:xfrm>
                <a:off x="2627784" y="3075066"/>
                <a:ext cx="0" cy="114602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26 Conector recto"/>
              <p:cNvCxnSpPr/>
              <p:nvPr/>
            </p:nvCxnSpPr>
            <p:spPr>
              <a:xfrm>
                <a:off x="6084168" y="2600908"/>
                <a:ext cx="0" cy="9001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27 Conector recto"/>
              <p:cNvCxnSpPr/>
              <p:nvPr/>
            </p:nvCxnSpPr>
            <p:spPr>
              <a:xfrm>
                <a:off x="4283968" y="980728"/>
                <a:ext cx="0" cy="659687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28 Conector angular"/>
              <p:cNvCxnSpPr/>
              <p:nvPr/>
            </p:nvCxnSpPr>
            <p:spPr>
              <a:xfrm>
                <a:off x="6012160" y="4149080"/>
                <a:ext cx="720080" cy="324036"/>
              </a:xfrm>
              <a:prstGeom prst="bentConnector3">
                <a:avLst/>
              </a:prstGeom>
              <a:ln>
                <a:solidFill>
                  <a:schemeClr val="tx2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29 Conector recto"/>
              <p:cNvCxnSpPr/>
              <p:nvPr/>
            </p:nvCxnSpPr>
            <p:spPr>
              <a:xfrm>
                <a:off x="1187624" y="3075066"/>
                <a:ext cx="0" cy="425942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30 Conector angular"/>
              <p:cNvCxnSpPr/>
              <p:nvPr/>
            </p:nvCxnSpPr>
            <p:spPr>
              <a:xfrm>
                <a:off x="2339752" y="3068960"/>
                <a:ext cx="678806" cy="504056"/>
              </a:xfrm>
              <a:prstGeom prst="bentConnector3">
                <a:avLst/>
              </a:prstGeom>
              <a:ln>
                <a:solidFill>
                  <a:schemeClr val="tx2">
                    <a:lumMod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31 Conector angular"/>
              <p:cNvCxnSpPr/>
              <p:nvPr/>
            </p:nvCxnSpPr>
            <p:spPr>
              <a:xfrm>
                <a:off x="4211960" y="1628800"/>
                <a:ext cx="2376264" cy="60393"/>
              </a:xfrm>
              <a:prstGeom prst="bentConnector3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32 Conector angular"/>
              <p:cNvCxnSpPr>
                <a:stCxn id="15" idx="0"/>
              </p:cNvCxnSpPr>
              <p:nvPr/>
            </p:nvCxnSpPr>
            <p:spPr>
              <a:xfrm rot="5400000" flipH="1" flipV="1">
                <a:off x="3126033" y="542871"/>
                <a:ext cx="83625" cy="2232250"/>
              </a:xfrm>
              <a:prstGeom prst="bentConnector2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5 Rectángulo"/>
            <p:cNvSpPr/>
            <p:nvPr/>
          </p:nvSpPr>
          <p:spPr>
            <a:xfrm>
              <a:off x="7153748" y="264161"/>
              <a:ext cx="1882748" cy="187508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UY" sz="1400" dirty="0" smtClean="0"/>
                <a:t>Tratado </a:t>
              </a:r>
              <a:endParaRPr lang="es-UY" sz="1400" dirty="0"/>
            </a:p>
            <a:p>
              <a:pPr algn="ctr"/>
              <a:r>
                <a:rPr lang="es-UY" sz="1400" dirty="0"/>
                <a:t> </a:t>
              </a:r>
              <a:r>
                <a:rPr lang="es-UY" sz="1400" dirty="0" err="1"/>
                <a:t>Hidrovía</a:t>
              </a:r>
              <a:r>
                <a:rPr lang="es-UY" sz="1400" dirty="0"/>
                <a:t> Paraguay-Paraná (Puerto de Cáceres-Puerto de Nueva Palmira</a:t>
              </a:r>
              <a:r>
                <a:rPr lang="es-UY" sz="1400" dirty="0" smtClean="0"/>
                <a:t>) (1994)  </a:t>
              </a:r>
              <a:r>
                <a:rPr lang="es-UY" sz="1400" b="1" dirty="0" smtClean="0"/>
                <a:t>AAP</a:t>
              </a: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35496" y="633462"/>
              <a:ext cx="1882748" cy="128337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UY" dirty="0" smtClean="0"/>
                <a:t>Tratado de la Cuenca del Plata</a:t>
              </a:r>
            </a:p>
            <a:p>
              <a:pPr algn="ctr"/>
              <a:r>
                <a:rPr lang="es-UY" sz="1200" b="1" dirty="0" smtClean="0"/>
                <a:t>(1969)</a:t>
              </a:r>
            </a:p>
          </p:txBody>
        </p:sp>
        <p:cxnSp>
          <p:nvCxnSpPr>
            <p:cNvPr id="8" name="7 Conector recto"/>
            <p:cNvCxnSpPr/>
            <p:nvPr/>
          </p:nvCxnSpPr>
          <p:spPr>
            <a:xfrm>
              <a:off x="1187624" y="1916832"/>
              <a:ext cx="0" cy="444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 flipV="1">
              <a:off x="6804248" y="1454296"/>
              <a:ext cx="349500" cy="304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"/>
            <p:cNvCxnSpPr>
              <a:stCxn id="7" idx="3"/>
            </p:cNvCxnSpPr>
            <p:nvPr/>
          </p:nvCxnSpPr>
          <p:spPr>
            <a:xfrm>
              <a:off x="1918244" y="1275147"/>
              <a:ext cx="20548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>
              <a:off x="7596336" y="2097102"/>
              <a:ext cx="0" cy="319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11 Rectángulo"/>
            <p:cNvSpPr/>
            <p:nvPr/>
          </p:nvSpPr>
          <p:spPr>
            <a:xfrm>
              <a:off x="1275427" y="1755333"/>
              <a:ext cx="1203499" cy="43146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UY" sz="1200" dirty="0" smtClean="0"/>
                <a:t>Estatuto CIH</a:t>
              </a:r>
              <a:endParaRPr lang="es-UY" sz="1200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6732241" y="3068960"/>
              <a:ext cx="1296144" cy="268372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UY" sz="800" dirty="0" smtClean="0"/>
                <a:t>Reglamento Interno</a:t>
              </a:r>
              <a:endParaRPr lang="es-UY" sz="800" dirty="0"/>
            </a:p>
          </p:txBody>
        </p:sp>
      </p:grpSp>
      <p:sp>
        <p:nvSpPr>
          <p:cNvPr id="35" name="1 Título"/>
          <p:cNvSpPr>
            <a:spLocks noGrp="1"/>
          </p:cNvSpPr>
          <p:nvPr>
            <p:ph type="title"/>
          </p:nvPr>
        </p:nvSpPr>
        <p:spPr>
          <a:xfrm>
            <a:off x="365030" y="70601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UY" sz="3200" b="1" dirty="0" smtClean="0"/>
              <a:t/>
            </a:r>
            <a:br>
              <a:rPr lang="es-UY" sz="3200" b="1" dirty="0" smtClean="0"/>
            </a:br>
            <a:r>
              <a:rPr lang="es-UY" sz="3200" b="1" dirty="0"/>
              <a:t/>
            </a:r>
            <a:br>
              <a:rPr lang="es-UY" sz="3200" b="1" dirty="0"/>
            </a:br>
            <a:r>
              <a:rPr lang="es-UY" sz="2700" b="1" dirty="0"/>
              <a:t>Estructura organizativa del sistema HPP… </a:t>
            </a:r>
            <a:r>
              <a:rPr lang="es-UY" sz="3200" b="1" dirty="0" smtClean="0"/>
              <a:t/>
            </a:r>
            <a:br>
              <a:rPr lang="es-UY" sz="3200" b="1" dirty="0" smtClean="0"/>
            </a:br>
            <a:r>
              <a:rPr lang="es-UY" sz="3200" b="1" dirty="0"/>
              <a:t/>
            </a:r>
            <a:br>
              <a:rPr lang="es-UY" sz="3200" b="1" dirty="0"/>
            </a:br>
            <a:r>
              <a:rPr lang="es-UY" sz="3200" b="1" dirty="0" smtClean="0"/>
              <a:t/>
            </a:r>
            <a:br>
              <a:rPr lang="es-UY" sz="3200" b="1" dirty="0" smtClean="0"/>
            </a:br>
            <a:r>
              <a:rPr lang="es-UY" sz="3200" b="1" dirty="0" smtClean="0"/>
              <a:t> </a:t>
            </a:r>
            <a:endParaRPr lang="es-UY" sz="3200" b="1" dirty="0"/>
          </a:p>
        </p:txBody>
      </p:sp>
    </p:spTree>
    <p:extLst>
      <p:ext uri="{BB962C8B-B14F-4D97-AF65-F5344CB8AC3E}">
        <p14:creationId xmlns:p14="http://schemas.microsoft.com/office/powerpoint/2010/main" val="2262690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907" y="1484783"/>
            <a:ext cx="3649517" cy="4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95536" y="764704"/>
            <a:ext cx="757601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9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Carácter estratégico de la HPP…</a:t>
            </a:r>
            <a:endParaRPr lang="es-UY" sz="29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67544" y="1484784"/>
            <a:ext cx="39168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lvl="0" indent="-273050">
              <a:buFont typeface="Arial" panose="020B0604020202020204" pitchFamily="34" charset="0"/>
              <a:buChar char="•"/>
            </a:pPr>
            <a:r>
              <a:rPr lang="es-UY" sz="2000" b="1" dirty="0">
                <a:solidFill>
                  <a:schemeClr val="accent6">
                    <a:lumMod val="50000"/>
                  </a:schemeClr>
                </a:solidFill>
              </a:rPr>
              <a:t>Ubicación geográfica </a:t>
            </a:r>
            <a:r>
              <a:rPr lang="es-UY" sz="2000" dirty="0">
                <a:solidFill>
                  <a:schemeClr val="accent6">
                    <a:lumMod val="50000"/>
                  </a:schemeClr>
                </a:solidFill>
              </a:rPr>
              <a:t>de </a:t>
            </a:r>
            <a:r>
              <a:rPr lang="es-UY" sz="2000" dirty="0" smtClean="0">
                <a:solidFill>
                  <a:schemeClr val="accent6">
                    <a:lumMod val="50000"/>
                  </a:schemeClr>
                </a:solidFill>
              </a:rPr>
              <a:t>privilegio</a:t>
            </a:r>
            <a:r>
              <a:rPr lang="es-UY" sz="20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273050" lvl="0" indent="-273050">
              <a:buFont typeface="Arial" panose="020B0604020202020204" pitchFamily="34" charset="0"/>
              <a:buChar char="•"/>
            </a:pPr>
            <a:r>
              <a:rPr lang="es-UY" sz="2000" dirty="0" smtClean="0">
                <a:solidFill>
                  <a:schemeClr val="accent6">
                    <a:lumMod val="50000"/>
                  </a:schemeClr>
                </a:solidFill>
              </a:rPr>
              <a:t>Enorme dotación de </a:t>
            </a:r>
            <a:r>
              <a:rPr lang="es-UY" sz="2000" b="1" dirty="0">
                <a:solidFill>
                  <a:schemeClr val="accent6">
                    <a:lumMod val="50000"/>
                  </a:schemeClr>
                </a:solidFill>
              </a:rPr>
              <a:t>recursos naturales </a:t>
            </a:r>
            <a:r>
              <a:rPr lang="es-UY" sz="2000" dirty="0" smtClean="0">
                <a:solidFill>
                  <a:schemeClr val="accent6">
                    <a:lumMod val="50000"/>
                  </a:schemeClr>
                </a:solidFill>
              </a:rPr>
              <a:t>en área </a:t>
            </a:r>
            <a:r>
              <a:rPr lang="es-UY" sz="2000" dirty="0">
                <a:solidFill>
                  <a:schemeClr val="accent6">
                    <a:lumMod val="50000"/>
                  </a:schemeClr>
                </a:solidFill>
              </a:rPr>
              <a:t>de influencia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UY" sz="2000" dirty="0">
                <a:solidFill>
                  <a:schemeClr val="accent6">
                    <a:lumMod val="50000"/>
                  </a:schemeClr>
                </a:solidFill>
              </a:rPr>
              <a:t>Potencial </a:t>
            </a:r>
            <a:r>
              <a:rPr lang="es-UY" sz="2000" b="1" dirty="0">
                <a:solidFill>
                  <a:schemeClr val="accent6">
                    <a:lumMod val="50000"/>
                  </a:schemeClr>
                </a:solidFill>
              </a:rPr>
              <a:t>económico y productivo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UY" sz="2000" dirty="0">
                <a:solidFill>
                  <a:schemeClr val="accent6">
                    <a:lumMod val="50000"/>
                  </a:schemeClr>
                </a:solidFill>
              </a:rPr>
              <a:t>Capacidad </a:t>
            </a:r>
            <a:r>
              <a:rPr lang="es-UY" sz="2000" dirty="0" smtClean="0">
                <a:solidFill>
                  <a:schemeClr val="accent6">
                    <a:lumMod val="50000"/>
                  </a:schemeClr>
                </a:solidFill>
              </a:rPr>
              <a:t>en materia </a:t>
            </a:r>
            <a:r>
              <a:rPr lang="es-UY" sz="2000" dirty="0">
                <a:solidFill>
                  <a:schemeClr val="accent6">
                    <a:lumMod val="50000"/>
                  </a:schemeClr>
                </a:solidFill>
              </a:rPr>
              <a:t>de </a:t>
            </a:r>
            <a:r>
              <a:rPr lang="es-UY" sz="2000" b="1" dirty="0" smtClean="0">
                <a:solidFill>
                  <a:schemeClr val="accent6">
                    <a:lumMod val="50000"/>
                  </a:schemeClr>
                </a:solidFill>
              </a:rPr>
              <a:t>infraestructura </a:t>
            </a:r>
            <a:r>
              <a:rPr lang="es-UY" sz="2000" b="1" dirty="0">
                <a:solidFill>
                  <a:schemeClr val="accent6">
                    <a:lumMod val="50000"/>
                  </a:schemeClr>
                </a:solidFill>
              </a:rPr>
              <a:t>portuaria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UY" sz="2000" b="1" dirty="0" smtClean="0">
                <a:solidFill>
                  <a:schemeClr val="accent6">
                    <a:lumMod val="50000"/>
                  </a:schemeClr>
                </a:solidFill>
              </a:rPr>
              <a:t>Disponibilidades energéticas</a:t>
            </a:r>
            <a:endParaRPr lang="es-UY" sz="1600" b="1" dirty="0" smtClean="0"/>
          </a:p>
        </p:txBody>
      </p:sp>
      <p:sp>
        <p:nvSpPr>
          <p:cNvPr id="3" name="2 CuadroTexto"/>
          <p:cNvSpPr txBox="1"/>
          <p:nvPr/>
        </p:nvSpPr>
        <p:spPr>
          <a:xfrm>
            <a:off x="467544" y="5013176"/>
            <a:ext cx="3744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UY" b="1" dirty="0"/>
              <a:t>D</a:t>
            </a:r>
            <a:r>
              <a:rPr lang="es-UY" b="1" dirty="0" smtClean="0"/>
              <a:t>e </a:t>
            </a:r>
            <a:r>
              <a:rPr lang="es-UY" b="1" dirty="0"/>
              <a:t>las vías de transporte más significativas para el logro de la integración física y económica de la región.</a:t>
            </a:r>
            <a:endParaRPr lang="es-UY" sz="1400" dirty="0"/>
          </a:p>
          <a:p>
            <a:endParaRPr lang="es-UY" sz="1600" dirty="0"/>
          </a:p>
        </p:txBody>
      </p:sp>
      <p:sp>
        <p:nvSpPr>
          <p:cNvPr id="4" name="3 CuadroTexto"/>
          <p:cNvSpPr txBox="1"/>
          <p:nvPr/>
        </p:nvSpPr>
        <p:spPr>
          <a:xfrm rot="2754483">
            <a:off x="7405664" y="1611609"/>
            <a:ext cx="151216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UY" dirty="0" smtClean="0"/>
              <a:t>3,442km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56688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980728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Una rápida mirada a la HPP…</a:t>
            </a:r>
            <a:endParaRPr lang="es-UY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1412776"/>
            <a:ext cx="75608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UY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Y" dirty="0" smtClean="0">
                <a:solidFill>
                  <a:schemeClr val="accent6">
                    <a:lumMod val="50000"/>
                  </a:schemeClr>
                </a:solidFill>
              </a:rPr>
              <a:t>Se encamina principalmente la </a:t>
            </a:r>
            <a:r>
              <a:rPr lang="es-UY" b="1" dirty="0" smtClean="0">
                <a:solidFill>
                  <a:schemeClr val="accent6">
                    <a:lumMod val="50000"/>
                  </a:schemeClr>
                </a:solidFill>
              </a:rPr>
              <a:t>comercialización de granos y derivados agroindustriales </a:t>
            </a:r>
            <a:r>
              <a:rPr lang="es-UY" dirty="0" smtClean="0">
                <a:solidFill>
                  <a:schemeClr val="accent6">
                    <a:lumMod val="50000"/>
                  </a:schemeClr>
                </a:solidFill>
              </a:rPr>
              <a:t>de Argentina, Paraguay, </a:t>
            </a:r>
            <a:r>
              <a:rPr lang="es-UY" dirty="0" smtClean="0">
                <a:solidFill>
                  <a:schemeClr val="accent6">
                    <a:lumMod val="50000"/>
                  </a:schemeClr>
                </a:solidFill>
              </a:rPr>
              <a:t>Bolivia </a:t>
            </a:r>
            <a:r>
              <a:rPr lang="es-UY" dirty="0" smtClean="0">
                <a:solidFill>
                  <a:schemeClr val="accent6">
                    <a:lumMod val="50000"/>
                  </a:schemeClr>
                </a:solidFill>
              </a:rPr>
              <a:t>y Mato Grosso (BR), seguidos por hierro y combustibles.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UY" dirty="0">
              <a:solidFill>
                <a:schemeClr val="accent6">
                  <a:lumMod val="50000"/>
                </a:schemeClr>
              </a:solidFill>
            </a:endParaRPr>
          </a:p>
          <a:p>
            <a:pPr lvl="0" algn="just"/>
            <a:r>
              <a:rPr lang="es-PY" u="sng" dirty="0"/>
              <a:t>Soja</a:t>
            </a:r>
            <a:r>
              <a:rPr lang="es-PY" dirty="0"/>
              <a:t>: </a:t>
            </a:r>
            <a:r>
              <a:rPr lang="es-PY" dirty="0" smtClean="0"/>
              <a:t>área </a:t>
            </a:r>
            <a:r>
              <a:rPr lang="es-PY" dirty="0"/>
              <a:t>sembrada de más de 32 millones de hectáreas, </a:t>
            </a:r>
            <a:r>
              <a:rPr lang="es-PY" dirty="0" smtClean="0"/>
              <a:t>producción </a:t>
            </a:r>
            <a:r>
              <a:rPr lang="es-PY" dirty="0"/>
              <a:t>de soja </a:t>
            </a:r>
            <a:r>
              <a:rPr lang="es-PY" b="1" dirty="0" smtClean="0"/>
              <a:t>96 </a:t>
            </a:r>
            <a:r>
              <a:rPr lang="es-PY" b="1" dirty="0"/>
              <a:t>millones de toneladas </a:t>
            </a:r>
            <a:r>
              <a:rPr lang="es-PY" dirty="0"/>
              <a:t>en la campaña 2015-16 equivalentes a la producción total de Brasil, que es el segundo productor sojero del mundo.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UY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Y" dirty="0" smtClean="0">
                <a:solidFill>
                  <a:schemeClr val="accent6">
                    <a:lumMod val="50000"/>
                  </a:schemeClr>
                </a:solidFill>
              </a:rPr>
              <a:t>La</a:t>
            </a:r>
            <a:r>
              <a:rPr lang="es-UY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UY" b="1" dirty="0">
                <a:solidFill>
                  <a:schemeClr val="accent6">
                    <a:lumMod val="50000"/>
                  </a:schemeClr>
                </a:solidFill>
              </a:rPr>
              <a:t>diversificación de actividades </a:t>
            </a:r>
            <a:r>
              <a:rPr lang="es-UY" dirty="0">
                <a:solidFill>
                  <a:schemeClr val="accent6">
                    <a:lumMod val="50000"/>
                  </a:schemeClr>
                </a:solidFill>
              </a:rPr>
              <a:t>de </a:t>
            </a:r>
            <a:r>
              <a:rPr lang="es-UY" dirty="0" smtClean="0">
                <a:solidFill>
                  <a:schemeClr val="accent6">
                    <a:lumMod val="50000"/>
                  </a:schemeClr>
                </a:solidFill>
              </a:rPr>
              <a:t>agregación de valor ej. plantas industriales, instalaciones logísticas y terminales especializadas, ha ido ganando relevancia.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UY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Y" dirty="0">
                <a:solidFill>
                  <a:schemeClr val="accent6">
                    <a:lumMod val="50000"/>
                  </a:schemeClr>
                </a:solidFill>
              </a:rPr>
              <a:t>Por su morfología </a:t>
            </a:r>
            <a:r>
              <a:rPr lang="es-UY" dirty="0" smtClean="0">
                <a:solidFill>
                  <a:schemeClr val="accent6">
                    <a:lumMod val="50000"/>
                  </a:schemeClr>
                </a:solidFill>
              </a:rPr>
              <a:t>requiere </a:t>
            </a:r>
            <a:r>
              <a:rPr lang="es-UY" b="1" dirty="0" smtClean="0">
                <a:solidFill>
                  <a:schemeClr val="accent6">
                    <a:lumMod val="50000"/>
                  </a:schemeClr>
                </a:solidFill>
              </a:rPr>
              <a:t>intervenciones </a:t>
            </a:r>
            <a:r>
              <a:rPr lang="es-UY" dirty="0" smtClean="0">
                <a:solidFill>
                  <a:schemeClr val="accent6">
                    <a:lumMod val="50000"/>
                  </a:schemeClr>
                </a:solidFill>
              </a:rPr>
              <a:t>en </a:t>
            </a:r>
            <a:r>
              <a:rPr lang="es-UY" dirty="0">
                <a:solidFill>
                  <a:schemeClr val="accent6">
                    <a:lumMod val="50000"/>
                  </a:schemeClr>
                </a:solidFill>
              </a:rPr>
              <a:t>el </a:t>
            </a:r>
            <a:r>
              <a:rPr lang="es-UY" dirty="0" smtClean="0">
                <a:solidFill>
                  <a:schemeClr val="accent6">
                    <a:lumMod val="50000"/>
                  </a:schemeClr>
                </a:solidFill>
              </a:rPr>
              <a:t>río (dragado de manteniemiento), </a:t>
            </a:r>
            <a:r>
              <a:rPr lang="es-UY" dirty="0">
                <a:solidFill>
                  <a:schemeClr val="accent6">
                    <a:lumMod val="50000"/>
                  </a:schemeClr>
                </a:solidFill>
              </a:rPr>
              <a:t>debido a sus condiciones naturales de navegabilidad.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UY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UY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129734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55576" y="1196752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s-UY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UY" dirty="0" smtClean="0"/>
              <a:t>Según señala el informe de la Secretaría Ejecutiva de 2018*, en 2015 se identificaron los flujos comerciales de los países que integran la HPP:</a:t>
            </a:r>
            <a:endParaRPr lang="es-UY" dirty="0"/>
          </a:p>
        </p:txBody>
      </p:sp>
      <p:sp>
        <p:nvSpPr>
          <p:cNvPr id="7" name="6 CuadroTexto"/>
          <p:cNvSpPr txBox="1"/>
          <p:nvPr/>
        </p:nvSpPr>
        <p:spPr>
          <a:xfrm>
            <a:off x="611560" y="6094457"/>
            <a:ext cx="8352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050" dirty="0" smtClean="0"/>
              <a:t>*</a:t>
            </a:r>
            <a:r>
              <a:rPr lang="pt-BR" sz="1050" dirty="0"/>
              <a:t>“Hidrovia do Rio Paraguai – EVTEA – Estudo de viabilidade técnica, económica e ambiental”: ANTAQ – Agencia Nacional de Transportes </a:t>
            </a:r>
            <a:r>
              <a:rPr lang="pt-BR" sz="1050" dirty="0" err="1"/>
              <a:t>Aquaviários</a:t>
            </a:r>
            <a:r>
              <a:rPr lang="pt-BR" sz="1050" dirty="0"/>
              <a:t> / UFPR – Universidade Federal do Paraná / ITTI – </a:t>
            </a:r>
            <a:r>
              <a:rPr lang="pt-BR" sz="1050" dirty="0" err="1"/>
              <a:t>Intelligence</a:t>
            </a:r>
            <a:r>
              <a:rPr lang="pt-BR" sz="1050" dirty="0"/>
              <a:t> Tech &amp; Trade </a:t>
            </a:r>
            <a:r>
              <a:rPr lang="pt-BR" sz="1050" dirty="0" err="1"/>
              <a:t>Initiative</a:t>
            </a:r>
            <a:r>
              <a:rPr lang="pt-BR" sz="1050" dirty="0"/>
              <a:t> (Brasil), 2018.</a:t>
            </a:r>
            <a:endParaRPr lang="es-UY" sz="1050" dirty="0"/>
          </a:p>
        </p:txBody>
      </p:sp>
      <p:sp>
        <p:nvSpPr>
          <p:cNvPr id="17" name="16 Rectángulo"/>
          <p:cNvSpPr/>
          <p:nvPr/>
        </p:nvSpPr>
        <p:spPr>
          <a:xfrm>
            <a:off x="683568" y="836712"/>
            <a:ext cx="4384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UY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Una rápida mirada a la </a:t>
            </a:r>
            <a:r>
              <a:rPr lang="es-UY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HPP…</a:t>
            </a:r>
            <a:endParaRPr lang="es-UY" sz="2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323923"/>
              </p:ext>
            </p:extLst>
          </p:nvPr>
        </p:nvGraphicFramePr>
        <p:xfrm>
          <a:off x="1187624" y="2204864"/>
          <a:ext cx="6912769" cy="3570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3695"/>
                <a:gridCol w="1188859"/>
                <a:gridCol w="1188859"/>
                <a:gridCol w="1118702"/>
                <a:gridCol w="1133952"/>
                <a:gridCol w="1118702"/>
              </a:tblGrid>
              <a:tr h="1656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UY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  <a:latin typeface="Calibri" panose="020F0502020204030204" pitchFamily="34" charset="0"/>
                        </a:rPr>
                        <a:t>Argentina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  <a:latin typeface="Calibri" panose="020F0502020204030204" pitchFamily="34" charset="0"/>
                        </a:rPr>
                        <a:t>Bolivia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  <a:latin typeface="Calibri" panose="020F0502020204030204" pitchFamily="34" charset="0"/>
                        </a:rPr>
                        <a:t>Brasil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  <a:latin typeface="Calibri" panose="020F0502020204030204" pitchFamily="34" charset="0"/>
                        </a:rPr>
                        <a:t>Paraguay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  <a:latin typeface="Calibri" panose="020F0502020204030204" pitchFamily="34" charset="0"/>
                        </a:rPr>
                        <a:t>Uruguay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946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 dirty="0">
                          <a:effectLst/>
                          <a:latin typeface="Calibri" panose="020F0502020204030204" pitchFamily="34" charset="0"/>
                        </a:rPr>
                        <a:t>Volumen total transportado </a:t>
                      </a:r>
                      <a:endParaRPr lang="es-UY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 dirty="0">
                          <a:effectLst/>
                          <a:latin typeface="Calibri" panose="020F0502020204030204" pitchFamily="34" charset="0"/>
                        </a:rPr>
                        <a:t>64.6 </a:t>
                      </a:r>
                      <a:r>
                        <a:rPr lang="es-UY" sz="1000" dirty="0">
                          <a:effectLst/>
                          <a:latin typeface="Calibri" panose="020F0502020204030204" pitchFamily="34" charset="0"/>
                        </a:rPr>
                        <a:t>millones de toneladas </a:t>
                      </a:r>
                      <a:endParaRPr lang="es-UY" sz="1000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 dirty="0" err="1" smtClean="0">
                          <a:effectLst/>
                          <a:latin typeface="Calibri" panose="020F0502020204030204" pitchFamily="34" charset="0"/>
                        </a:rPr>
                        <a:t>Export</a:t>
                      </a:r>
                      <a:r>
                        <a:rPr lang="es-UY" sz="1100" dirty="0">
                          <a:effectLst/>
                          <a:latin typeface="Calibri" panose="020F0502020204030204" pitchFamily="34" charset="0"/>
                        </a:rPr>
                        <a:t>. 84.95%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 dirty="0" err="1">
                          <a:effectLst/>
                          <a:latin typeface="Calibri" panose="020F0502020204030204" pitchFamily="34" charset="0"/>
                        </a:rPr>
                        <a:t>Import</a:t>
                      </a:r>
                      <a:r>
                        <a:rPr lang="es-UY" sz="1100" dirty="0">
                          <a:effectLst/>
                          <a:latin typeface="Calibri" panose="020F0502020204030204" pitchFamily="34" charset="0"/>
                        </a:rPr>
                        <a:t>. 15.05% </a:t>
                      </a:r>
                      <a:endParaRPr lang="es-UY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 dirty="0">
                          <a:effectLst/>
                          <a:latin typeface="Calibri" panose="020F0502020204030204" pitchFamily="34" charset="0"/>
                        </a:rPr>
                        <a:t>1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 dirty="0">
                          <a:effectLst/>
                          <a:latin typeface="Calibri" panose="020F0502020204030204" pitchFamily="34" charset="0"/>
                        </a:rPr>
                        <a:t>millón de toneladas </a:t>
                      </a:r>
                      <a:endParaRPr lang="es-UY" sz="110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 dirty="0" err="1">
                          <a:effectLst/>
                          <a:latin typeface="Calibri" panose="020F0502020204030204" pitchFamily="34" charset="0"/>
                        </a:rPr>
                        <a:t>Export</a:t>
                      </a:r>
                      <a:r>
                        <a:rPr lang="es-UY" sz="1100" dirty="0"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 dirty="0">
                          <a:effectLst/>
                          <a:latin typeface="Calibri" panose="020F0502020204030204" pitchFamily="34" charset="0"/>
                        </a:rPr>
                        <a:t>97%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 dirty="0" err="1">
                          <a:effectLst/>
                          <a:latin typeface="Calibri" panose="020F0502020204030204" pitchFamily="34" charset="0"/>
                        </a:rPr>
                        <a:t>Import</a:t>
                      </a:r>
                      <a:r>
                        <a:rPr lang="es-UY" sz="1100" dirty="0">
                          <a:effectLst/>
                          <a:latin typeface="Calibri" panose="020F0502020204030204" pitchFamily="34" charset="0"/>
                        </a:rPr>
                        <a:t>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 dirty="0">
                          <a:effectLst/>
                          <a:latin typeface="Calibri" panose="020F0502020204030204" pitchFamily="34" charset="0"/>
                        </a:rPr>
                        <a:t>3%</a:t>
                      </a:r>
                      <a:endParaRPr lang="es-UY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 dirty="0">
                          <a:effectLst/>
                          <a:latin typeface="Calibri" panose="020F0502020204030204" pitchFamily="34" charset="0"/>
                        </a:rPr>
                        <a:t>4.47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 dirty="0">
                          <a:effectLst/>
                          <a:latin typeface="Calibri" panose="020F0502020204030204" pitchFamily="34" charset="0"/>
                        </a:rPr>
                        <a:t>millones de toneladas </a:t>
                      </a:r>
                      <a:r>
                        <a:rPr lang="es-UY" sz="1100" dirty="0" err="1">
                          <a:effectLst/>
                          <a:latin typeface="Calibri" panose="020F0502020204030204" pitchFamily="34" charset="0"/>
                        </a:rPr>
                        <a:t>Export</a:t>
                      </a:r>
                      <a:r>
                        <a:rPr lang="es-UY" sz="1100" dirty="0">
                          <a:effectLst/>
                          <a:latin typeface="Calibri" panose="020F0502020204030204" pitchFamily="34" charset="0"/>
                        </a:rPr>
                        <a:t>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 dirty="0">
                          <a:effectLst/>
                          <a:latin typeface="Calibri" panose="020F0502020204030204" pitchFamily="34" charset="0"/>
                        </a:rPr>
                        <a:t>100% </a:t>
                      </a:r>
                      <a:endParaRPr lang="es-UY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  <a:latin typeface="Calibri" panose="020F0502020204030204" pitchFamily="34" charset="0"/>
                        </a:rPr>
                        <a:t>12.97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  <a:latin typeface="Calibri" panose="020F0502020204030204" pitchFamily="34" charset="0"/>
                        </a:rPr>
                        <a:t>millones de toneladas </a:t>
                      </a:r>
                      <a:r>
                        <a:rPr lang="es-UY" sz="1100">
                          <a:effectLst/>
                          <a:latin typeface="Calibri" panose="020F0502020204030204" pitchFamily="34" charset="0"/>
                        </a:rPr>
                        <a:t>Export.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  <a:latin typeface="Calibri" panose="020F0502020204030204" pitchFamily="34" charset="0"/>
                        </a:rPr>
                        <a:t>81.2%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  <a:latin typeface="Calibri" panose="020F0502020204030204" pitchFamily="34" charset="0"/>
                        </a:rPr>
                        <a:t>Import.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  <a:latin typeface="Calibri" panose="020F0502020204030204" pitchFamily="34" charset="0"/>
                        </a:rPr>
                        <a:t>52.36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000">
                          <a:effectLst/>
                          <a:latin typeface="Calibri" panose="020F0502020204030204" pitchFamily="34" charset="0"/>
                        </a:rPr>
                        <a:t>millones de toneladas </a:t>
                      </a:r>
                      <a:r>
                        <a:rPr lang="es-UY" sz="1100">
                          <a:effectLst/>
                          <a:latin typeface="Calibri" panose="020F0502020204030204" pitchFamily="34" charset="0"/>
                        </a:rPr>
                        <a:t>Export.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  <a:latin typeface="Calibri" panose="020F0502020204030204" pitchFamily="34" charset="0"/>
                        </a:rPr>
                        <a:t>Principal ruta/ socio comercial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 dirty="0">
                          <a:effectLst/>
                          <a:latin typeface="Calibri" panose="020F0502020204030204" pitchFamily="34" charset="0"/>
                        </a:rPr>
                        <a:t>Asia, Europa y Brasil</a:t>
                      </a:r>
                      <a:endParaRPr lang="es-UY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  <a:latin typeface="Calibri" panose="020F0502020204030204" pitchFamily="34" charset="0"/>
                        </a:rPr>
                        <a:t>América Central y Asia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  <a:latin typeface="Calibri" panose="020F0502020204030204" pitchFamily="34" charset="0"/>
                        </a:rPr>
                        <a:t>Argentina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  <a:latin typeface="Calibri" panose="020F0502020204030204" pitchFamily="34" charset="0"/>
                        </a:rPr>
                        <a:t>Europa y América del Sur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  <a:latin typeface="Calibri" panose="020F0502020204030204" pitchFamily="34" charset="0"/>
                        </a:rPr>
                        <a:t>Paraguay.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636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>
                          <a:effectLst/>
                          <a:latin typeface="Calibri" panose="020F0502020204030204" pitchFamily="34" charset="0"/>
                        </a:rPr>
                        <a:t>Productos destacados</a:t>
                      </a:r>
                      <a:endParaRPr lang="es-UY" sz="110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 dirty="0" err="1">
                          <a:effectLst/>
                          <a:latin typeface="Calibri" panose="020F0502020204030204" pitchFamily="34" charset="0"/>
                        </a:rPr>
                        <a:t>Export</a:t>
                      </a:r>
                      <a:r>
                        <a:rPr lang="es-UY" sz="1100" dirty="0">
                          <a:effectLst/>
                          <a:latin typeface="Calibri" panose="020F0502020204030204" pitchFamily="34" charset="0"/>
                        </a:rPr>
                        <a:t>: residuos de aceite de soja, maíz y aceite de soja.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 dirty="0" err="1">
                          <a:effectLst/>
                          <a:latin typeface="Calibri" panose="020F0502020204030204" pitchFamily="34" charset="0"/>
                        </a:rPr>
                        <a:t>Import</a:t>
                      </a:r>
                      <a:r>
                        <a:rPr lang="es-UY" sz="1100" dirty="0">
                          <a:effectLst/>
                          <a:latin typeface="Calibri" panose="020F0502020204030204" pitchFamily="34" charset="0"/>
                        </a:rPr>
                        <a:t>: aceites de petróleo (combustibles) y fertilizantes</a:t>
                      </a:r>
                      <a:endParaRPr lang="es-UY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 dirty="0" err="1">
                          <a:effectLst/>
                          <a:latin typeface="Calibri" panose="020F0502020204030204" pitchFamily="34" charset="0"/>
                        </a:rPr>
                        <a:t>Export</a:t>
                      </a:r>
                      <a:r>
                        <a:rPr lang="es-UY" sz="1100" dirty="0">
                          <a:effectLst/>
                          <a:latin typeface="Calibri" panose="020F0502020204030204" pitchFamily="34" charset="0"/>
                        </a:rPr>
                        <a:t>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 dirty="0">
                          <a:effectLst/>
                          <a:latin typeface="Calibri" panose="020F0502020204030204" pitchFamily="34" charset="0"/>
                        </a:rPr>
                        <a:t>aceite de soja y residuos de aceite de soja.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 dirty="0" err="1">
                          <a:effectLst/>
                          <a:latin typeface="Calibri" panose="020F0502020204030204" pitchFamily="34" charset="0"/>
                        </a:rPr>
                        <a:t>Import</a:t>
                      </a:r>
                      <a:r>
                        <a:rPr lang="es-UY" sz="1100" dirty="0">
                          <a:effectLst/>
                          <a:latin typeface="Calibri" panose="020F0502020204030204" pitchFamily="34" charset="0"/>
                        </a:rPr>
                        <a:t>: Aceites de petróleo (combustibles)</a:t>
                      </a:r>
                      <a:endParaRPr lang="es-UY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 dirty="0" err="1">
                          <a:effectLst/>
                          <a:latin typeface="Calibri" panose="020F0502020204030204" pitchFamily="34" charset="0"/>
                        </a:rPr>
                        <a:t>Export</a:t>
                      </a:r>
                      <a:r>
                        <a:rPr lang="es-UY" sz="1100" dirty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 dirty="0">
                          <a:effectLst/>
                          <a:latin typeface="Calibri" panose="020F0502020204030204" pitchFamily="34" charset="0"/>
                        </a:rPr>
                        <a:t>mineral de hierro (98.8%)</a:t>
                      </a:r>
                      <a:endParaRPr lang="es-UY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 dirty="0" err="1">
                          <a:effectLst/>
                          <a:latin typeface="Calibri" panose="020F0502020204030204" pitchFamily="34" charset="0"/>
                        </a:rPr>
                        <a:t>Export</a:t>
                      </a:r>
                      <a:r>
                        <a:rPr lang="es-UY" sz="1100" dirty="0">
                          <a:effectLst/>
                          <a:latin typeface="Calibri" panose="020F0502020204030204" pitchFamily="34" charset="0"/>
                        </a:rPr>
                        <a:t>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 dirty="0">
                          <a:effectLst/>
                          <a:latin typeface="Calibri" panose="020F0502020204030204" pitchFamily="34" charset="0"/>
                        </a:rPr>
                        <a:t>soja y residuos de aceite de soja, maíz y trigo.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 dirty="0" err="1">
                          <a:effectLst/>
                          <a:latin typeface="Calibri" panose="020F0502020204030204" pitchFamily="34" charset="0"/>
                        </a:rPr>
                        <a:t>Import</a:t>
                      </a:r>
                      <a:r>
                        <a:rPr lang="es-UY" sz="1100" dirty="0">
                          <a:effectLst/>
                          <a:latin typeface="Calibri" panose="020F0502020204030204" pitchFamily="34" charset="0"/>
                        </a:rPr>
                        <a:t>: Combustibles y fertilizantes.</a:t>
                      </a:r>
                      <a:endParaRPr lang="es-UY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UY" sz="1100" dirty="0" err="1">
                          <a:effectLst/>
                          <a:latin typeface="Calibri" panose="020F0502020204030204" pitchFamily="34" charset="0"/>
                        </a:rPr>
                        <a:t>Export</a:t>
                      </a:r>
                      <a:r>
                        <a:rPr lang="es-UY" sz="1100" dirty="0">
                          <a:effectLst/>
                          <a:latin typeface="Calibri" panose="020F0502020204030204" pitchFamily="34" charset="0"/>
                        </a:rPr>
                        <a:t>: fertilizantes y cimientos hidráulicos.</a:t>
                      </a:r>
                      <a:endParaRPr lang="es-UY" sz="11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34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D60DE7C51F8C40AF6F34765F7D2D84" ma:contentTypeVersion="16" ma:contentTypeDescription="Create a new document." ma:contentTypeScope="" ma:versionID="e3a003071747c615476efee915d56ea3">
  <xsd:schema xmlns:xsd="http://www.w3.org/2001/XMLSchema" xmlns:xs="http://www.w3.org/2001/XMLSchema" xmlns:p="http://schemas.microsoft.com/office/2006/metadata/properties" xmlns:ns2="5c0ed026-2af2-4bd4-84a6-7e6cd39ea343" xmlns:ns3="730f74aa-8393-4aa5-b2f8-3c7aae566a68" targetNamespace="http://schemas.microsoft.com/office/2006/metadata/properties" ma:root="true" ma:fieldsID="d1f86c35929668787558fd27a74a135d" ns2:_="" ns3:_="">
    <xsd:import namespace="5c0ed026-2af2-4bd4-84a6-7e6cd39ea343"/>
    <xsd:import namespace="730f74aa-8393-4aa5-b2f8-3c7aae566a6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0ed026-2af2-4bd4-84a6-7e6cd39e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list="UserInfo" ma:SearchPeopleOnly="false" ma:internalName="SharedWithUs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b372cf4-7fd3-46dd-9ae9-fa9a79ed5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0f74aa-8393-4aa5-b2f8-3c7aae566a68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0132384e-988b-4cc0-bace-ce04dba99819}" ma:internalName="TaxCatchAll" ma:showField="CatchAllData" ma:web="730f74aa-8393-4aa5-b2f8-3c7aae566a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c0ed026-2af2-4bd4-84a6-7e6cd39ea343">
      <UserInfo>
        <DisplayName/>
        <AccountId xsi:nil="true"/>
        <AccountType/>
      </UserInfo>
    </SharedWithUsers>
    <TaxCatchAll xmlns="730f74aa-8393-4aa5-b2f8-3c7aae566a68" xsi:nil="true"/>
    <lcf76f155ced4ddcb4097134ff3c332f xmlns="5c0ed026-2af2-4bd4-84a6-7e6cd39ea3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234F66F-1CE4-420A-A34A-83E679428E62}"/>
</file>

<file path=customXml/itemProps2.xml><?xml version="1.0" encoding="utf-8"?>
<ds:datastoreItem xmlns:ds="http://schemas.openxmlformats.org/officeDocument/2006/customXml" ds:itemID="{24BBC3DD-0C46-4D30-9FB2-D812E3686C18}"/>
</file>

<file path=customXml/itemProps3.xml><?xml version="1.0" encoding="utf-8"?>
<ds:datastoreItem xmlns:ds="http://schemas.openxmlformats.org/officeDocument/2006/customXml" ds:itemID="{4DC07DA8-A49F-40D9-8AE2-4B7864C247F7}"/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1739</TotalTime>
  <Words>1185</Words>
  <Application>Microsoft Macintosh PowerPoint</Application>
  <PresentationFormat>On-screen Show (4:3)</PresentationFormat>
  <Paragraphs>194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Urbano</vt:lpstr>
      <vt:lpstr>ALADI y la Hidrovía Paraguay – Paraná </vt:lpstr>
      <vt:lpstr>¿Qué es la ALADI?</vt:lpstr>
      <vt:lpstr>Tratado Montevideo 1980… </vt:lpstr>
      <vt:lpstr>EN 2020, ALADI REPRESENTÓ…</vt:lpstr>
      <vt:lpstr>PowerPoint Presentation</vt:lpstr>
      <vt:lpstr>  Estructura organizativa del sistema HPP…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PUERTOS INTELIGENTES</dc:title>
  <dc:creator>Diana Morales</dc:creator>
  <cp:lastModifiedBy>Rodrigo</cp:lastModifiedBy>
  <cp:revision>97</cp:revision>
  <dcterms:created xsi:type="dcterms:W3CDTF">2021-10-20T13:20:31Z</dcterms:created>
  <dcterms:modified xsi:type="dcterms:W3CDTF">2022-06-02T14:45:16Z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0x0101003FD60DE7C51F8C40AF6F34765F7D2D84</vt:lpwstr>
  </property>
</Properties>
</file>