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harts/style1.xml" ContentType="application/vnd.ms-office.chartstyle+xml"/>
  <Override PartName="/ppt/charts/colors1.xml" ContentType="application/vnd.ms-office.chartcolorstyle+xml"/>
  <Override PartName="/ppt/comments/comment10.xml" ContentType="application/vnd.openxmlformats-officedocument.presentationml.comments+xml"/>
  <Override PartName="/ppt/comments/comment11.xml" ContentType="application/vnd.openxmlformats-officedocument.presentationml.comments+xml"/>
  <Override PartName="/ppt/comments/comment3.xml" ContentType="application/vnd.openxmlformats-officedocument.presentationml.comments+xml"/>
  <Override PartName="/ppt/comments/comment2.xml" ContentType="application/vnd.openxmlformats-officedocument.presentationml.comments+xml"/>
  <Override PartName="/ppt/comments/comment1.xml" ContentType="application/vnd.openxmlformats-officedocument.presentationml.comments+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1"/>
  </p:notesMasterIdLst>
  <p:handoutMasterIdLst>
    <p:handoutMasterId r:id="rId22"/>
  </p:handoutMasterIdLst>
  <p:sldIdLst>
    <p:sldId id="963" r:id="rId2"/>
    <p:sldId id="1020" r:id="rId3"/>
    <p:sldId id="1021" r:id="rId4"/>
    <p:sldId id="1030" r:id="rId5"/>
    <p:sldId id="1026" r:id="rId6"/>
    <p:sldId id="1037" r:id="rId7"/>
    <p:sldId id="1029" r:id="rId8"/>
    <p:sldId id="1036" r:id="rId9"/>
    <p:sldId id="1033" r:id="rId10"/>
    <p:sldId id="1012" r:id="rId11"/>
    <p:sldId id="1006" r:id="rId12"/>
    <p:sldId id="1007" r:id="rId13"/>
    <p:sldId id="1035" r:id="rId14"/>
    <p:sldId id="1005" r:id="rId15"/>
    <p:sldId id="1038" r:id="rId16"/>
    <p:sldId id="1004" r:id="rId17"/>
    <p:sldId id="1015" r:id="rId18"/>
    <p:sldId id="1025" r:id="rId19"/>
    <p:sldId id="968" r:id="rId20"/>
  </p:sldIdLst>
  <p:sldSz cx="9144000" cy="6858000" type="screen4x3"/>
  <p:notesSz cx="6858000"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enta Microsoft" initials="CM" lastIdx="11" clrIdx="0">
    <p:extLst>
      <p:ext uri="{19B8F6BF-5375-455C-9EA6-DF929625EA0E}">
        <p15:presenceInfo xmlns:p15="http://schemas.microsoft.com/office/powerpoint/2012/main" userId="65b2dadc4c302767" providerId="Windows Live"/>
      </p:ext>
    </p:extLst>
  </p:cmAuthor>
  <p:cmAuthor id="2" name="UNIDAD PUERTOS" initials="UP" lastIdx="21" clrIdx="1">
    <p:extLst>
      <p:ext uri="{19B8F6BF-5375-455C-9EA6-DF929625EA0E}">
        <p15:presenceInfo xmlns:p15="http://schemas.microsoft.com/office/powerpoint/2012/main" userId="UNIDAD PUERTOS" providerId="None"/>
      </p:ext>
    </p:extLst>
  </p:cmAuthor>
  <p:cmAuthor id="3" name="carlitos zapata rios" initials="czr" lastIdx="6" clrIdx="2">
    <p:extLst>
      <p:ext uri="{19B8F6BF-5375-455C-9EA6-DF929625EA0E}">
        <p15:presenceInfo xmlns:p15="http://schemas.microsoft.com/office/powerpoint/2012/main" userId="261c9f81a98a5fbb" providerId="Windows Live"/>
      </p:ext>
    </p:extLst>
  </p:cmAuthor>
  <p:cmAuthor id="4" name="Carlos Jesus Zapata Rios" initials="CJZR" lastIdx="2" clrIdx="3">
    <p:extLst>
      <p:ext uri="{19B8F6BF-5375-455C-9EA6-DF929625EA0E}">
        <p15:presenceInfo xmlns:p15="http://schemas.microsoft.com/office/powerpoint/2012/main" userId="S-1-5-21-992766606-3240887178-17052266-37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E05"/>
    <a:srgbClr val="4078AF"/>
    <a:srgbClr val="4776B1"/>
    <a:srgbClr val="3D7BB2"/>
    <a:srgbClr val="333399"/>
    <a:srgbClr val="B24624"/>
    <a:srgbClr val="0000FF"/>
    <a:srgbClr val="FFFF00"/>
    <a:srgbClr val="00FF00"/>
    <a:srgbClr val="1AC0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27" autoAdjust="0"/>
    <p:restoredTop sz="94429" autoAdjust="0"/>
  </p:normalViewPr>
  <p:slideViewPr>
    <p:cSldViewPr>
      <p:cViewPr varScale="1">
        <p:scale>
          <a:sx n="128" d="100"/>
          <a:sy n="128" d="100"/>
        </p:scale>
        <p:origin x="1384" y="176"/>
      </p:cViewPr>
      <p:guideLst>
        <p:guide orient="horz" pos="2160"/>
        <p:guide pos="2880"/>
      </p:guideLst>
    </p:cSldViewPr>
  </p:slideViewPr>
  <p:outlineViewPr>
    <p:cViewPr>
      <p:scale>
        <a:sx n="33" d="100"/>
        <a:sy n="33" d="100"/>
      </p:scale>
      <p:origin x="0" y="240"/>
    </p:cViewPr>
  </p:outlineViewPr>
  <p:notesTextViewPr>
    <p:cViewPr>
      <p:scale>
        <a:sx n="150" d="100"/>
        <a:sy n="150" d="100"/>
      </p:scale>
      <p:origin x="0" y="0"/>
    </p:cViewPr>
  </p:notesTextViewPr>
  <p:sorterViewPr>
    <p:cViewPr>
      <p:scale>
        <a:sx n="84" d="100"/>
        <a:sy n="84" d="100"/>
      </p:scale>
      <p:origin x="0" y="0"/>
    </p:cViewPr>
  </p:sorterViewPr>
  <p:notesViewPr>
    <p:cSldViewPr>
      <p:cViewPr varScale="1">
        <p:scale>
          <a:sx n="65" d="100"/>
          <a:sy n="65" d="100"/>
        </p:scale>
        <p:origin x="-3324" y="-114"/>
      </p:cViewPr>
      <p:guideLst>
        <p:guide orient="horz" pos="29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BO"/>
              <a:t>PRODUCTOS EXPORTADOS POR LA HPP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AR"/>
        </a:p>
      </c:txPr>
    </c:title>
    <c:autoTitleDeleted val="0"/>
    <c:plotArea>
      <c:layout/>
      <c:barChart>
        <c:barDir val="col"/>
        <c:grouping val="clustered"/>
        <c:varyColors val="0"/>
        <c:ser>
          <c:idx val="0"/>
          <c:order val="0"/>
          <c:tx>
            <c:strRef>
              <c:f>Hoja2!$C$7</c:f>
              <c:strCache>
                <c:ptCount val="1"/>
                <c:pt idx="0">
                  <c:v>Torta de Soya</c:v>
                </c:pt>
              </c:strCache>
            </c:strRef>
          </c:tx>
          <c:spPr>
            <a:solidFill>
              <a:schemeClr val="accent1"/>
            </a:solidFill>
            <a:ln>
              <a:noFill/>
            </a:ln>
            <a:effectLst/>
          </c:spPr>
          <c:invertIfNegative val="0"/>
          <c:cat>
            <c:numRef>
              <c:f>Hoja2!$E$6:$H$6</c:f>
              <c:numCache>
                <c:formatCode>General</c:formatCode>
                <c:ptCount val="4"/>
                <c:pt idx="0">
                  <c:v>2018</c:v>
                </c:pt>
                <c:pt idx="1">
                  <c:v>2019</c:v>
                </c:pt>
                <c:pt idx="2">
                  <c:v>2020</c:v>
                </c:pt>
                <c:pt idx="3">
                  <c:v>2021</c:v>
                </c:pt>
              </c:numCache>
            </c:numRef>
          </c:cat>
          <c:val>
            <c:numRef>
              <c:f>Hoja2!$E$7:$H$7</c:f>
              <c:numCache>
                <c:formatCode>General</c:formatCode>
                <c:ptCount val="4"/>
                <c:pt idx="0">
                  <c:v>787391</c:v>
                </c:pt>
                <c:pt idx="1">
                  <c:v>794467</c:v>
                </c:pt>
                <c:pt idx="2">
                  <c:v>507941</c:v>
                </c:pt>
                <c:pt idx="3">
                  <c:v>346412</c:v>
                </c:pt>
              </c:numCache>
            </c:numRef>
          </c:val>
          <c:extLst>
            <c:ext xmlns:c16="http://schemas.microsoft.com/office/drawing/2014/chart" uri="{C3380CC4-5D6E-409C-BE32-E72D297353CC}">
              <c16:uniqueId val="{00000000-5C1E-4864-8DB4-BBF03EB49AC9}"/>
            </c:ext>
          </c:extLst>
        </c:ser>
        <c:ser>
          <c:idx val="1"/>
          <c:order val="1"/>
          <c:tx>
            <c:strRef>
              <c:f>Hoja2!$C$8</c:f>
              <c:strCache>
                <c:ptCount val="1"/>
                <c:pt idx="0">
                  <c:v>Aceite de Soya</c:v>
                </c:pt>
              </c:strCache>
            </c:strRef>
          </c:tx>
          <c:spPr>
            <a:solidFill>
              <a:schemeClr val="accent2"/>
            </a:solidFill>
            <a:ln>
              <a:noFill/>
            </a:ln>
            <a:effectLst/>
          </c:spPr>
          <c:invertIfNegative val="0"/>
          <c:cat>
            <c:numRef>
              <c:f>Hoja2!$E$6:$H$6</c:f>
              <c:numCache>
                <c:formatCode>General</c:formatCode>
                <c:ptCount val="4"/>
                <c:pt idx="0">
                  <c:v>2018</c:v>
                </c:pt>
                <c:pt idx="1">
                  <c:v>2019</c:v>
                </c:pt>
                <c:pt idx="2">
                  <c:v>2020</c:v>
                </c:pt>
                <c:pt idx="3">
                  <c:v>2021</c:v>
                </c:pt>
              </c:numCache>
            </c:numRef>
          </c:cat>
          <c:val>
            <c:numRef>
              <c:f>Hoja2!$E$8:$H$8</c:f>
              <c:numCache>
                <c:formatCode>General</c:formatCode>
                <c:ptCount val="4"/>
                <c:pt idx="0">
                  <c:v>186914</c:v>
                </c:pt>
                <c:pt idx="1">
                  <c:v>168248</c:v>
                </c:pt>
                <c:pt idx="2">
                  <c:v>85224</c:v>
                </c:pt>
                <c:pt idx="3">
                  <c:v>64074</c:v>
                </c:pt>
              </c:numCache>
            </c:numRef>
          </c:val>
          <c:extLst>
            <c:ext xmlns:c16="http://schemas.microsoft.com/office/drawing/2014/chart" uri="{C3380CC4-5D6E-409C-BE32-E72D297353CC}">
              <c16:uniqueId val="{00000001-5C1E-4864-8DB4-BBF03EB49AC9}"/>
            </c:ext>
          </c:extLst>
        </c:ser>
        <c:ser>
          <c:idx val="2"/>
          <c:order val="2"/>
          <c:tx>
            <c:strRef>
              <c:f>Hoja2!$C$9</c:f>
              <c:strCache>
                <c:ptCount val="1"/>
                <c:pt idx="0">
                  <c:v>Cemento Hidraulico</c:v>
                </c:pt>
              </c:strCache>
            </c:strRef>
          </c:tx>
          <c:spPr>
            <a:solidFill>
              <a:schemeClr val="accent3"/>
            </a:solidFill>
            <a:ln>
              <a:noFill/>
            </a:ln>
            <a:effectLst/>
          </c:spPr>
          <c:invertIfNegative val="0"/>
          <c:cat>
            <c:numRef>
              <c:f>Hoja2!$E$6:$H$6</c:f>
              <c:numCache>
                <c:formatCode>General</c:formatCode>
                <c:ptCount val="4"/>
                <c:pt idx="0">
                  <c:v>2018</c:v>
                </c:pt>
                <c:pt idx="1">
                  <c:v>2019</c:v>
                </c:pt>
                <c:pt idx="2">
                  <c:v>2020</c:v>
                </c:pt>
                <c:pt idx="3">
                  <c:v>2021</c:v>
                </c:pt>
              </c:numCache>
            </c:numRef>
          </c:cat>
          <c:val>
            <c:numRef>
              <c:f>Hoja2!$E$9:$H$9</c:f>
              <c:numCache>
                <c:formatCode>General</c:formatCode>
                <c:ptCount val="4"/>
                <c:pt idx="0">
                  <c:v>0</c:v>
                </c:pt>
                <c:pt idx="1">
                  <c:v>46921</c:v>
                </c:pt>
                <c:pt idx="2">
                  <c:v>37450</c:v>
                </c:pt>
                <c:pt idx="3">
                  <c:v>16736</c:v>
                </c:pt>
              </c:numCache>
            </c:numRef>
          </c:val>
          <c:extLst>
            <c:ext xmlns:c16="http://schemas.microsoft.com/office/drawing/2014/chart" uri="{C3380CC4-5D6E-409C-BE32-E72D297353CC}">
              <c16:uniqueId val="{00000002-5C1E-4864-8DB4-BBF03EB49AC9}"/>
            </c:ext>
          </c:extLst>
        </c:ser>
        <c:ser>
          <c:idx val="3"/>
          <c:order val="3"/>
          <c:tx>
            <c:strRef>
              <c:f>Hoja2!$C$10</c:f>
              <c:strCache>
                <c:ptCount val="1"/>
                <c:pt idx="0">
                  <c:v>Mineral de hierro</c:v>
                </c:pt>
              </c:strCache>
            </c:strRef>
          </c:tx>
          <c:spPr>
            <a:solidFill>
              <a:schemeClr val="accent4"/>
            </a:solidFill>
            <a:ln>
              <a:noFill/>
            </a:ln>
            <a:effectLst/>
          </c:spPr>
          <c:invertIfNegative val="0"/>
          <c:cat>
            <c:numRef>
              <c:f>Hoja2!$E$6:$H$6</c:f>
              <c:numCache>
                <c:formatCode>General</c:formatCode>
                <c:ptCount val="4"/>
                <c:pt idx="0">
                  <c:v>2018</c:v>
                </c:pt>
                <c:pt idx="1">
                  <c:v>2019</c:v>
                </c:pt>
                <c:pt idx="2">
                  <c:v>2020</c:v>
                </c:pt>
                <c:pt idx="3">
                  <c:v>2021</c:v>
                </c:pt>
              </c:numCache>
            </c:numRef>
          </c:cat>
          <c:val>
            <c:numRef>
              <c:f>Hoja2!$E$10:$H$10</c:f>
              <c:numCache>
                <c:formatCode>General</c:formatCode>
                <c:ptCount val="4"/>
                <c:pt idx="0">
                  <c:v>76754</c:v>
                </c:pt>
                <c:pt idx="1">
                  <c:v>80554</c:v>
                </c:pt>
                <c:pt idx="2">
                  <c:v>25662</c:v>
                </c:pt>
                <c:pt idx="3">
                  <c:v>24392</c:v>
                </c:pt>
              </c:numCache>
            </c:numRef>
          </c:val>
          <c:extLst>
            <c:ext xmlns:c16="http://schemas.microsoft.com/office/drawing/2014/chart" uri="{C3380CC4-5D6E-409C-BE32-E72D297353CC}">
              <c16:uniqueId val="{00000003-5C1E-4864-8DB4-BBF03EB49AC9}"/>
            </c:ext>
          </c:extLst>
        </c:ser>
        <c:ser>
          <c:idx val="4"/>
          <c:order val="4"/>
          <c:tx>
            <c:strRef>
              <c:f>Hoja2!$C$11</c:f>
              <c:strCache>
                <c:ptCount val="1"/>
                <c:pt idx="0">
                  <c:v>Maderas</c:v>
                </c:pt>
              </c:strCache>
            </c:strRef>
          </c:tx>
          <c:spPr>
            <a:solidFill>
              <a:schemeClr val="accent5"/>
            </a:solidFill>
            <a:ln>
              <a:noFill/>
            </a:ln>
            <a:effectLst/>
          </c:spPr>
          <c:invertIfNegative val="0"/>
          <c:cat>
            <c:numRef>
              <c:f>Hoja2!$E$6:$H$6</c:f>
              <c:numCache>
                <c:formatCode>General</c:formatCode>
                <c:ptCount val="4"/>
                <c:pt idx="0">
                  <c:v>2018</c:v>
                </c:pt>
                <c:pt idx="1">
                  <c:v>2019</c:v>
                </c:pt>
                <c:pt idx="2">
                  <c:v>2020</c:v>
                </c:pt>
                <c:pt idx="3">
                  <c:v>2021</c:v>
                </c:pt>
              </c:numCache>
            </c:numRef>
          </c:cat>
          <c:val>
            <c:numRef>
              <c:f>Hoja2!$E$11:$H$11</c:f>
              <c:numCache>
                <c:formatCode>General</c:formatCode>
                <c:ptCount val="4"/>
                <c:pt idx="0">
                  <c:v>0</c:v>
                </c:pt>
                <c:pt idx="1">
                  <c:v>48</c:v>
                </c:pt>
                <c:pt idx="2">
                  <c:v>24</c:v>
                </c:pt>
                <c:pt idx="3">
                  <c:v>0</c:v>
                </c:pt>
              </c:numCache>
            </c:numRef>
          </c:val>
          <c:extLst>
            <c:ext xmlns:c16="http://schemas.microsoft.com/office/drawing/2014/chart" uri="{C3380CC4-5D6E-409C-BE32-E72D297353CC}">
              <c16:uniqueId val="{00000004-5C1E-4864-8DB4-BBF03EB49AC9}"/>
            </c:ext>
          </c:extLst>
        </c:ser>
        <c:ser>
          <c:idx val="5"/>
          <c:order val="5"/>
          <c:tx>
            <c:strRef>
              <c:f>Hoja2!$C$12</c:f>
              <c:strCache>
                <c:ptCount val="1"/>
                <c:pt idx="0">
                  <c:v>Resto de productos</c:v>
                </c:pt>
              </c:strCache>
            </c:strRef>
          </c:tx>
          <c:spPr>
            <a:solidFill>
              <a:schemeClr val="accent6"/>
            </a:solidFill>
            <a:ln>
              <a:noFill/>
            </a:ln>
            <a:effectLst/>
          </c:spPr>
          <c:invertIfNegative val="0"/>
          <c:cat>
            <c:numRef>
              <c:f>Hoja2!$E$6:$H$6</c:f>
              <c:numCache>
                <c:formatCode>General</c:formatCode>
                <c:ptCount val="4"/>
                <c:pt idx="0">
                  <c:v>2018</c:v>
                </c:pt>
                <c:pt idx="1">
                  <c:v>2019</c:v>
                </c:pt>
                <c:pt idx="2">
                  <c:v>2020</c:v>
                </c:pt>
                <c:pt idx="3">
                  <c:v>2021</c:v>
                </c:pt>
              </c:numCache>
            </c:numRef>
          </c:cat>
          <c:val>
            <c:numRef>
              <c:f>Hoja2!$E$12:$H$12</c:f>
              <c:numCache>
                <c:formatCode>General</c:formatCode>
                <c:ptCount val="4"/>
                <c:pt idx="0">
                  <c:v>148667</c:v>
                </c:pt>
                <c:pt idx="1">
                  <c:v>280664</c:v>
                </c:pt>
                <c:pt idx="2">
                  <c:v>0</c:v>
                </c:pt>
                <c:pt idx="3">
                  <c:v>26903</c:v>
                </c:pt>
              </c:numCache>
            </c:numRef>
          </c:val>
          <c:extLst>
            <c:ext xmlns:c16="http://schemas.microsoft.com/office/drawing/2014/chart" uri="{C3380CC4-5D6E-409C-BE32-E72D297353CC}">
              <c16:uniqueId val="{00000005-5C1E-4864-8DB4-BBF03EB49AC9}"/>
            </c:ext>
          </c:extLst>
        </c:ser>
        <c:dLbls>
          <c:showLegendKey val="0"/>
          <c:showVal val="0"/>
          <c:showCatName val="0"/>
          <c:showSerName val="0"/>
          <c:showPercent val="0"/>
          <c:showBubbleSize val="0"/>
        </c:dLbls>
        <c:gapWidth val="219"/>
        <c:overlap val="-27"/>
        <c:axId val="250567832"/>
        <c:axId val="249797824"/>
      </c:barChart>
      <c:catAx>
        <c:axId val="250567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R"/>
          </a:p>
        </c:txPr>
        <c:crossAx val="249797824"/>
        <c:crosses val="autoZero"/>
        <c:auto val="1"/>
        <c:lblAlgn val="ctr"/>
        <c:lblOffset val="100"/>
        <c:noMultiLvlLbl val="0"/>
      </c:catAx>
      <c:valAx>
        <c:axId val="249797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BO"/>
                  <a:t>TONELADAS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A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R"/>
          </a:p>
        </c:txPr>
        <c:crossAx val="250567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R"/>
        </a:p>
      </c:txPr>
    </c:legend>
    <c:plotVisOnly val="1"/>
    <c:dispBlanksAs val="gap"/>
    <c:showDLblsOverMax val="0"/>
  </c:chart>
  <c:spPr>
    <a:noFill/>
    <a:ln>
      <a:noFill/>
    </a:ln>
    <a:effectLst/>
  </c:spPr>
  <c:txPr>
    <a:bodyPr/>
    <a:lstStyle/>
    <a:p>
      <a:pPr>
        <a:defRPr/>
      </a:pPr>
      <a:endParaRPr lang="en-A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06-01T17:35:24.473" idx="10">
    <p:pos x="4427" y="585"/>
    <p:text>Cuenca del Norte o Amazonas: Constituida por las subcuencas Abuná de 35870 km superficie, Beni de 125400 km , Mamoré 241600 km e Iténez de 186460 km.
Cuenca Central o Lacustre: Formada por los lagos y lagunas con superficies mayores a 7000 kilometros cuadrados;.
Cuenca del Sur o de La Plata: Compuesta por las sub cuencas Paraguay con superficie de 118.031 km, Pilcomayo 96267 km y Bermejo 11970 km.</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22-05-30T19:28:02.559" idx="14">
    <p:pos x="10" y="10"/>
    <p:text>EL CRECIMIENTO DEL MOVIMIENTO DE CARGA POR PUERTO QUIJARRO Y PUERTO BUSCH Y TRASNPORTADA POR LA HPP, SE VE REFLEJADO EN EL CUADRO DE LA DIAPOSITIVA, DONDE SE PUEDE APRECIAR QUE LOS AÑOS 2006 Y 2007 SE SUPERO EL MILLON DE TONELADAS, POSTERIORMENTE HUBO UN DESCENSO EN LOS AÑOS POSTERIORES ALCANZANDO A UN POCO MÁS DE 600 MIL TONELADAS EL AÑO 2011 Y UN POSTERIOR CRECIMIENTO CONTINUO HASTA EL AÑO 2019 ALCANZANDO UN MOVIMIENTO DE MÁS DE 2 MILLONES DE TONELADAS Y UN POSTERIOR DESCENSO EN LOS AÑOS POSTERIORES 2020 Y 2021 ESENCIALMENTE DEBIDO A LA PANDEMIA COVID-19 Y LAS CONDICIONES HIDROLÓGICAS DE LA HPP CON UN DESCENSO CONSIDRABLE DE LAS AGUAS.</p:text>
    <p:extLst>
      <p:ext uri="{C676402C-5697-4E1C-873F-D02D1690AC5C}">
        <p15:threadingInfo xmlns:p15="http://schemas.microsoft.com/office/powerpoint/2012/main" timeZoneBias="240"/>
      </p:ext>
    </p:extLst>
  </p:cm>
  <p:cm authorId="2" dt="2022-05-30T19:34:53.070" idx="15">
    <p:pos x="10" y="146"/>
    <p:text>LOS DESTINOS DE LA CARGA BOLIVIANA Y QUE ES TRANSPORTADA POR LA HPP SON EL CONTINENTE EUROPEO, COSTA ESTE DE EE.UU., CENTROAMÉRICA, PARTE SUR DEL ÁFRICA Y TAMBIÉN LOS PAÍSE DE AMÉRICA DEL SUR.</p:text>
    <p:extLst>
      <p:ext uri="{C676402C-5697-4E1C-873F-D02D1690AC5C}">
        <p15:threadingInfo xmlns:p15="http://schemas.microsoft.com/office/powerpoint/2012/main" timeZoneBias="240">
          <p15:parentCm authorId="2" idx="14"/>
        </p15:threadingInfo>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2" dt="2022-05-30T19:35:03.326" idx="16">
    <p:pos x="10" y="10"/>
    <p:text>QUE PRETENDE LA DGIMFLMM.</p:text>
    <p:extLst>
      <p:ext uri="{C676402C-5697-4E1C-873F-D02D1690AC5C}">
        <p15:threadingInfo xmlns:p15="http://schemas.microsoft.com/office/powerpoint/2012/main" timeZoneBias="240"/>
      </p:ext>
    </p:extLst>
  </p:cm>
  <p:cm authorId="2" dt="2022-05-30T19:37:27.885" idx="17">
    <p:pos x="10" y="146"/>
    <p:text>LA HPP ES UNA REALIDAD COMO VÍA DE TRANSPORTE CON CIERTAS LIMITACIONES NATURALES COMO CUALQUIER OTRA HIDROVÍA RELACIONADAS A LAS BAJANETES DE SUS AGUAS.</p:text>
    <p:extLst>
      <p:ext uri="{C676402C-5697-4E1C-873F-D02D1690AC5C}">
        <p15:threadingInfo xmlns:p15="http://schemas.microsoft.com/office/powerpoint/2012/main" timeZoneBias="240">
          <p15:parentCm authorId="2" idx="16"/>
        </p15:threadingInfo>
      </p:ext>
    </p:extLst>
  </p:cm>
  <p:cm authorId="2" dt="2022-05-30T19:40:45.901" idx="18">
    <p:pos x="10" y="282"/>
    <p:text>LA REGIÓN DE PUERTO BUSCH, DONDE SE PRETENDE IMPLEMENTAR INFRAESTRUCTURA PORTUARIA DEMUESTRA CIERTAS VENTAJAS EN RELACIÓN  A LOS PUERTOS ASENTADOS EN EL MUNICIPIO DE PUERTO QUIJARRO, ESTO NO IMPLICA QUE SE DEBA DESCARTAR LA VÍA FLUVIAL DEL CANAL TAMENGO, SIMPLEMENTE QUE AMBOS SISTEMAS SON COMPLEMENTARIOS Y NECESARIOS PARA EL MOVIMIENTO DE MERCANCIAS HACIA EL O. ATLÁNTICO POR PARTE DEL EPB.</p:text>
    <p:extLst>
      <p:ext uri="{C676402C-5697-4E1C-873F-D02D1690AC5C}">
        <p15:threadingInfo xmlns:p15="http://schemas.microsoft.com/office/powerpoint/2012/main" timeZoneBias="240">
          <p15:parentCm authorId="2" idx="16"/>
        </p15:threadingInfo>
      </p:ext>
    </p:extLst>
  </p:cm>
  <p:cm authorId="2" dt="2022-05-30T19:43:58.910" idx="19">
    <p:pos x="10" y="418"/>
    <p:text>ENTRE LAS VENTAJAS PODEMOS CITAR EL COSTO DE TRANSPORTE QUE PARA LA REGIÓN ORIENTAL DE BOLIVIA REPRESENTA UN AHOORO DE APROXIMADAMENTE 10 $US POR TONELADA TRANSPORTADA. EXISTE UN EMPLEO DE LA VÍA FLUVIAL MAYOR EN TIEMPO RESPECTO A LOS MESES DEL AÑO EN RELACIÓN A LOS PUERTOS DE QUIJARRO, CLARO EN DIFERENTES CONDICIONES DE CARGA.</p:text>
    <p:extLst>
      <p:ext uri="{C676402C-5697-4E1C-873F-D02D1690AC5C}">
        <p15:threadingInfo xmlns:p15="http://schemas.microsoft.com/office/powerpoint/2012/main" timeZoneBias="240">
          <p15:parentCm authorId="2" idx="16"/>
        </p15:threadingInfo>
      </p:ext>
    </p:extLst>
  </p:cm>
  <p:cm authorId="2" dt="2022-05-30T19:46:48.829" idx="20">
    <p:pos x="10" y="554"/>
    <p:text>SE REDUCE EL TIEMPO DE NAVEGACIÓN PARA LA CARGA DE GRANOS, MINERALES, ACERO, CEMENTO, CLINKER, OTROS, GENERANDO UN AHORRO DE UN 15 A UN 32% EN LOS COSTOS DE OPERACIÓN EN RELACIÓN A LA MERCANCÍA QUE SE MUEVE POR EL PACÍFICO.</p:text>
    <p:extLst>
      <p:ext uri="{C676402C-5697-4E1C-873F-D02D1690AC5C}">
        <p15:threadingInfo xmlns:p15="http://schemas.microsoft.com/office/powerpoint/2012/main" timeZoneBias="240">
          <p15:parentCm authorId="2" idx="16"/>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6-01T17:41:39.997" idx="11">
    <p:pos x="10" y="10"/>
    <p:text>Longitud de 1.400 kilómetros
Hidrovía para embarcaciones de      carga de alto tonelaje.
Punto Neurálgico del transporte      de carga Internacional por Bolivia
Ahorrar entre 15 - 25% costo de operaciones de comercio exterior.</p:text>
    <p:extLst>
      <p:ext uri="{C676402C-5697-4E1C-873F-D02D1690AC5C}">
        <p15:threadingInfo xmlns:p15="http://schemas.microsoft.com/office/powerpoint/2012/main" timeZoneBias="240"/>
      </p:ext>
    </p:extLst>
  </p:cm>
  <p:cm authorId="3" dt="2022-06-02T10:38:58.431" idx="1">
    <p:pos x="10" y="146"/>
    <p:text>la carga sale por Guayaramerin se hace trasbordo a transporte terrestre hasta Manaos donde nuevamente se hace el transbordo a via fluvial, debido a 12 cachuelas en el territorio brasilero.</p:text>
    <p:extLst>
      <p:ext uri="{C676402C-5697-4E1C-873F-D02D1690AC5C}">
        <p15:threadingInfo xmlns:p15="http://schemas.microsoft.com/office/powerpoint/2012/main" timeZoneBias="240">
          <p15:parentCm authorId="1" idx="11"/>
        </p15:threadingInfo>
      </p:ext>
    </p:extLst>
  </p:cm>
  <p:cm authorId="3" dt="2022-06-02T16:39:12.256" idx="3">
    <p:pos x="10" y="282"/>
    <p:text>Exite el proyecto de IRRSA para construir 2 represas binacionales para subir los niveles de agua para navegación.</p:text>
    <p:extLst>
      <p:ext uri="{C676402C-5697-4E1C-873F-D02D1690AC5C}">
        <p15:threadingInfo xmlns:p15="http://schemas.microsoft.com/office/powerpoint/2012/main" timeZoneBias="240">
          <p15:parentCm authorId="1" idx="11"/>
        </p15:threadingInfo>
      </p:ext>
    </p:extLst>
  </p:cm>
  <p:cm authorId="3" dt="2022-06-02T16:40:48.796" idx="5">
    <p:pos x="10" y="418"/>
    <p:text>Brasil contruyo una represa en rio Madera para genracion de energia</p:text>
    <p:extLst>
      <p:ext uri="{C676402C-5697-4E1C-873F-D02D1690AC5C}">
        <p15:threadingInfo xmlns:p15="http://schemas.microsoft.com/office/powerpoint/2012/main" timeZoneBias="240">
          <p15:parentCm authorId="1" idx="11"/>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22-06-02T18:30:33.793" idx="1">
    <p:pos x="10" y="10"/>
    <p:text>el comercio internacional fluvial registra crecimiento, pero alerta que sin las inversiones necesarias no se podrá aprovechar el potencial de ese sistema</p:text>
    <p:extLst>
      <p:ext uri="{C676402C-5697-4E1C-873F-D02D1690AC5C}">
        <p15:threadingInfo xmlns:p15="http://schemas.microsoft.com/office/powerpoint/2012/main" timeZoneBias="240"/>
      </p:ext>
    </p:extLst>
  </p:cm>
  <p:cm authorId="4" dt="2022-06-02T18:33:52.233" idx="2">
    <p:pos x="10" y="146"/>
    <p:text>la mayor tasa de crecimiento anual es de  12,2%, tres veces superior a la siguiente modalidad de transporte que es el carretero.</p:text>
    <p:extLst>
      <p:ext uri="{C676402C-5697-4E1C-873F-D02D1690AC5C}">
        <p15:threadingInfo xmlns:p15="http://schemas.microsoft.com/office/powerpoint/2012/main" timeZoneBias="240">
          <p15:parentCm authorId="4" idx="1"/>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2-05-30T17:55:13.630" idx="2">
    <p:pos x="10" y="10"/>
    <p:text/>
    <p:extLst>
      <p:ext uri="{C676402C-5697-4E1C-873F-D02D1690AC5C}">
        <p15:threadingInfo xmlns:p15="http://schemas.microsoft.com/office/powerpoint/2012/main" timeZoneBias="240"/>
      </p:ext>
    </p:extLst>
  </p:cm>
  <p:cm authorId="2" dt="2022-05-30T19:10:14.942" idx="7">
    <p:pos x="10" y="146"/>
    <p:text>LA HIDROVIA PARAGUAY-PARANÁ ES PARTE DE CINCO PAISES MIEMBROS POR LOS QUE ATRAVIESA SU TERRITORIO, URUGUAY, ARGENTINA, BRASIL, PARAGUAY Y BOLIVIA.</p:text>
    <p:extLst>
      <p:ext uri="{C676402C-5697-4E1C-873F-D02D1690AC5C}">
        <p15:threadingInfo xmlns:p15="http://schemas.microsoft.com/office/powerpoint/2012/main" timeZoneBias="240">
          <p15:parentCm authorId="1" idx="2"/>
        </p15:threadingInfo>
      </p:ext>
    </p:extLst>
  </p:cm>
  <p:cm authorId="2" dt="2022-05-30T19:10:40.240" idx="8">
    <p:pos x="10" y="282"/>
    <p:text>LA HPP, ESTÁ DIVIDIDA EN CINCO TRAMOS:                                   Tramo Puerto Cáceres – Corumba 672 KM
Tramo CORUMBA – Río APA 603 KM
Tramo Río APA – Asunción 537 KM
Tramo Asunción – Santa Fe 1.040 KM
Tramo Santa Fe - Nueva Palmira Buenos Aires 590 KM</p:text>
    <p:extLst>
      <p:ext uri="{C676402C-5697-4E1C-873F-D02D1690AC5C}">
        <p15:threadingInfo xmlns:p15="http://schemas.microsoft.com/office/powerpoint/2012/main" timeZoneBias="240">
          <p15:parentCm authorId="1" idx="2"/>
        </p15:threadingInfo>
      </p:ext>
    </p:extLst>
  </p:cm>
  <p:cm authorId="2" dt="2022-05-30T19:12:43.645" idx="9">
    <p:pos x="10" y="418"/>
    <p:text>Las principales mercancias que se transportan por la HPP son:
Granos 31,5 %
Cereales 18,2 %
Madera 17,7 %
Cargas pesadas 12,3 %
Fertilizantes 9,4 %
Combustibles líquidos 6,7 %Combustibles gaseosos 4,2 %</p:text>
    <p:extLst>
      <p:ext uri="{C676402C-5697-4E1C-873F-D02D1690AC5C}">
        <p15:threadingInfo xmlns:p15="http://schemas.microsoft.com/office/powerpoint/2012/main" timeZoneBias="240">
          <p15:parentCm authorId="1" idx="2"/>
        </p15:threadingInfo>
      </p:ext>
    </p:extLst>
  </p:cm>
  <p:cm authorId="3" dt="2022-06-02T16:54:39.102" idx="6">
    <p:pos x="146" y="146"/>
    <p:text>Desde el año 2019 son certificados como Puerto Interncional por la DGIMFLMM de acuerdo a las atribuciones en la Ley 165 General de Transportes</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2-05-30T17:59:04.165" idx="3">
    <p:pos x="10" y="10"/>
    <p:text>Longitud de la HPP
Argentina 1.240 Km
Brasil 890 Km
Paraguay 557 Km
Paraguay – Argentina 375 Km
Brasil – Paraguay 332 Km
Bolivia – Brasil 48 Km
Total 3.442 Km</p:text>
    <p:extLst>
      <p:ext uri="{C676402C-5697-4E1C-873F-D02D1690AC5C}">
        <p15:threadingInfo xmlns:p15="http://schemas.microsoft.com/office/powerpoint/2012/main" timeZoneBias="240"/>
      </p:ext>
    </p:extLst>
  </p:cm>
  <p:cm authorId="2" dt="2022-05-30T19:16:09.055" idx="10">
    <p:pos x="10" y="146"/>
    <p:text>EL ESTADO PLURINACIONAL DE BOLIVIA, SE INTEGRA A LA HPP, A TRAVES DE 48 KM DE RIBERA SOBRE EL RÍO PARAGUAY EN LA REGIÓN DENOMINADA PUERTO BUSCH Y 10,5 KM DEL CANAL SOBRE EL MUNICIPIO DE PUERTO QUIJARRO.</p:text>
    <p:extLst>
      <p:ext uri="{C676402C-5697-4E1C-873F-D02D1690AC5C}">
        <p15:threadingInfo xmlns:p15="http://schemas.microsoft.com/office/powerpoint/2012/main" timeZoneBias="240">
          <p15:parentCm authorId="1" idx="3"/>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2-05-30T19:17:12.943" idx="11">
    <p:pos x="10" y="10"/>
    <p:text>EL ESTADO PLURINACIONAL DE BOLIVIA EN RELACIÓN A SU CARGA MARÍTIMA, HASTA LA GESTIÓN 2020 ALCANZO A UN MOVIMIENTO DE 5,6 MILLONES DE TONELADAS, DE LAS CUALES 3,6 MILLONES LAS MOVILIZÓ POR PUERTOS DEL PACÍFICO Y 2 MILLONES POR LOS PUERTOS ASENTADOS EN PUERTO QUIJARRO.</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2-05-30T19:19:34.071" idx="12">
    <p:pos x="10" y="10"/>
    <p:text>ENTRE LOS PRINCIPALES PRODUCTOS QUE SE MOVILIZAN POR LA HPP EN RELACIÓN A LA IMPORTACIÓN DE MERCANCÍAS, PODEMOS CITAR LOS QUE SE DETALLAN EN EL CUADRO RESALTANDO LA IMPORTACIÓN DE DIESEL Y GASOLINA COMO LAS DE MAYOR VOLÚMEN Y DE IMPORTANCIA PARA NUESTRO ESTADO.</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22-05-30T19:19:34.071" idx="21">
    <p:pos x="10" y="10"/>
    <p:text>ENTRE LOS PRINCIPALES PRODUCTOS QUE SE MOVILIZAN POR LA HPP EN RELACIÓN A LA IMPORTACIÓN DE MERCANCÍAS, PODEMOS CITAR LOS QUE SE DETALLAN EN EL CUADRO RESALTANDO LA IMPORTACIÓN DE DIESEL Y GASOLINA COMO LAS DE MAYOR VOLÚMEN Y DE IMPORTANCIA PARA NUESTRO ESTADO.</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22-05-30T19:21:42.982" idx="13">
    <p:pos x="10" y="10"/>
    <p:text>EN RELACIÓN A PRODUCTOS EXPORTADOS POR EL EPB HASTA LA GESTIÓN 2021 PODEMOS INDICAR QUE LAS MERCANCIAS DE MAYOR VOLUMEN SON LOS DERIVADOS DE GRANSO, COMO SER LA TORTA DE SOYA, ACEITE DE SOYA, ASÍ TAMBIÉN SE EXPORTA MINERAL DE HIERRO, CEMENTO Y OTROS.</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2971800" cy="465614"/>
          </a:xfrm>
          <a:prstGeom prst="rect">
            <a:avLst/>
          </a:prstGeom>
        </p:spPr>
        <p:txBody>
          <a:bodyPr vert="horz" lIns="92391" tIns="46196" rIns="92391" bIns="46196" rtlCol="0"/>
          <a:lstStyle>
            <a:lvl1pPr algn="l">
              <a:defRPr sz="1200"/>
            </a:lvl1pPr>
          </a:lstStyle>
          <a:p>
            <a:endParaRPr lang="es-MX" dirty="0"/>
          </a:p>
        </p:txBody>
      </p:sp>
      <p:sp>
        <p:nvSpPr>
          <p:cNvPr id="3" name="2 Marcador de fecha"/>
          <p:cNvSpPr>
            <a:spLocks noGrp="1"/>
          </p:cNvSpPr>
          <p:nvPr>
            <p:ph type="dt" sz="quarter" idx="1"/>
          </p:nvPr>
        </p:nvSpPr>
        <p:spPr>
          <a:xfrm>
            <a:off x="3884613" y="1"/>
            <a:ext cx="2971800" cy="465614"/>
          </a:xfrm>
          <a:prstGeom prst="rect">
            <a:avLst/>
          </a:prstGeom>
        </p:spPr>
        <p:txBody>
          <a:bodyPr vert="horz" lIns="92391" tIns="46196" rIns="92391" bIns="46196" rtlCol="0"/>
          <a:lstStyle>
            <a:lvl1pPr algn="r">
              <a:defRPr sz="1200"/>
            </a:lvl1pPr>
          </a:lstStyle>
          <a:p>
            <a:fld id="{6910CA95-3610-493A-AFF1-512F2A462784}" type="datetimeFigureOut">
              <a:rPr lang="es-MX" smtClean="0"/>
              <a:pPr/>
              <a:t>03/06/22</a:t>
            </a:fld>
            <a:endParaRPr lang="es-MX" dirty="0"/>
          </a:p>
        </p:txBody>
      </p:sp>
      <p:sp>
        <p:nvSpPr>
          <p:cNvPr id="4" name="3 Marcador de pie de página"/>
          <p:cNvSpPr>
            <a:spLocks noGrp="1"/>
          </p:cNvSpPr>
          <p:nvPr>
            <p:ph type="ftr" sz="quarter" idx="2"/>
          </p:nvPr>
        </p:nvSpPr>
        <p:spPr>
          <a:xfrm>
            <a:off x="0" y="8845045"/>
            <a:ext cx="2971800" cy="465614"/>
          </a:xfrm>
          <a:prstGeom prst="rect">
            <a:avLst/>
          </a:prstGeom>
        </p:spPr>
        <p:txBody>
          <a:bodyPr vert="horz" lIns="92391" tIns="46196" rIns="92391" bIns="46196"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3884613" y="8845045"/>
            <a:ext cx="2971800" cy="465614"/>
          </a:xfrm>
          <a:prstGeom prst="rect">
            <a:avLst/>
          </a:prstGeom>
        </p:spPr>
        <p:txBody>
          <a:bodyPr vert="horz" lIns="92391" tIns="46196" rIns="92391" bIns="46196" rtlCol="0" anchor="b"/>
          <a:lstStyle>
            <a:lvl1pPr algn="r">
              <a:defRPr sz="1200"/>
            </a:lvl1pPr>
          </a:lstStyle>
          <a:p>
            <a:fld id="{FA395917-9A52-4F46-96EC-C914942B812A}" type="slidenum">
              <a:rPr lang="es-MX" smtClean="0"/>
              <a:pPr/>
              <a:t>‹#›</a:t>
            </a:fld>
            <a:endParaRPr lang="es-MX" dirty="0"/>
          </a:p>
        </p:txBody>
      </p:sp>
    </p:spTree>
    <p:extLst>
      <p:ext uri="{BB962C8B-B14F-4D97-AF65-F5344CB8AC3E}">
        <p14:creationId xmlns:p14="http://schemas.microsoft.com/office/powerpoint/2010/main" val="1832898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7903DC6C-34AC-459B-9C65-F4B60ED3AB4F}" type="datetimeFigureOut">
              <a:rPr lang="es-ES" smtClean="0"/>
              <a:pPr/>
              <a:t>3/6/22</a:t>
            </a:fld>
            <a:endParaRPr lang="es-ES" dirty="0"/>
          </a:p>
        </p:txBody>
      </p:sp>
      <p:sp>
        <p:nvSpPr>
          <p:cNvPr id="4" name="3 Marcador de imagen de diapositiva"/>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422775"/>
            <a:ext cx="5486400" cy="41910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845550"/>
            <a:ext cx="2971800" cy="465138"/>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845550"/>
            <a:ext cx="2971800" cy="465138"/>
          </a:xfrm>
          <a:prstGeom prst="rect">
            <a:avLst/>
          </a:prstGeom>
        </p:spPr>
        <p:txBody>
          <a:bodyPr vert="horz" lIns="91440" tIns="45720" rIns="91440" bIns="45720" rtlCol="0" anchor="b"/>
          <a:lstStyle>
            <a:lvl1pPr algn="r">
              <a:defRPr sz="1200"/>
            </a:lvl1pPr>
          </a:lstStyle>
          <a:p>
            <a:fld id="{D6D9C7B4-0034-4D2C-AC70-684A592F39D2}" type="slidenum">
              <a:rPr lang="es-ES" smtClean="0"/>
              <a:pPr/>
              <a:t>‹#›</a:t>
            </a:fld>
            <a:endParaRPr lang="es-ES" dirty="0"/>
          </a:p>
        </p:txBody>
      </p:sp>
    </p:spTree>
    <p:extLst>
      <p:ext uri="{BB962C8B-B14F-4D97-AF65-F5344CB8AC3E}">
        <p14:creationId xmlns:p14="http://schemas.microsoft.com/office/powerpoint/2010/main" val="2347831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ESTADO PLURINACIONAL DE BOLIVIA EN RELACIÓN A SU CARGA MARÍTIMA, HASTA LA GESTIÓN 2020 ALCANZO A UN MOVIMIENTO DE 5,6 MILLONES DE TONELADAS, DE LAS CUALES 3,6 MILLONES LAS MOVILIZÓ POR PUERTOS DEL PACÍFICO Y 2 MILLONES POR LOS PUERTOS ASENTADOS EN PUERTO QUIJARRO.</a:t>
            </a:r>
            <a:endParaRPr lang="es-BO" dirty="0"/>
          </a:p>
        </p:txBody>
      </p:sp>
      <p:sp>
        <p:nvSpPr>
          <p:cNvPr id="4" name="Marcador de número de diapositiva 3"/>
          <p:cNvSpPr>
            <a:spLocks noGrp="1"/>
          </p:cNvSpPr>
          <p:nvPr>
            <p:ph type="sldNum" sz="quarter" idx="10"/>
          </p:nvPr>
        </p:nvSpPr>
        <p:spPr/>
        <p:txBody>
          <a:bodyPr/>
          <a:lstStyle/>
          <a:p>
            <a:fld id="{D6D9C7B4-0034-4D2C-AC70-684A592F39D2}" type="slidenum">
              <a:rPr lang="es-ES" smtClean="0"/>
              <a:pPr/>
              <a:t>11</a:t>
            </a:fld>
            <a:endParaRPr lang="es-ES" dirty="0"/>
          </a:p>
        </p:txBody>
      </p:sp>
    </p:spTree>
    <p:extLst>
      <p:ext uri="{BB962C8B-B14F-4D97-AF65-F5344CB8AC3E}">
        <p14:creationId xmlns:p14="http://schemas.microsoft.com/office/powerpoint/2010/main" val="177057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BO" dirty="0"/>
          </a:p>
        </p:txBody>
      </p:sp>
      <p:sp>
        <p:nvSpPr>
          <p:cNvPr id="4" name="Marcador de número de diapositiva 3"/>
          <p:cNvSpPr>
            <a:spLocks noGrp="1"/>
          </p:cNvSpPr>
          <p:nvPr>
            <p:ph type="sldNum" sz="quarter" idx="10"/>
          </p:nvPr>
        </p:nvSpPr>
        <p:spPr/>
        <p:txBody>
          <a:bodyPr/>
          <a:lstStyle/>
          <a:p>
            <a:fld id="{D6D9C7B4-0034-4D2C-AC70-684A592F39D2}" type="slidenum">
              <a:rPr lang="es-ES" smtClean="0"/>
              <a:pPr/>
              <a:t>14</a:t>
            </a:fld>
            <a:endParaRPr lang="es-ES" dirty="0"/>
          </a:p>
        </p:txBody>
      </p:sp>
    </p:spTree>
    <p:extLst>
      <p:ext uri="{BB962C8B-B14F-4D97-AF65-F5344CB8AC3E}">
        <p14:creationId xmlns:p14="http://schemas.microsoft.com/office/powerpoint/2010/main" val="840691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BO" dirty="0"/>
          </a:p>
        </p:txBody>
      </p:sp>
      <p:sp>
        <p:nvSpPr>
          <p:cNvPr id="4" name="Marcador de número de diapositiva 3"/>
          <p:cNvSpPr>
            <a:spLocks noGrp="1"/>
          </p:cNvSpPr>
          <p:nvPr>
            <p:ph type="sldNum" sz="quarter" idx="10"/>
          </p:nvPr>
        </p:nvSpPr>
        <p:spPr/>
        <p:txBody>
          <a:bodyPr/>
          <a:lstStyle/>
          <a:p>
            <a:fld id="{D6D9C7B4-0034-4D2C-AC70-684A592F39D2}" type="slidenum">
              <a:rPr lang="es-ES" smtClean="0"/>
              <a:pPr/>
              <a:t>16</a:t>
            </a:fld>
            <a:endParaRPr lang="es-ES" dirty="0"/>
          </a:p>
        </p:txBody>
      </p:sp>
    </p:spTree>
    <p:extLst>
      <p:ext uri="{BB962C8B-B14F-4D97-AF65-F5344CB8AC3E}">
        <p14:creationId xmlns:p14="http://schemas.microsoft.com/office/powerpoint/2010/main" val="2655324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BO" dirty="0"/>
          </a:p>
        </p:txBody>
      </p:sp>
      <p:sp>
        <p:nvSpPr>
          <p:cNvPr id="4" name="Marcador de número de diapositiva 3"/>
          <p:cNvSpPr>
            <a:spLocks noGrp="1"/>
          </p:cNvSpPr>
          <p:nvPr>
            <p:ph type="sldNum" sz="quarter" idx="10"/>
          </p:nvPr>
        </p:nvSpPr>
        <p:spPr/>
        <p:txBody>
          <a:bodyPr/>
          <a:lstStyle/>
          <a:p>
            <a:fld id="{D6D9C7B4-0034-4D2C-AC70-684A592F39D2}" type="slidenum">
              <a:rPr lang="es-ES" smtClean="0"/>
              <a:pPr/>
              <a:t>17</a:t>
            </a:fld>
            <a:endParaRPr lang="es-ES" dirty="0"/>
          </a:p>
        </p:txBody>
      </p:sp>
    </p:spTree>
    <p:extLst>
      <p:ext uri="{BB962C8B-B14F-4D97-AF65-F5344CB8AC3E}">
        <p14:creationId xmlns:p14="http://schemas.microsoft.com/office/powerpoint/2010/main" val="1559590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s-MX"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C66ED5E-91D5-4B15-BAB1-2DFED202EAFD}" type="slidenum">
              <a:rPr lang="en-US" smtClean="0"/>
              <a:pPr/>
              <a:t>‹#›</a:t>
            </a:fld>
            <a:endParaRPr lang="en-US"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14 Imagen">
            <a:extLst>
              <a:ext uri="{FF2B5EF4-FFF2-40B4-BE49-F238E27FC236}">
                <a16:creationId xmlns:a16="http://schemas.microsoft.com/office/drawing/2014/main" id="{3449B965-8971-49AC-A719-2DE3D92D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203" t="4214" r="12735" b="2526"/>
          <a:stretch/>
        </p:blipFill>
        <p:spPr>
          <a:xfrm>
            <a:off x="7798569" y="0"/>
            <a:ext cx="1345432" cy="1268760"/>
          </a:xfrm>
          <a:prstGeom prst="rect">
            <a:avLst/>
          </a:prstGeom>
        </p:spPr>
      </p:pic>
      <p:pic>
        <p:nvPicPr>
          <p:cNvPr id="10" name="Picture 19">
            <a:extLst>
              <a:ext uri="{FF2B5EF4-FFF2-40B4-BE49-F238E27FC236}">
                <a16:creationId xmlns:a16="http://schemas.microsoft.com/office/drawing/2014/main" id="{05C67149-3C0B-4159-9AC3-E453EAF3114C}"/>
              </a:ext>
            </a:extLst>
          </p:cNvPr>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06" y="81928"/>
            <a:ext cx="1137089" cy="98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D:\MisDocs2011\Viejas2011\directiva_files\bandera%20flamea.gif">
            <a:extLst>
              <a:ext uri="{FF2B5EF4-FFF2-40B4-BE49-F238E27FC236}">
                <a16:creationId xmlns:a16="http://schemas.microsoft.com/office/drawing/2014/main" id="{48C7CA9C-3A63-4969-9723-313A42FE8F9A}"/>
              </a:ext>
            </a:extLst>
          </p:cNvPr>
          <p:cNvPicPr>
            <a:picLocks noChangeAspect="1" noChangeArrowheads="1" noCrop="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21195035">
            <a:off x="6890017" y="3579071"/>
            <a:ext cx="413699" cy="2585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MisDocs2011\Viejas2011\directiva_files\bandera%20flamea.gif">
            <a:extLst>
              <a:ext uri="{FF2B5EF4-FFF2-40B4-BE49-F238E27FC236}">
                <a16:creationId xmlns:a16="http://schemas.microsoft.com/office/drawing/2014/main" id="{533AF229-3A6F-420E-82FE-C1AD79745E1E}"/>
              </a:ext>
            </a:extLst>
          </p:cNvPr>
          <p:cNvPicPr>
            <a:picLocks noChangeAspect="1" noChangeArrowheads="1" noCrop="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rot="21195035">
            <a:off x="4368376" y="4489427"/>
            <a:ext cx="215554" cy="1347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MisDocs2011\Viejas2011\directiva_files\bandera%20flamea.gif">
            <a:extLst>
              <a:ext uri="{FF2B5EF4-FFF2-40B4-BE49-F238E27FC236}">
                <a16:creationId xmlns:a16="http://schemas.microsoft.com/office/drawing/2014/main" id="{832A41EF-6635-45B1-BD4E-05390D207267}"/>
              </a:ext>
            </a:extLst>
          </p:cNvPr>
          <p:cNvPicPr>
            <a:picLocks noChangeAspect="1" noChangeArrowheads="1" noCrop="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21195035">
            <a:off x="6161074" y="4552780"/>
            <a:ext cx="147235" cy="920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MisDocs2011\Viejas2011\directiva_files\bandera%20flamea.gif">
            <a:extLst>
              <a:ext uri="{FF2B5EF4-FFF2-40B4-BE49-F238E27FC236}">
                <a16:creationId xmlns:a16="http://schemas.microsoft.com/office/drawing/2014/main" id="{9C43559F-0BA1-429B-9F6B-CC8515158614}"/>
              </a:ext>
            </a:extLst>
          </p:cNvPr>
          <p:cNvPicPr>
            <a:picLocks noChangeAspect="1" noChangeArrowheads="1" noCrop="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rot="21195035">
            <a:off x="7963546" y="4069339"/>
            <a:ext cx="215554" cy="1347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MisDocs2011\Viejas2011\directiva_files\bandera%20flamea.gif">
            <a:extLst>
              <a:ext uri="{FF2B5EF4-FFF2-40B4-BE49-F238E27FC236}">
                <a16:creationId xmlns:a16="http://schemas.microsoft.com/office/drawing/2014/main" id="{AD7227FB-8A22-45B0-9D5A-8FF2ED99FDFC}"/>
              </a:ext>
            </a:extLst>
          </p:cNvPr>
          <p:cNvPicPr>
            <a:picLocks noChangeAspect="1" noChangeArrowheads="1" noCrop="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21195035">
            <a:off x="5226829" y="2628190"/>
            <a:ext cx="587969" cy="36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245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D897A4A7-555D-4EDC-8063-A360B2B9FB71}" type="slidenum">
              <a:rPr lang="en-US" smtClean="0"/>
              <a:pPr/>
              <a:t>‹#›</a:t>
            </a:fld>
            <a:endParaRPr lang="en-US" dirty="0"/>
          </a:p>
        </p:txBody>
      </p:sp>
    </p:spTree>
    <p:extLst>
      <p:ext uri="{BB962C8B-B14F-4D97-AF65-F5344CB8AC3E}">
        <p14:creationId xmlns:p14="http://schemas.microsoft.com/office/powerpoint/2010/main" val="2438010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59264F47-1EF8-4722-9528-DAD926383675}" type="slidenum">
              <a:rPr lang="en-US" smtClean="0"/>
              <a:pPr/>
              <a:t>‹#›</a:t>
            </a:fld>
            <a:endParaRPr lang="en-US" dirty="0"/>
          </a:p>
        </p:txBody>
      </p:sp>
    </p:spTree>
    <p:extLst>
      <p:ext uri="{BB962C8B-B14F-4D97-AF65-F5344CB8AC3E}">
        <p14:creationId xmlns:p14="http://schemas.microsoft.com/office/powerpoint/2010/main" val="123383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3317F700-8522-4B9B-B583-10CEE856FFC1}" type="slidenum">
              <a:rPr lang="en-US" smtClean="0"/>
              <a:pPr/>
              <a:t>‹#›</a:t>
            </a:fld>
            <a:endParaRPr lang="en-US" dirty="0"/>
          </a:p>
        </p:txBody>
      </p:sp>
    </p:spTree>
    <p:extLst>
      <p:ext uri="{BB962C8B-B14F-4D97-AF65-F5344CB8AC3E}">
        <p14:creationId xmlns:p14="http://schemas.microsoft.com/office/powerpoint/2010/main" val="1770542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10BF836C-4A9C-4FB0-90C5-608415DC672F}" type="slidenum">
              <a:rPr lang="en-US" smtClean="0"/>
              <a:pPr/>
              <a:t>‹#›</a:t>
            </a:fld>
            <a:endParaRPr lang="en-US"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673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3317F700-8522-4B9B-B583-10CEE856FFC1}" type="slidenum">
              <a:rPr lang="en-US" smtClean="0"/>
              <a:pPr/>
              <a:t>‹#›</a:t>
            </a:fld>
            <a:endParaRPr lang="en-US" dirty="0"/>
          </a:p>
        </p:txBody>
      </p:sp>
    </p:spTree>
    <p:extLst>
      <p:ext uri="{BB962C8B-B14F-4D97-AF65-F5344CB8AC3E}">
        <p14:creationId xmlns:p14="http://schemas.microsoft.com/office/powerpoint/2010/main" val="1463833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70B369DA-26F8-456F-B91D-0CD2D9A9366F}" type="slidenum">
              <a:rPr lang="en-US" smtClean="0"/>
              <a:pPr/>
              <a:t>‹#›</a:t>
            </a:fld>
            <a:endParaRPr lang="en-US" dirty="0"/>
          </a:p>
        </p:txBody>
      </p:sp>
    </p:spTree>
    <p:extLst>
      <p:ext uri="{BB962C8B-B14F-4D97-AF65-F5344CB8AC3E}">
        <p14:creationId xmlns:p14="http://schemas.microsoft.com/office/powerpoint/2010/main" val="1382570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3317F700-8522-4B9B-B583-10CEE856FFC1}" type="slidenum">
              <a:rPr lang="en-US" smtClean="0"/>
              <a:pPr/>
              <a:t>‹#›</a:t>
            </a:fld>
            <a:endParaRPr lang="en-US" dirty="0"/>
          </a:p>
        </p:txBody>
      </p:sp>
    </p:spTree>
    <p:extLst>
      <p:ext uri="{BB962C8B-B14F-4D97-AF65-F5344CB8AC3E}">
        <p14:creationId xmlns:p14="http://schemas.microsoft.com/office/powerpoint/2010/main" val="2653630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3F753544-F4E5-4770-ACAC-515D885349C9}" type="slidenum">
              <a:rPr lang="en-US" smtClean="0"/>
              <a:pPr/>
              <a:t>‹#›</a:t>
            </a:fld>
            <a:endParaRPr lang="en-US" dirty="0"/>
          </a:p>
        </p:txBody>
      </p:sp>
      <p:pic>
        <p:nvPicPr>
          <p:cNvPr id="5" name="4 Imagen">
            <a:extLst>
              <a:ext uri="{FF2B5EF4-FFF2-40B4-BE49-F238E27FC236}">
                <a16:creationId xmlns:a16="http://schemas.microsoft.com/office/drawing/2014/main" id="{EEDBCB57-2291-423C-99B4-782B416A0F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203" t="4214" r="12735" b="2526"/>
          <a:stretch/>
        </p:blipFill>
        <p:spPr>
          <a:xfrm>
            <a:off x="7668344" y="0"/>
            <a:ext cx="1475657" cy="1391564"/>
          </a:xfrm>
          <a:prstGeom prst="rect">
            <a:avLst/>
          </a:prstGeom>
        </p:spPr>
      </p:pic>
      <p:pic>
        <p:nvPicPr>
          <p:cNvPr id="6" name="Picture 19">
            <a:extLst>
              <a:ext uri="{FF2B5EF4-FFF2-40B4-BE49-F238E27FC236}">
                <a16:creationId xmlns:a16="http://schemas.microsoft.com/office/drawing/2014/main" id="{2BFC079D-02BB-40F7-9DF2-EFFD11BD3137}"/>
              </a:ext>
            </a:extLst>
          </p:cNvPr>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06" y="135126"/>
            <a:ext cx="1302566" cy="1133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674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DE968562-5D32-4E90-AD89-225B0D4F77EF}" type="slidenum">
              <a:rPr lang="en-US" smtClean="0"/>
              <a:pPr/>
              <a:t>‹#›</a:t>
            </a:fld>
            <a:endParaRPr lang="en-US" dirty="0"/>
          </a:p>
        </p:txBody>
      </p:sp>
    </p:spTree>
    <p:extLst>
      <p:ext uri="{BB962C8B-B14F-4D97-AF65-F5344CB8AC3E}">
        <p14:creationId xmlns:p14="http://schemas.microsoft.com/office/powerpoint/2010/main" val="1062203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E59D434B-E3C1-4458-9C54-B5568C5F4143}" type="slidenum">
              <a:rPr lang="en-US" smtClean="0"/>
              <a:pPr/>
              <a:t>‹#›</a:t>
            </a:fld>
            <a:endParaRPr lang="en-US" dirty="0"/>
          </a:p>
        </p:txBody>
      </p:sp>
    </p:spTree>
    <p:extLst>
      <p:ext uri="{BB962C8B-B14F-4D97-AF65-F5344CB8AC3E}">
        <p14:creationId xmlns:p14="http://schemas.microsoft.com/office/powerpoint/2010/main" val="3537707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s-MX"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3317F700-8522-4B9B-B583-10CEE856FFC1}" type="slidenum">
              <a:rPr lang="en-US" smtClean="0"/>
              <a:pPr/>
              <a:t>‹#›</a:t>
            </a:fld>
            <a:endParaRPr lang="en-US" dirty="0"/>
          </a:p>
        </p:txBody>
      </p:sp>
    </p:spTree>
    <p:extLst>
      <p:ext uri="{BB962C8B-B14F-4D97-AF65-F5344CB8AC3E}">
        <p14:creationId xmlns:p14="http://schemas.microsoft.com/office/powerpoint/2010/main" val="292036862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comments" Target="../comments/comment5.xml"/><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6.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omments" Target="../comments/comment9.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omments" Target="../comments/comment10.xml"/><Relationship Id="rId5" Type="http://schemas.openxmlformats.org/officeDocument/2006/relationships/image" Target="../media/image39.jp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http://www.fluviomar.com/es/frota/tracy/images/7.jpg"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comments" Target="../comments/commen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comments" Target="../comments/comment3.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comments" Target="../comments/comment4.xml"/><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image" Target="../media/image25.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6 Rectángulo redondeado">
            <a:extLst>
              <a:ext uri="{FF2B5EF4-FFF2-40B4-BE49-F238E27FC236}">
                <a16:creationId xmlns:a16="http://schemas.microsoft.com/office/drawing/2014/main" id="{ADD67D5D-3FB5-494F-B326-2352A8ABC334}"/>
              </a:ext>
            </a:extLst>
          </p:cNvPr>
          <p:cNvSpPr/>
          <p:nvPr/>
        </p:nvSpPr>
        <p:spPr bwMode="auto">
          <a:xfrm>
            <a:off x="3851920" y="5601399"/>
            <a:ext cx="1287760" cy="429109"/>
          </a:xfrm>
          <a:prstGeom prst="roundRect">
            <a:avLst/>
          </a:prstGeom>
          <a:solidFill>
            <a:schemeClr val="bg2">
              <a:lumMod val="90000"/>
            </a:schemeClr>
          </a:solidFill>
          <a:ln w="9525" cap="flat" cmpd="sng" algn="ctr">
            <a:gradFill flip="none" rotWithShape="1">
              <a:gsLst>
                <a:gs pos="0">
                  <a:schemeClr val="tx2">
                    <a:lumMod val="75000"/>
                  </a:schemeClr>
                </a:gs>
                <a:gs pos="39999">
                  <a:srgbClr val="85C2FF"/>
                </a:gs>
                <a:gs pos="70000">
                  <a:srgbClr val="C4D6EB"/>
                </a:gs>
                <a:gs pos="100000">
                  <a:srgbClr val="FFEBFA"/>
                </a:gs>
              </a:gsLst>
              <a:lin ang="2700000" scaled="1"/>
              <a:tileRect/>
            </a:gradFill>
            <a:prstDash val="solid"/>
            <a:round/>
            <a:headEnd type="none" w="med" len="med"/>
            <a:tailEnd type="non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2400" b="1" dirty="0">
                <a:latin typeface="Arial Black" panose="020B0A04020102020204" pitchFamily="34" charset="0"/>
              </a:rPr>
              <a:t>2022</a:t>
            </a:r>
            <a:endParaRPr kumimoji="0" lang="es-ES" sz="2400" b="1" i="0" u="none" strike="noStrike" cap="none" normalizeH="0" baseline="0" dirty="0">
              <a:ln>
                <a:noFill/>
              </a:ln>
              <a:effectLst/>
              <a:latin typeface="Arial Black" panose="020B0A04020102020204" pitchFamily="34" charset="0"/>
            </a:endParaRPr>
          </a:p>
        </p:txBody>
      </p:sp>
      <p:pic>
        <p:nvPicPr>
          <p:cNvPr id="7" name="4 Imagen"/>
          <p:cNvPicPr>
            <a:picLocks noChangeAspect="1"/>
          </p:cNvPicPr>
          <p:nvPr/>
        </p:nvPicPr>
        <p:blipFill rotWithShape="1">
          <a:blip r:embed="rId2">
            <a:extLst>
              <a:ext uri="{28A0092B-C50C-407E-A947-70E740481C1C}">
                <a14:useLocalDpi xmlns:a14="http://schemas.microsoft.com/office/drawing/2010/main" val="0"/>
              </a:ext>
            </a:extLst>
          </a:blip>
          <a:srcRect l="18721" t="34210" r="24785" b="37643"/>
          <a:stretch/>
        </p:blipFill>
        <p:spPr>
          <a:xfrm>
            <a:off x="3419872" y="363981"/>
            <a:ext cx="2784802" cy="748146"/>
          </a:xfrm>
          <a:prstGeom prst="rect">
            <a:avLst/>
          </a:prstGeom>
        </p:spPr>
      </p:pic>
      <p:sp>
        <p:nvSpPr>
          <p:cNvPr id="3" name="Rectángulo 2"/>
          <p:cNvSpPr/>
          <p:nvPr/>
        </p:nvSpPr>
        <p:spPr>
          <a:xfrm>
            <a:off x="179512" y="188640"/>
            <a:ext cx="1584176" cy="1098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9" name="Rectángulo 8"/>
          <p:cNvSpPr/>
          <p:nvPr/>
        </p:nvSpPr>
        <p:spPr>
          <a:xfrm>
            <a:off x="7380312" y="188640"/>
            <a:ext cx="1584176"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pic>
        <p:nvPicPr>
          <p:cNvPr id="5"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26598"/>
            <a:ext cx="3312368" cy="841118"/>
          </a:xfrm>
          <a:prstGeom prst="rect">
            <a:avLst/>
          </a:prstGeom>
        </p:spPr>
      </p:pic>
      <p:pic>
        <p:nvPicPr>
          <p:cNvPr id="8"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8715" y="260648"/>
            <a:ext cx="2855774" cy="896855"/>
          </a:xfrm>
          <a:prstGeom prst="rect">
            <a:avLst/>
          </a:prstGeom>
        </p:spPr>
      </p:pic>
      <p:sp>
        <p:nvSpPr>
          <p:cNvPr id="10" name="Rectángulo 9"/>
          <p:cNvSpPr/>
          <p:nvPr/>
        </p:nvSpPr>
        <p:spPr>
          <a:xfrm>
            <a:off x="0" y="0"/>
            <a:ext cx="1795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11" name="Rectángulo 10"/>
          <p:cNvSpPr/>
          <p:nvPr/>
        </p:nvSpPr>
        <p:spPr>
          <a:xfrm>
            <a:off x="179512" y="0"/>
            <a:ext cx="8964488" cy="188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12" name="Rectángulo 11"/>
          <p:cNvSpPr/>
          <p:nvPr/>
        </p:nvSpPr>
        <p:spPr>
          <a:xfrm>
            <a:off x="8964488" y="0"/>
            <a:ext cx="179512" cy="666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15" name="16 Rectángulo redondeado">
            <a:extLst>
              <a:ext uri="{FF2B5EF4-FFF2-40B4-BE49-F238E27FC236}">
                <a16:creationId xmlns:a16="http://schemas.microsoft.com/office/drawing/2014/main" id="{ADD67D5D-3FB5-494F-B326-2352A8ABC334}"/>
              </a:ext>
            </a:extLst>
          </p:cNvPr>
          <p:cNvSpPr/>
          <p:nvPr/>
        </p:nvSpPr>
        <p:spPr bwMode="auto">
          <a:xfrm>
            <a:off x="1547912" y="1504186"/>
            <a:ext cx="6192688" cy="2176156"/>
          </a:xfrm>
          <a:prstGeom prst="roundRect">
            <a:avLst/>
          </a:prstGeom>
          <a:solidFill>
            <a:schemeClr val="bg2">
              <a:lumMod val="90000"/>
            </a:schemeClr>
          </a:solidFill>
          <a:ln w="9525" cap="flat" cmpd="sng" algn="ctr">
            <a:gradFill flip="none" rotWithShape="1">
              <a:gsLst>
                <a:gs pos="0">
                  <a:schemeClr val="tx2">
                    <a:lumMod val="75000"/>
                  </a:schemeClr>
                </a:gs>
                <a:gs pos="39999">
                  <a:srgbClr val="85C2FF"/>
                </a:gs>
                <a:gs pos="70000">
                  <a:srgbClr val="C4D6EB"/>
                </a:gs>
                <a:gs pos="100000">
                  <a:srgbClr val="FFEBFA"/>
                </a:gs>
              </a:gsLst>
              <a:lin ang="2700000" scaled="1"/>
              <a:tileRect/>
            </a:gradFill>
            <a:prstDash val="solid"/>
            <a:round/>
            <a:headEnd type="none" w="med" len="med"/>
            <a:tailEnd type="non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s-ES" sz="2400" b="1" dirty="0">
              <a:latin typeface="Arial Black" panose="020B0A0402010202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s-ES" sz="2400" b="1" dirty="0">
                <a:latin typeface="Arial Black" panose="020B0A04020102020204" pitchFamily="34" charset="0"/>
              </a:rPr>
              <a:t>IV CONFERENCIA HEMISFÉRICA</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a:ln>
                  <a:noFill/>
                </a:ln>
                <a:effectLst/>
                <a:latin typeface="Arial Black" panose="020B0A04020102020204" pitchFamily="34" charset="0"/>
              </a:rPr>
              <a:t>SOBRE HIDROVÍAS PUERTOS</a:t>
            </a:r>
          </a:p>
          <a:p>
            <a:pPr marL="0" marR="0" indent="0" algn="ctr" defTabSz="914400" rtl="0" eaLnBrk="1" fontAlgn="base" latinLnBrk="0" hangingPunct="1">
              <a:lnSpc>
                <a:spcPct val="100000"/>
              </a:lnSpc>
              <a:spcBef>
                <a:spcPct val="0"/>
              </a:spcBef>
              <a:spcAft>
                <a:spcPct val="0"/>
              </a:spcAft>
              <a:buClrTx/>
              <a:buSzTx/>
              <a:buFontTx/>
              <a:buNone/>
              <a:tabLst/>
            </a:pPr>
            <a:r>
              <a:rPr lang="es-ES" sz="2400" b="1" dirty="0">
                <a:latin typeface="Arial Black" panose="020B0A04020102020204" pitchFamily="34" charset="0"/>
              </a:rPr>
              <a:t>INTERIORES Y DE CRUCEROS</a:t>
            </a:r>
            <a:endParaRPr kumimoji="0" lang="es-ES" sz="2400" b="1" i="0" u="none" strike="noStrike" cap="none" normalizeH="0" baseline="0" dirty="0">
              <a:ln>
                <a:noFill/>
              </a:ln>
              <a:effectLst/>
              <a:latin typeface="Arial Black" panose="020B0A04020102020204" pitchFamily="34" charset="0"/>
            </a:endParaRPr>
          </a:p>
        </p:txBody>
      </p:sp>
      <p:sp>
        <p:nvSpPr>
          <p:cNvPr id="16" name="16 Rectángulo redondeado">
            <a:extLst>
              <a:ext uri="{FF2B5EF4-FFF2-40B4-BE49-F238E27FC236}">
                <a16:creationId xmlns:a16="http://schemas.microsoft.com/office/drawing/2014/main" id="{ADD67D5D-3FB5-494F-B326-2352A8ABC334}"/>
              </a:ext>
            </a:extLst>
          </p:cNvPr>
          <p:cNvSpPr/>
          <p:nvPr/>
        </p:nvSpPr>
        <p:spPr bwMode="auto">
          <a:xfrm>
            <a:off x="1567797" y="3834950"/>
            <a:ext cx="6192688" cy="1519700"/>
          </a:xfrm>
          <a:prstGeom prst="roundRect">
            <a:avLst/>
          </a:prstGeom>
          <a:noFill/>
          <a:ln w="9525" cap="flat" cmpd="sng" algn="ctr">
            <a:gradFill flip="none" rotWithShape="1">
              <a:gsLst>
                <a:gs pos="0">
                  <a:schemeClr val="tx2">
                    <a:lumMod val="75000"/>
                  </a:schemeClr>
                </a:gs>
                <a:gs pos="39999">
                  <a:srgbClr val="85C2FF"/>
                </a:gs>
                <a:gs pos="70000">
                  <a:srgbClr val="C4D6EB"/>
                </a:gs>
                <a:gs pos="100000">
                  <a:srgbClr val="FFEBFA"/>
                </a:gs>
              </a:gsLst>
              <a:lin ang="2700000" scaled="1"/>
              <a:tileRect/>
            </a:gradFill>
            <a:prstDash val="solid"/>
            <a:round/>
            <a:headEnd type="none" w="med" len="med"/>
            <a:tailEnd type="non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2400" b="1" dirty="0">
                <a:latin typeface="Arial Black" panose="020B0A04020102020204" pitchFamily="34" charset="0"/>
              </a:rPr>
              <a:t>CONECTANDO ECONOMÍAS:</a:t>
            </a:r>
          </a:p>
          <a:p>
            <a:pPr marL="0" marR="0" indent="0" algn="ctr" defTabSz="914400" rtl="0" eaLnBrk="1" fontAlgn="base" latinLnBrk="0" hangingPunct="1">
              <a:lnSpc>
                <a:spcPct val="100000"/>
              </a:lnSpc>
              <a:spcBef>
                <a:spcPct val="0"/>
              </a:spcBef>
              <a:spcAft>
                <a:spcPct val="0"/>
              </a:spcAft>
              <a:buClrTx/>
              <a:buSzTx/>
              <a:buFontTx/>
              <a:buNone/>
              <a:tabLst/>
            </a:pPr>
            <a:r>
              <a:rPr lang="es-ES" sz="2400" b="1" dirty="0">
                <a:latin typeface="Arial Black" panose="020B0A04020102020204" pitchFamily="34" charset="0"/>
              </a:rPr>
              <a:t>LAS HIDROVÍAS COMO FACILITADORAS DEL COMERCIO</a:t>
            </a:r>
          </a:p>
        </p:txBody>
      </p:sp>
    </p:spTree>
    <p:extLst>
      <p:ext uri="{BB962C8B-B14F-4D97-AF65-F5344CB8AC3E}">
        <p14:creationId xmlns:p14="http://schemas.microsoft.com/office/powerpoint/2010/main" val="813156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6 Rectángulo redondeado">
            <a:extLst>
              <a:ext uri="{FF2B5EF4-FFF2-40B4-BE49-F238E27FC236}">
                <a16:creationId xmlns:a16="http://schemas.microsoft.com/office/drawing/2014/main" id="{ADD67D5D-3FB5-494F-B326-2352A8ABC334}"/>
              </a:ext>
            </a:extLst>
          </p:cNvPr>
          <p:cNvSpPr/>
          <p:nvPr/>
        </p:nvSpPr>
        <p:spPr bwMode="auto">
          <a:xfrm>
            <a:off x="1403648" y="404664"/>
            <a:ext cx="6264696" cy="1080120"/>
          </a:xfrm>
          <a:prstGeom prst="roundRect">
            <a:avLst/>
          </a:prstGeom>
          <a:solidFill>
            <a:schemeClr val="bg2">
              <a:lumMod val="90000"/>
            </a:schemeClr>
          </a:solidFill>
          <a:ln w="9525" cap="flat" cmpd="sng" algn="ctr">
            <a:gradFill flip="none" rotWithShape="1">
              <a:gsLst>
                <a:gs pos="0">
                  <a:schemeClr val="tx2">
                    <a:lumMod val="75000"/>
                  </a:schemeClr>
                </a:gs>
                <a:gs pos="39999">
                  <a:srgbClr val="85C2FF"/>
                </a:gs>
                <a:gs pos="70000">
                  <a:srgbClr val="C4D6EB"/>
                </a:gs>
                <a:gs pos="100000">
                  <a:srgbClr val="FFEBFA"/>
                </a:gs>
              </a:gsLst>
              <a:lin ang="2700000" scaled="1"/>
              <a:tileRect/>
            </a:gradFill>
            <a:prstDash val="solid"/>
            <a:round/>
            <a:headEnd type="none" w="med" len="med"/>
            <a:tailEnd type="non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es-ES" sz="2400" b="1" dirty="0">
                <a:latin typeface="Arial Black" panose="020B0A04020102020204" pitchFamily="34" charset="0"/>
              </a:rPr>
              <a:t>BOLIVIA COMO PARTE DE LA </a:t>
            </a:r>
          </a:p>
          <a:p>
            <a:pPr algn="ctr" defTabSz="914400" fontAlgn="base">
              <a:spcBef>
                <a:spcPct val="0"/>
              </a:spcBef>
              <a:spcAft>
                <a:spcPct val="0"/>
              </a:spcAft>
            </a:pPr>
            <a:r>
              <a:rPr lang="es-ES" sz="2400" b="1" dirty="0">
                <a:latin typeface="Arial Black" panose="020B0A04020102020204" pitchFamily="34" charset="0"/>
              </a:rPr>
              <a:t>HIDROVÍA PARAGUAY-PARANÁ</a:t>
            </a:r>
          </a:p>
          <a:p>
            <a:pPr algn="ctr" defTabSz="914400" fontAlgn="base">
              <a:spcBef>
                <a:spcPct val="0"/>
              </a:spcBef>
              <a:spcAft>
                <a:spcPct val="0"/>
              </a:spcAft>
            </a:pPr>
            <a:endParaRPr lang="es-ES" sz="3200" b="1" dirty="0">
              <a:latin typeface="Arial Black" panose="020B0A04020102020204" pitchFamily="34" charset="0"/>
            </a:endParaRPr>
          </a:p>
        </p:txBody>
      </p:sp>
      <p:pic>
        <p:nvPicPr>
          <p:cNvPr id="1026" name="Picture 2" descr="FORO ECONOMICO- Importancia de Puerto Busch para la Economía Boliviana -  PDF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628800"/>
            <a:ext cx="5040560" cy="474987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95535" y="4149080"/>
            <a:ext cx="3183019" cy="222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5" y="1628800"/>
            <a:ext cx="3183019" cy="2232248"/>
          </a:xfrm>
          <a:prstGeom prst="rect">
            <a:avLst/>
          </a:prstGeom>
        </p:spPr>
      </p:pic>
      <p:sp>
        <p:nvSpPr>
          <p:cNvPr id="3" name="Elipse 2"/>
          <p:cNvSpPr/>
          <p:nvPr/>
        </p:nvSpPr>
        <p:spPr>
          <a:xfrm>
            <a:off x="6501853" y="2492896"/>
            <a:ext cx="1008112" cy="648072"/>
          </a:xfrm>
          <a:prstGeom prst="ellipse">
            <a:avLst/>
          </a:prstGeom>
          <a:noFill/>
          <a:ln w="38100">
            <a:solidFill>
              <a:srgbClr val="FB2E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7" name="Elipse 6"/>
          <p:cNvSpPr/>
          <p:nvPr/>
        </p:nvSpPr>
        <p:spPr>
          <a:xfrm rot="20233006">
            <a:off x="5390057" y="5287387"/>
            <a:ext cx="1550872" cy="648072"/>
          </a:xfrm>
          <a:prstGeom prst="ellipse">
            <a:avLst/>
          </a:prstGeom>
          <a:noFill/>
          <a:ln w="38100">
            <a:solidFill>
              <a:srgbClr val="FB2E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Tree>
    <p:extLst>
      <p:ext uri="{BB962C8B-B14F-4D97-AF65-F5344CB8AC3E}">
        <p14:creationId xmlns:p14="http://schemas.microsoft.com/office/powerpoint/2010/main" val="96894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3"/>
          <a:srcRect l="41337" t="28301" r="11414" b="17800"/>
          <a:stretch/>
        </p:blipFill>
        <p:spPr>
          <a:xfrm>
            <a:off x="1346772" y="1412776"/>
            <a:ext cx="6305845" cy="4320479"/>
          </a:xfrm>
          <a:prstGeom prst="rect">
            <a:avLst/>
          </a:prstGeom>
        </p:spPr>
      </p:pic>
      <p:sp>
        <p:nvSpPr>
          <p:cNvPr id="5" name="16 Rectángulo redondeado">
            <a:extLst>
              <a:ext uri="{FF2B5EF4-FFF2-40B4-BE49-F238E27FC236}">
                <a16:creationId xmlns:a16="http://schemas.microsoft.com/office/drawing/2014/main" id="{ADD67D5D-3FB5-494F-B326-2352A8ABC334}"/>
              </a:ext>
            </a:extLst>
          </p:cNvPr>
          <p:cNvSpPr/>
          <p:nvPr/>
        </p:nvSpPr>
        <p:spPr bwMode="auto">
          <a:xfrm>
            <a:off x="1475656" y="404664"/>
            <a:ext cx="6192688" cy="936104"/>
          </a:xfrm>
          <a:prstGeom prst="roundRect">
            <a:avLst/>
          </a:prstGeom>
          <a:solidFill>
            <a:schemeClr val="bg2">
              <a:lumMod val="90000"/>
            </a:schemeClr>
          </a:solidFill>
          <a:ln w="9525" cap="flat" cmpd="sng" algn="ctr">
            <a:gradFill flip="none" rotWithShape="1">
              <a:gsLst>
                <a:gs pos="0">
                  <a:schemeClr val="tx2">
                    <a:lumMod val="75000"/>
                  </a:schemeClr>
                </a:gs>
                <a:gs pos="39999">
                  <a:srgbClr val="85C2FF"/>
                </a:gs>
                <a:gs pos="70000">
                  <a:srgbClr val="C4D6EB"/>
                </a:gs>
                <a:gs pos="100000">
                  <a:srgbClr val="FFEBFA"/>
                </a:gs>
              </a:gsLst>
              <a:lin ang="2700000" scaled="1"/>
              <a:tileRect/>
            </a:gradFill>
            <a:prstDash val="solid"/>
            <a:round/>
            <a:headEnd type="none" w="med" len="med"/>
            <a:tailEnd type="non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es-ES" sz="2400" b="1" dirty="0">
                <a:latin typeface="Arial Black" panose="020B0A04020102020204" pitchFamily="34" charset="0"/>
              </a:rPr>
              <a:t>IMPORTANCIA DE LA HPP</a:t>
            </a:r>
          </a:p>
          <a:p>
            <a:pPr algn="ctr" defTabSz="914400" fontAlgn="base">
              <a:spcBef>
                <a:spcPct val="0"/>
              </a:spcBef>
              <a:spcAft>
                <a:spcPct val="0"/>
              </a:spcAft>
            </a:pPr>
            <a:r>
              <a:rPr lang="es-ES" sz="2400" b="1" dirty="0">
                <a:latin typeface="Arial Black" panose="020B0A04020102020204" pitchFamily="34" charset="0"/>
              </a:rPr>
              <a:t>PARA EL EPB</a:t>
            </a:r>
          </a:p>
        </p:txBody>
      </p:sp>
      <p:sp>
        <p:nvSpPr>
          <p:cNvPr id="3" name="CuadroTexto 2"/>
          <p:cNvSpPr txBox="1"/>
          <p:nvPr/>
        </p:nvSpPr>
        <p:spPr>
          <a:xfrm>
            <a:off x="6094159" y="5697798"/>
            <a:ext cx="1368152" cy="261610"/>
          </a:xfrm>
          <a:prstGeom prst="rect">
            <a:avLst/>
          </a:prstGeom>
          <a:noFill/>
        </p:spPr>
        <p:txBody>
          <a:bodyPr wrap="square" rtlCol="0">
            <a:spAutoFit/>
          </a:bodyPr>
          <a:lstStyle/>
          <a:p>
            <a:r>
              <a:rPr lang="es-BO" sz="1100" dirty="0"/>
              <a:t>Fuente: ibce.org.bo </a:t>
            </a:r>
          </a:p>
        </p:txBody>
      </p:sp>
      <p:sp>
        <p:nvSpPr>
          <p:cNvPr id="15" name="Rectángulo 14"/>
          <p:cNvSpPr/>
          <p:nvPr/>
        </p:nvSpPr>
        <p:spPr>
          <a:xfrm>
            <a:off x="2195736" y="5832266"/>
            <a:ext cx="2088232" cy="477054"/>
          </a:xfrm>
          <a:prstGeom prst="rect">
            <a:avLst/>
          </a:prstGeom>
          <a:noFill/>
        </p:spPr>
        <p:txBody>
          <a:bodyPr wrap="square" lIns="91440" tIns="45720" rIns="91440" bIns="45720">
            <a:spAutoFit/>
          </a:bodyPr>
          <a:lstStyle/>
          <a:p>
            <a:pPr algn="ctr"/>
            <a:r>
              <a:rPr lang="es-ES" sz="1400" dirty="0">
                <a:ln w="0"/>
                <a:effectLst>
                  <a:outerShdw blurRad="38100" dist="19050" dir="2700000" algn="tl" rotWithShape="0">
                    <a:schemeClr val="dk1">
                      <a:alpha val="40000"/>
                    </a:schemeClr>
                  </a:outerShdw>
                </a:effectLst>
                <a:latin typeface="Arial Rounded MT Bold" panose="020F0704030504030204" pitchFamily="34" charset="0"/>
              </a:rPr>
              <a:t>2021 a 2019</a:t>
            </a:r>
          </a:p>
          <a:p>
            <a:pPr algn="ctr"/>
            <a:r>
              <a:rPr lang="es-ES" sz="1100" b="0" cap="none" spc="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(1.000 Millones de Dólares)</a:t>
            </a:r>
          </a:p>
        </p:txBody>
      </p:sp>
      <p:sp>
        <p:nvSpPr>
          <p:cNvPr id="18" name="Rectángulo 17"/>
          <p:cNvSpPr/>
          <p:nvPr/>
        </p:nvSpPr>
        <p:spPr>
          <a:xfrm>
            <a:off x="4211960" y="5841341"/>
            <a:ext cx="2434662" cy="477054"/>
          </a:xfrm>
          <a:prstGeom prst="rect">
            <a:avLst/>
          </a:prstGeom>
          <a:noFill/>
        </p:spPr>
        <p:txBody>
          <a:bodyPr wrap="square" lIns="91440" tIns="45720" rIns="91440" bIns="45720">
            <a:spAutoFit/>
          </a:bodyPr>
          <a:lstStyle/>
          <a:p>
            <a:pPr algn="ctr"/>
            <a:r>
              <a:rPr lang="es-ES" sz="1400" dirty="0">
                <a:ln w="0"/>
                <a:effectLst>
                  <a:outerShdw blurRad="38100" dist="19050" dir="2700000" algn="tl" rotWithShape="0">
                    <a:schemeClr val="dk1">
                      <a:alpha val="40000"/>
                    </a:schemeClr>
                  </a:outerShdw>
                </a:effectLst>
                <a:latin typeface="Arial Rounded MT Bold" panose="020F0704030504030204" pitchFamily="34" charset="0"/>
              </a:rPr>
              <a:t>2020 pandemia</a:t>
            </a:r>
          </a:p>
          <a:p>
            <a:pPr algn="ctr"/>
            <a:r>
              <a:rPr lang="es-ES" sz="1100" b="0" cap="none" spc="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(Desciende a una tercera parte)</a:t>
            </a:r>
          </a:p>
        </p:txBody>
      </p:sp>
    </p:spTree>
    <p:extLst>
      <p:ext uri="{BB962C8B-B14F-4D97-AF65-F5344CB8AC3E}">
        <p14:creationId xmlns:p14="http://schemas.microsoft.com/office/powerpoint/2010/main" val="4031163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1413" t="20601" r="17319" b="15001"/>
          <a:stretch/>
        </p:blipFill>
        <p:spPr>
          <a:xfrm>
            <a:off x="323528" y="1484784"/>
            <a:ext cx="8496944" cy="4318889"/>
          </a:xfrm>
          <a:prstGeom prst="rect">
            <a:avLst/>
          </a:prstGeom>
        </p:spPr>
      </p:pic>
      <p:sp>
        <p:nvSpPr>
          <p:cNvPr id="6" name="16 Rectángulo redondeado">
            <a:extLst>
              <a:ext uri="{FF2B5EF4-FFF2-40B4-BE49-F238E27FC236}">
                <a16:creationId xmlns:a16="http://schemas.microsoft.com/office/drawing/2014/main" id="{ADD67D5D-3FB5-494F-B326-2352A8ABC334}"/>
              </a:ext>
            </a:extLst>
          </p:cNvPr>
          <p:cNvSpPr/>
          <p:nvPr/>
        </p:nvSpPr>
        <p:spPr bwMode="auto">
          <a:xfrm>
            <a:off x="1475656" y="260648"/>
            <a:ext cx="6192688" cy="936104"/>
          </a:xfrm>
          <a:prstGeom prst="roundRect">
            <a:avLst/>
          </a:prstGeom>
          <a:solidFill>
            <a:schemeClr val="bg2">
              <a:lumMod val="90000"/>
            </a:schemeClr>
          </a:solidFill>
          <a:ln w="9525" cap="flat" cmpd="sng" algn="ctr">
            <a:gradFill flip="none" rotWithShape="1">
              <a:gsLst>
                <a:gs pos="0">
                  <a:schemeClr val="tx2">
                    <a:lumMod val="75000"/>
                  </a:schemeClr>
                </a:gs>
                <a:gs pos="39999">
                  <a:srgbClr val="85C2FF"/>
                </a:gs>
                <a:gs pos="70000">
                  <a:srgbClr val="C4D6EB"/>
                </a:gs>
                <a:gs pos="100000">
                  <a:srgbClr val="FFEBFA"/>
                </a:gs>
              </a:gsLst>
              <a:lin ang="2700000" scaled="1"/>
              <a:tileRect/>
            </a:gradFill>
            <a:prstDash val="solid"/>
            <a:round/>
            <a:headEnd type="none" w="med" len="med"/>
            <a:tailEnd type="non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es-ES" sz="2400" b="1" dirty="0">
                <a:latin typeface="Arial Black" panose="020B0A04020102020204" pitchFamily="34" charset="0"/>
              </a:rPr>
              <a:t>IMPORTANCIA DE LA HPP</a:t>
            </a:r>
          </a:p>
          <a:p>
            <a:pPr algn="ctr" defTabSz="914400" fontAlgn="base">
              <a:spcBef>
                <a:spcPct val="0"/>
              </a:spcBef>
              <a:spcAft>
                <a:spcPct val="0"/>
              </a:spcAft>
            </a:pPr>
            <a:r>
              <a:rPr lang="es-ES" sz="2400" b="1" dirty="0">
                <a:latin typeface="Arial Black" panose="020B0A04020102020204" pitchFamily="34" charset="0"/>
              </a:rPr>
              <a:t>PARA EL EPB</a:t>
            </a:r>
          </a:p>
        </p:txBody>
      </p:sp>
    </p:spTree>
    <p:extLst>
      <p:ext uri="{BB962C8B-B14F-4D97-AF65-F5344CB8AC3E}">
        <p14:creationId xmlns:p14="http://schemas.microsoft.com/office/powerpoint/2010/main" val="2887515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6 Rectángulo redondeado">
            <a:extLst>
              <a:ext uri="{FF2B5EF4-FFF2-40B4-BE49-F238E27FC236}">
                <a16:creationId xmlns:a16="http://schemas.microsoft.com/office/drawing/2014/main" id="{ADD67D5D-3FB5-494F-B326-2352A8ABC334}"/>
              </a:ext>
            </a:extLst>
          </p:cNvPr>
          <p:cNvSpPr/>
          <p:nvPr/>
        </p:nvSpPr>
        <p:spPr bwMode="auto">
          <a:xfrm>
            <a:off x="1475656" y="260648"/>
            <a:ext cx="6192688" cy="936104"/>
          </a:xfrm>
          <a:prstGeom prst="roundRect">
            <a:avLst/>
          </a:prstGeom>
          <a:solidFill>
            <a:schemeClr val="bg2">
              <a:lumMod val="90000"/>
            </a:schemeClr>
          </a:solidFill>
          <a:ln w="9525" cap="flat" cmpd="sng" algn="ctr">
            <a:gradFill flip="none" rotWithShape="1">
              <a:gsLst>
                <a:gs pos="0">
                  <a:schemeClr val="tx2">
                    <a:lumMod val="75000"/>
                  </a:schemeClr>
                </a:gs>
                <a:gs pos="39999">
                  <a:srgbClr val="85C2FF"/>
                </a:gs>
                <a:gs pos="70000">
                  <a:srgbClr val="C4D6EB"/>
                </a:gs>
                <a:gs pos="100000">
                  <a:srgbClr val="FFEBFA"/>
                </a:gs>
              </a:gsLst>
              <a:lin ang="2700000" scaled="1"/>
              <a:tileRect/>
            </a:gradFill>
            <a:prstDash val="solid"/>
            <a:round/>
            <a:headEnd type="none" w="med" len="med"/>
            <a:tailEnd type="non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es-ES" sz="2400" b="1" dirty="0">
                <a:latin typeface="Arial Black" panose="020B0A04020102020204" pitchFamily="34" charset="0"/>
              </a:rPr>
              <a:t>IMPORTANCIA DE LA HPP</a:t>
            </a:r>
          </a:p>
          <a:p>
            <a:pPr algn="ctr" defTabSz="914400" fontAlgn="base">
              <a:spcBef>
                <a:spcPct val="0"/>
              </a:spcBef>
              <a:spcAft>
                <a:spcPct val="0"/>
              </a:spcAft>
            </a:pPr>
            <a:r>
              <a:rPr lang="es-ES" sz="2400" b="1" dirty="0">
                <a:latin typeface="Arial Black" panose="020B0A04020102020204" pitchFamily="34" charset="0"/>
              </a:rPr>
              <a:t>PARA EL EPB</a:t>
            </a:r>
          </a:p>
        </p:txBody>
      </p:sp>
      <p:pic>
        <p:nvPicPr>
          <p:cNvPr id="2" name="Imagen 1"/>
          <p:cNvPicPr>
            <a:picLocks noChangeAspect="1"/>
          </p:cNvPicPr>
          <p:nvPr/>
        </p:nvPicPr>
        <p:blipFill>
          <a:blip r:embed="rId2"/>
          <a:stretch>
            <a:fillRect/>
          </a:stretch>
        </p:blipFill>
        <p:spPr>
          <a:xfrm>
            <a:off x="1302817" y="1628800"/>
            <a:ext cx="7547457" cy="4536504"/>
          </a:xfrm>
          <a:prstGeom prst="rect">
            <a:avLst/>
          </a:prstGeom>
        </p:spPr>
      </p:pic>
    </p:spTree>
    <p:extLst>
      <p:ext uri="{BB962C8B-B14F-4D97-AF65-F5344CB8AC3E}">
        <p14:creationId xmlns:p14="http://schemas.microsoft.com/office/powerpoint/2010/main" val="3312327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srcRect l="11019" t="23400" r="17320" b="12201"/>
          <a:stretch/>
        </p:blipFill>
        <p:spPr>
          <a:xfrm>
            <a:off x="323528" y="1556792"/>
            <a:ext cx="8496944" cy="4320480"/>
          </a:xfrm>
          <a:prstGeom prst="rect">
            <a:avLst/>
          </a:prstGeom>
        </p:spPr>
      </p:pic>
      <p:sp>
        <p:nvSpPr>
          <p:cNvPr id="6" name="16 Rectángulo redondeado">
            <a:extLst>
              <a:ext uri="{FF2B5EF4-FFF2-40B4-BE49-F238E27FC236}">
                <a16:creationId xmlns:a16="http://schemas.microsoft.com/office/drawing/2014/main" id="{ADD67D5D-3FB5-494F-B326-2352A8ABC334}"/>
              </a:ext>
            </a:extLst>
          </p:cNvPr>
          <p:cNvSpPr/>
          <p:nvPr/>
        </p:nvSpPr>
        <p:spPr bwMode="auto">
          <a:xfrm>
            <a:off x="1475656" y="260648"/>
            <a:ext cx="6192688" cy="936104"/>
          </a:xfrm>
          <a:prstGeom prst="roundRect">
            <a:avLst/>
          </a:prstGeom>
          <a:solidFill>
            <a:schemeClr val="bg2">
              <a:lumMod val="90000"/>
            </a:schemeClr>
          </a:solidFill>
          <a:ln w="9525" cap="flat" cmpd="sng" algn="ctr">
            <a:gradFill flip="none" rotWithShape="1">
              <a:gsLst>
                <a:gs pos="0">
                  <a:schemeClr val="tx2">
                    <a:lumMod val="75000"/>
                  </a:schemeClr>
                </a:gs>
                <a:gs pos="39999">
                  <a:srgbClr val="85C2FF"/>
                </a:gs>
                <a:gs pos="70000">
                  <a:srgbClr val="C4D6EB"/>
                </a:gs>
                <a:gs pos="100000">
                  <a:srgbClr val="FFEBFA"/>
                </a:gs>
              </a:gsLst>
              <a:lin ang="2700000" scaled="1"/>
              <a:tileRect/>
            </a:gradFill>
            <a:prstDash val="solid"/>
            <a:round/>
            <a:headEnd type="none" w="med" len="med"/>
            <a:tailEnd type="non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es-ES" sz="2400" b="1" dirty="0">
                <a:latin typeface="Arial Black" panose="020B0A04020102020204" pitchFamily="34" charset="0"/>
              </a:rPr>
              <a:t>IMPORTANCIA DE LA HPP</a:t>
            </a:r>
          </a:p>
          <a:p>
            <a:pPr algn="ctr" defTabSz="914400" fontAlgn="base">
              <a:spcBef>
                <a:spcPct val="0"/>
              </a:spcBef>
              <a:spcAft>
                <a:spcPct val="0"/>
              </a:spcAft>
            </a:pPr>
            <a:r>
              <a:rPr lang="es-ES" sz="2400" b="1" dirty="0">
                <a:latin typeface="Arial Black" panose="020B0A04020102020204" pitchFamily="34" charset="0"/>
              </a:rPr>
              <a:t>PARA EL EPB</a:t>
            </a:r>
          </a:p>
        </p:txBody>
      </p:sp>
    </p:spTree>
    <p:extLst>
      <p:ext uri="{BB962C8B-B14F-4D97-AF65-F5344CB8AC3E}">
        <p14:creationId xmlns:p14="http://schemas.microsoft.com/office/powerpoint/2010/main" val="1409656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p:cNvGraphicFramePr>
          <p:nvPr>
            <p:extLst>
              <p:ext uri="{D42A27DB-BD31-4B8C-83A1-F6EECF244321}">
                <p14:modId xmlns:p14="http://schemas.microsoft.com/office/powerpoint/2010/main" val="1365262857"/>
              </p:ext>
            </p:extLst>
          </p:nvPr>
        </p:nvGraphicFramePr>
        <p:xfrm>
          <a:off x="1475656" y="1340768"/>
          <a:ext cx="6768752"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3" name="16 Rectángulo redondeado">
            <a:extLst>
              <a:ext uri="{FF2B5EF4-FFF2-40B4-BE49-F238E27FC236}">
                <a16:creationId xmlns:a16="http://schemas.microsoft.com/office/drawing/2014/main" id="{ADD67D5D-3FB5-494F-B326-2352A8ABC334}"/>
              </a:ext>
            </a:extLst>
          </p:cNvPr>
          <p:cNvSpPr/>
          <p:nvPr/>
        </p:nvSpPr>
        <p:spPr bwMode="auto">
          <a:xfrm>
            <a:off x="1475656" y="260648"/>
            <a:ext cx="6192688" cy="936104"/>
          </a:xfrm>
          <a:prstGeom prst="roundRect">
            <a:avLst/>
          </a:prstGeom>
          <a:solidFill>
            <a:schemeClr val="bg2">
              <a:lumMod val="90000"/>
            </a:schemeClr>
          </a:solidFill>
          <a:ln w="9525" cap="flat" cmpd="sng" algn="ctr">
            <a:gradFill flip="none" rotWithShape="1">
              <a:gsLst>
                <a:gs pos="0">
                  <a:schemeClr val="tx2">
                    <a:lumMod val="75000"/>
                  </a:schemeClr>
                </a:gs>
                <a:gs pos="39999">
                  <a:srgbClr val="85C2FF"/>
                </a:gs>
                <a:gs pos="70000">
                  <a:srgbClr val="C4D6EB"/>
                </a:gs>
                <a:gs pos="100000">
                  <a:srgbClr val="FFEBFA"/>
                </a:gs>
              </a:gsLst>
              <a:lin ang="2700000" scaled="1"/>
              <a:tileRect/>
            </a:gradFill>
            <a:prstDash val="solid"/>
            <a:round/>
            <a:headEnd type="none" w="med" len="med"/>
            <a:tailEnd type="non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es-ES" sz="2400" b="1" dirty="0">
                <a:latin typeface="Arial Black" panose="020B0A04020102020204" pitchFamily="34" charset="0"/>
              </a:rPr>
              <a:t>IMPORTANCIA DE LA HPP</a:t>
            </a:r>
          </a:p>
          <a:p>
            <a:pPr algn="ctr" defTabSz="914400" fontAlgn="base">
              <a:spcBef>
                <a:spcPct val="0"/>
              </a:spcBef>
              <a:spcAft>
                <a:spcPct val="0"/>
              </a:spcAft>
            </a:pPr>
            <a:r>
              <a:rPr lang="es-ES" sz="2400" b="1" dirty="0">
                <a:latin typeface="Arial Black" panose="020B0A04020102020204" pitchFamily="34" charset="0"/>
              </a:rPr>
              <a:t>PARA EL EPB</a:t>
            </a:r>
          </a:p>
        </p:txBody>
      </p:sp>
    </p:spTree>
    <p:extLst>
      <p:ext uri="{BB962C8B-B14F-4D97-AF65-F5344CB8AC3E}">
        <p14:creationId xmlns:p14="http://schemas.microsoft.com/office/powerpoint/2010/main" val="4108895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17713" t="43700" r="17713" b="19900"/>
          <a:stretch/>
        </p:blipFill>
        <p:spPr>
          <a:xfrm>
            <a:off x="89502" y="1484784"/>
            <a:ext cx="8964996" cy="2842560"/>
          </a:xfrm>
          <a:prstGeom prst="rect">
            <a:avLst/>
          </a:prstGeom>
        </p:spPr>
      </p:pic>
      <p:sp>
        <p:nvSpPr>
          <p:cNvPr id="6" name="16 Rectángulo redondeado">
            <a:extLst>
              <a:ext uri="{FF2B5EF4-FFF2-40B4-BE49-F238E27FC236}">
                <a16:creationId xmlns:a16="http://schemas.microsoft.com/office/drawing/2014/main" id="{ADD67D5D-3FB5-494F-B326-2352A8ABC334}"/>
              </a:ext>
            </a:extLst>
          </p:cNvPr>
          <p:cNvSpPr/>
          <p:nvPr/>
        </p:nvSpPr>
        <p:spPr bwMode="auto">
          <a:xfrm>
            <a:off x="1475656" y="404664"/>
            <a:ext cx="6192688" cy="936104"/>
          </a:xfrm>
          <a:prstGeom prst="roundRect">
            <a:avLst/>
          </a:prstGeom>
          <a:solidFill>
            <a:schemeClr val="bg2">
              <a:lumMod val="90000"/>
            </a:schemeClr>
          </a:solidFill>
          <a:ln w="9525" cap="flat" cmpd="sng" algn="ctr">
            <a:gradFill flip="none" rotWithShape="1">
              <a:gsLst>
                <a:gs pos="0">
                  <a:schemeClr val="tx2">
                    <a:lumMod val="75000"/>
                  </a:schemeClr>
                </a:gs>
                <a:gs pos="39999">
                  <a:srgbClr val="85C2FF"/>
                </a:gs>
                <a:gs pos="70000">
                  <a:srgbClr val="C4D6EB"/>
                </a:gs>
                <a:gs pos="100000">
                  <a:srgbClr val="FFEBFA"/>
                </a:gs>
              </a:gsLst>
              <a:lin ang="2700000" scaled="1"/>
              <a:tileRect/>
            </a:gradFill>
            <a:prstDash val="solid"/>
            <a:round/>
            <a:headEnd type="none" w="med" len="med"/>
            <a:tailEnd type="non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es-ES" sz="2400" b="1" dirty="0">
                <a:latin typeface="Arial Black" panose="020B0A04020102020204" pitchFamily="34" charset="0"/>
              </a:rPr>
              <a:t>IMPORTANCIA DE LA HPP</a:t>
            </a:r>
          </a:p>
          <a:p>
            <a:pPr algn="ctr" defTabSz="914400" fontAlgn="base">
              <a:spcBef>
                <a:spcPct val="0"/>
              </a:spcBef>
              <a:spcAft>
                <a:spcPct val="0"/>
              </a:spcAft>
            </a:pPr>
            <a:r>
              <a:rPr lang="es-ES" sz="2400" b="1" dirty="0">
                <a:latin typeface="Arial Black" panose="020B0A04020102020204" pitchFamily="34" charset="0"/>
              </a:rPr>
              <a:t>PARA EL EPB</a:t>
            </a:r>
          </a:p>
        </p:txBody>
      </p:sp>
      <p:graphicFrame>
        <p:nvGraphicFramePr>
          <p:cNvPr id="2" name="Tabla 1"/>
          <p:cNvGraphicFramePr>
            <a:graphicFrameLocks noGrp="1"/>
          </p:cNvGraphicFramePr>
          <p:nvPr>
            <p:extLst>
              <p:ext uri="{D42A27DB-BD31-4B8C-83A1-F6EECF244321}">
                <p14:modId xmlns:p14="http://schemas.microsoft.com/office/powerpoint/2010/main" val="1938560295"/>
              </p:ext>
            </p:extLst>
          </p:nvPr>
        </p:nvGraphicFramePr>
        <p:xfrm>
          <a:off x="3491880" y="4509120"/>
          <a:ext cx="2032000" cy="1864998"/>
        </p:xfrm>
        <a:graphic>
          <a:graphicData uri="http://schemas.openxmlformats.org/drawingml/2006/table">
            <a:tbl>
              <a:tblPr firstRow="1" bandRow="1">
                <a:tableStyleId>{3B4B98B0-60AC-42C2-AFA5-B58CD77FA1E5}</a:tableStyleId>
              </a:tblPr>
              <a:tblGrid>
                <a:gridCol w="2032000">
                  <a:extLst>
                    <a:ext uri="{9D8B030D-6E8A-4147-A177-3AD203B41FA5}">
                      <a16:colId xmlns:a16="http://schemas.microsoft.com/office/drawing/2014/main" val="20000"/>
                    </a:ext>
                  </a:extLst>
                </a:gridCol>
              </a:tblGrid>
              <a:tr h="310833">
                <a:tc>
                  <a:txBody>
                    <a:bodyPr/>
                    <a:lstStyle/>
                    <a:p>
                      <a:r>
                        <a:rPr lang="es-BO" sz="1000" dirty="0"/>
                        <a:t>DESTINOS</a:t>
                      </a:r>
                      <a:r>
                        <a:rPr lang="es-BO" sz="1000" baseline="0" dirty="0"/>
                        <a:t> DE CARGA</a:t>
                      </a:r>
                      <a:endParaRPr lang="es-BO" sz="1000" dirty="0"/>
                    </a:p>
                  </a:txBody>
                  <a:tcPr/>
                </a:tc>
                <a:extLst>
                  <a:ext uri="{0D108BD9-81ED-4DB2-BD59-A6C34878D82A}">
                    <a16:rowId xmlns:a16="http://schemas.microsoft.com/office/drawing/2014/main" val="10000"/>
                  </a:ext>
                </a:extLst>
              </a:tr>
              <a:tr h="310833">
                <a:tc>
                  <a:txBody>
                    <a:bodyPr/>
                    <a:lstStyle/>
                    <a:p>
                      <a:r>
                        <a:rPr lang="es-BO" sz="1000" dirty="0"/>
                        <a:t>EUROPA</a:t>
                      </a:r>
                    </a:p>
                  </a:txBody>
                  <a:tcPr/>
                </a:tc>
                <a:extLst>
                  <a:ext uri="{0D108BD9-81ED-4DB2-BD59-A6C34878D82A}">
                    <a16:rowId xmlns:a16="http://schemas.microsoft.com/office/drawing/2014/main" val="10001"/>
                  </a:ext>
                </a:extLst>
              </a:tr>
              <a:tr h="310833">
                <a:tc>
                  <a:txBody>
                    <a:bodyPr/>
                    <a:lstStyle/>
                    <a:p>
                      <a:r>
                        <a:rPr lang="es-BO" sz="1000" dirty="0"/>
                        <a:t>COSTA ESTE DE EE.UU.</a:t>
                      </a:r>
                    </a:p>
                  </a:txBody>
                  <a:tcPr/>
                </a:tc>
                <a:extLst>
                  <a:ext uri="{0D108BD9-81ED-4DB2-BD59-A6C34878D82A}">
                    <a16:rowId xmlns:a16="http://schemas.microsoft.com/office/drawing/2014/main" val="10002"/>
                  </a:ext>
                </a:extLst>
              </a:tr>
              <a:tr h="310833">
                <a:tc>
                  <a:txBody>
                    <a:bodyPr/>
                    <a:lstStyle/>
                    <a:p>
                      <a:r>
                        <a:rPr lang="es-BO" sz="1000" dirty="0"/>
                        <a:t>CENTROAMÉRICA</a:t>
                      </a:r>
                    </a:p>
                  </a:txBody>
                  <a:tcPr/>
                </a:tc>
                <a:extLst>
                  <a:ext uri="{0D108BD9-81ED-4DB2-BD59-A6C34878D82A}">
                    <a16:rowId xmlns:a16="http://schemas.microsoft.com/office/drawing/2014/main" val="10003"/>
                  </a:ext>
                </a:extLst>
              </a:tr>
              <a:tr h="310833">
                <a:tc>
                  <a:txBody>
                    <a:bodyPr/>
                    <a:lstStyle/>
                    <a:p>
                      <a:r>
                        <a:rPr lang="es-BO" sz="1000" dirty="0"/>
                        <a:t>PARTE SUR DE ÁFRICA</a:t>
                      </a:r>
                    </a:p>
                  </a:txBody>
                  <a:tcPr/>
                </a:tc>
                <a:extLst>
                  <a:ext uri="{0D108BD9-81ED-4DB2-BD59-A6C34878D82A}">
                    <a16:rowId xmlns:a16="http://schemas.microsoft.com/office/drawing/2014/main" val="10004"/>
                  </a:ext>
                </a:extLst>
              </a:tr>
              <a:tr h="310833">
                <a:tc>
                  <a:txBody>
                    <a:bodyPr/>
                    <a:lstStyle/>
                    <a:p>
                      <a:r>
                        <a:rPr lang="es-BO" sz="1000" dirty="0"/>
                        <a:t>PAÍSES DE AM.</a:t>
                      </a:r>
                      <a:r>
                        <a:rPr lang="es-BO" sz="1000" baseline="0" dirty="0"/>
                        <a:t> DEL SUR</a:t>
                      </a:r>
                      <a:endParaRPr lang="es-BO" sz="1000" dirty="0"/>
                    </a:p>
                  </a:txBody>
                  <a:tcPr/>
                </a:tc>
                <a:extLst>
                  <a:ext uri="{0D108BD9-81ED-4DB2-BD59-A6C34878D82A}">
                    <a16:rowId xmlns:a16="http://schemas.microsoft.com/office/drawing/2014/main" val="10005"/>
                  </a:ext>
                </a:extLst>
              </a:tr>
            </a:tbl>
          </a:graphicData>
        </a:graphic>
      </p:graphicFrame>
      <p:pic>
        <p:nvPicPr>
          <p:cNvPr id="5" name="Imagen 4"/>
          <p:cNvPicPr>
            <a:picLocks noChangeAspect="1"/>
          </p:cNvPicPr>
          <p:nvPr/>
        </p:nvPicPr>
        <p:blipFill rotWithShape="1">
          <a:blip r:embed="rId4"/>
          <a:srcRect l="3932" t="19760" r="28552" b="27321"/>
          <a:stretch/>
        </p:blipFill>
        <p:spPr>
          <a:xfrm>
            <a:off x="5796136" y="4401973"/>
            <a:ext cx="3067214" cy="2117238"/>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4471360"/>
            <a:ext cx="3063841" cy="1978464"/>
          </a:xfrm>
          <a:prstGeom prst="rect">
            <a:avLst/>
          </a:prstGeom>
        </p:spPr>
      </p:pic>
    </p:spTree>
    <p:extLst>
      <p:ext uri="{BB962C8B-B14F-4D97-AF65-F5344CB8AC3E}">
        <p14:creationId xmlns:p14="http://schemas.microsoft.com/office/powerpoint/2010/main" val="2268121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657157326"/>
              </p:ext>
            </p:extLst>
          </p:nvPr>
        </p:nvGraphicFramePr>
        <p:xfrm>
          <a:off x="1187624" y="1942336"/>
          <a:ext cx="6696745" cy="1630680"/>
        </p:xfrm>
        <a:graphic>
          <a:graphicData uri="http://schemas.openxmlformats.org/drawingml/2006/table">
            <a:tbl>
              <a:tblPr firstRow="1" bandRow="1">
                <a:tableStyleId>{5C22544A-7EE6-4342-B048-85BDC9FD1C3A}</a:tableStyleId>
              </a:tblPr>
              <a:tblGrid>
                <a:gridCol w="1339349">
                  <a:extLst>
                    <a:ext uri="{9D8B030D-6E8A-4147-A177-3AD203B41FA5}">
                      <a16:colId xmlns:a16="http://schemas.microsoft.com/office/drawing/2014/main" val="20000"/>
                    </a:ext>
                  </a:extLst>
                </a:gridCol>
                <a:gridCol w="1339349">
                  <a:extLst>
                    <a:ext uri="{9D8B030D-6E8A-4147-A177-3AD203B41FA5}">
                      <a16:colId xmlns:a16="http://schemas.microsoft.com/office/drawing/2014/main" val="20001"/>
                    </a:ext>
                  </a:extLst>
                </a:gridCol>
                <a:gridCol w="1339349">
                  <a:extLst>
                    <a:ext uri="{9D8B030D-6E8A-4147-A177-3AD203B41FA5}">
                      <a16:colId xmlns:a16="http://schemas.microsoft.com/office/drawing/2014/main" val="20002"/>
                    </a:ext>
                  </a:extLst>
                </a:gridCol>
                <a:gridCol w="1339349">
                  <a:extLst>
                    <a:ext uri="{9D8B030D-6E8A-4147-A177-3AD203B41FA5}">
                      <a16:colId xmlns:a16="http://schemas.microsoft.com/office/drawing/2014/main" val="20003"/>
                    </a:ext>
                  </a:extLst>
                </a:gridCol>
                <a:gridCol w="1339349">
                  <a:extLst>
                    <a:ext uri="{9D8B030D-6E8A-4147-A177-3AD203B41FA5}">
                      <a16:colId xmlns:a16="http://schemas.microsoft.com/office/drawing/2014/main" val="20004"/>
                    </a:ext>
                  </a:extLst>
                </a:gridCol>
              </a:tblGrid>
              <a:tr h="370840">
                <a:tc>
                  <a:txBody>
                    <a:bodyPr/>
                    <a:lstStyle/>
                    <a:p>
                      <a:pPr algn="ctr"/>
                      <a:r>
                        <a:rPr lang="es-BO" sz="1400" dirty="0"/>
                        <a:t>CIUDAD</a:t>
                      </a:r>
                    </a:p>
                  </a:txBody>
                  <a:tcPr/>
                </a:tc>
                <a:tc>
                  <a:txBody>
                    <a:bodyPr/>
                    <a:lstStyle/>
                    <a:p>
                      <a:pPr algn="ctr"/>
                      <a:r>
                        <a:rPr lang="es-BO" sz="1400" dirty="0"/>
                        <a:t>ILO</a:t>
                      </a:r>
                    </a:p>
                  </a:txBody>
                  <a:tcPr/>
                </a:tc>
                <a:tc>
                  <a:txBody>
                    <a:bodyPr/>
                    <a:lstStyle/>
                    <a:p>
                      <a:pPr algn="ctr"/>
                      <a:r>
                        <a:rPr lang="es-BO" sz="1400" dirty="0"/>
                        <a:t>MATARANI</a:t>
                      </a:r>
                    </a:p>
                  </a:txBody>
                  <a:tcPr/>
                </a:tc>
                <a:tc>
                  <a:txBody>
                    <a:bodyPr/>
                    <a:lstStyle/>
                    <a:p>
                      <a:pPr algn="ctr"/>
                      <a:r>
                        <a:rPr lang="es-BO" sz="1400" dirty="0"/>
                        <a:t>PTO. BUSCH</a:t>
                      </a:r>
                    </a:p>
                  </a:txBody>
                  <a:tcPr/>
                </a:tc>
                <a:tc>
                  <a:txBody>
                    <a:bodyPr/>
                    <a:lstStyle/>
                    <a:p>
                      <a:pPr algn="ctr"/>
                      <a:r>
                        <a:rPr lang="es-BO" sz="1400" dirty="0"/>
                        <a:t>PTO. QUIJARRO</a:t>
                      </a:r>
                    </a:p>
                  </a:txBody>
                  <a:tcPr/>
                </a:tc>
                <a:extLst>
                  <a:ext uri="{0D108BD9-81ED-4DB2-BD59-A6C34878D82A}">
                    <a16:rowId xmlns:a16="http://schemas.microsoft.com/office/drawing/2014/main" val="10000"/>
                  </a:ext>
                </a:extLst>
              </a:tr>
              <a:tr h="370840">
                <a:tc>
                  <a:txBody>
                    <a:bodyPr/>
                    <a:lstStyle/>
                    <a:p>
                      <a:pPr algn="ctr"/>
                      <a:r>
                        <a:rPr lang="es-BO" sz="1400" dirty="0"/>
                        <a:t>LP</a:t>
                      </a:r>
                      <a:r>
                        <a:rPr lang="es-BO" sz="1400" baseline="0" dirty="0"/>
                        <a:t> </a:t>
                      </a:r>
                      <a:endParaRPr lang="es-BO" sz="1400" dirty="0"/>
                    </a:p>
                  </a:txBody>
                  <a:tcPr/>
                </a:tc>
                <a:tc>
                  <a:txBody>
                    <a:bodyPr/>
                    <a:lstStyle/>
                    <a:p>
                      <a:pPr algn="ctr"/>
                      <a:r>
                        <a:rPr lang="es-BO" sz="1400" dirty="0"/>
                        <a:t>505 Km.</a:t>
                      </a:r>
                    </a:p>
                  </a:txBody>
                  <a:tcPr/>
                </a:tc>
                <a:tc>
                  <a:txBody>
                    <a:bodyPr/>
                    <a:lstStyle/>
                    <a:p>
                      <a:pPr algn="ctr"/>
                      <a:r>
                        <a:rPr lang="es-BO" sz="1400" dirty="0"/>
                        <a:t>586 Km.</a:t>
                      </a:r>
                    </a:p>
                  </a:txBody>
                  <a:tcPr/>
                </a:tc>
                <a:tc>
                  <a:txBody>
                    <a:bodyPr/>
                    <a:lstStyle/>
                    <a:p>
                      <a:pPr algn="ctr"/>
                      <a:r>
                        <a:rPr lang="es-BO" sz="1400" dirty="0"/>
                        <a:t>1614 Km</a:t>
                      </a:r>
                    </a:p>
                  </a:txBody>
                  <a:tcPr/>
                </a:tc>
                <a:tc>
                  <a:txBody>
                    <a:bodyPr/>
                    <a:lstStyle/>
                    <a:p>
                      <a:pPr algn="ctr"/>
                      <a:r>
                        <a:rPr lang="es-BO" sz="1400" dirty="0"/>
                        <a:t>1487 Km.</a:t>
                      </a:r>
                    </a:p>
                  </a:txBody>
                  <a:tcPr/>
                </a:tc>
                <a:extLst>
                  <a:ext uri="{0D108BD9-81ED-4DB2-BD59-A6C34878D82A}">
                    <a16:rowId xmlns:a16="http://schemas.microsoft.com/office/drawing/2014/main" val="10001"/>
                  </a:ext>
                </a:extLst>
              </a:tr>
              <a:tr h="370840">
                <a:tc>
                  <a:txBody>
                    <a:bodyPr/>
                    <a:lstStyle/>
                    <a:p>
                      <a:pPr algn="ctr"/>
                      <a:r>
                        <a:rPr lang="es-BO" sz="1400" dirty="0"/>
                        <a:t>SC</a:t>
                      </a:r>
                    </a:p>
                  </a:txBody>
                  <a:tcPr/>
                </a:tc>
                <a:tc>
                  <a:txBody>
                    <a:bodyPr/>
                    <a:lstStyle/>
                    <a:p>
                      <a:pPr algn="ctr"/>
                      <a:r>
                        <a:rPr lang="es-BO" sz="1400" dirty="0"/>
                        <a:t>1316 Km.</a:t>
                      </a:r>
                    </a:p>
                  </a:txBody>
                  <a:tcPr/>
                </a:tc>
                <a:tc>
                  <a:txBody>
                    <a:bodyPr/>
                    <a:lstStyle/>
                    <a:p>
                      <a:pPr algn="ctr"/>
                      <a:r>
                        <a:rPr lang="es-BO" sz="1400" dirty="0"/>
                        <a:t>1396 Km.</a:t>
                      </a:r>
                    </a:p>
                  </a:txBody>
                  <a:tcPr/>
                </a:tc>
                <a:tc>
                  <a:txBody>
                    <a:bodyPr/>
                    <a:lstStyle/>
                    <a:p>
                      <a:pPr algn="ctr"/>
                      <a:r>
                        <a:rPr lang="es-BO" sz="1400" dirty="0"/>
                        <a:t>777 Km.</a:t>
                      </a:r>
                    </a:p>
                  </a:txBody>
                  <a:tcPr/>
                </a:tc>
                <a:tc>
                  <a:txBody>
                    <a:bodyPr/>
                    <a:lstStyle/>
                    <a:p>
                      <a:pPr algn="ctr"/>
                      <a:r>
                        <a:rPr lang="es-BO" sz="1400" dirty="0"/>
                        <a:t>647 Km.</a:t>
                      </a:r>
                    </a:p>
                  </a:txBody>
                  <a:tcPr/>
                </a:tc>
                <a:extLst>
                  <a:ext uri="{0D108BD9-81ED-4DB2-BD59-A6C34878D82A}">
                    <a16:rowId xmlns:a16="http://schemas.microsoft.com/office/drawing/2014/main" val="10002"/>
                  </a:ext>
                </a:extLst>
              </a:tr>
              <a:tr h="370840">
                <a:tc>
                  <a:txBody>
                    <a:bodyPr/>
                    <a:lstStyle/>
                    <a:p>
                      <a:pPr algn="ctr"/>
                      <a:r>
                        <a:rPr lang="es-BO" sz="1400" dirty="0"/>
                        <a:t>Desde SC</a:t>
                      </a:r>
                    </a:p>
                  </a:txBody>
                  <a:tcPr/>
                </a:tc>
                <a:tc>
                  <a:txBody>
                    <a:bodyPr/>
                    <a:lstStyle/>
                    <a:p>
                      <a:pPr algn="ctr"/>
                      <a:r>
                        <a:rPr lang="es-BO" sz="1400" dirty="0"/>
                        <a:t>82 $</a:t>
                      </a:r>
                      <a:r>
                        <a:rPr lang="es-BO" sz="1400" dirty="0" err="1"/>
                        <a:t>us</a:t>
                      </a:r>
                      <a:r>
                        <a:rPr lang="es-BO" sz="1400" dirty="0"/>
                        <a:t>/TM</a:t>
                      </a:r>
                    </a:p>
                  </a:txBody>
                  <a:tcPr/>
                </a:tc>
                <a:tc>
                  <a:txBody>
                    <a:bodyPr/>
                    <a:lstStyle/>
                    <a:p>
                      <a:pPr algn="ctr"/>
                      <a:r>
                        <a:rPr lang="es-BO" sz="1400" dirty="0"/>
                        <a:t>104 $</a:t>
                      </a:r>
                      <a:r>
                        <a:rPr lang="es-BO" sz="1400" dirty="0" err="1"/>
                        <a:t>us</a:t>
                      </a:r>
                      <a:r>
                        <a:rPr lang="es-BO" sz="1400" dirty="0"/>
                        <a:t>/TM</a:t>
                      </a:r>
                    </a:p>
                  </a:txBody>
                  <a:tcPr/>
                </a:tc>
                <a:tc>
                  <a:txBody>
                    <a:bodyPr/>
                    <a:lstStyle/>
                    <a:p>
                      <a:pPr algn="ctr"/>
                      <a:r>
                        <a:rPr lang="es-BO" sz="1400" dirty="0"/>
                        <a:t>72$us/TM</a:t>
                      </a:r>
                    </a:p>
                  </a:txBody>
                  <a:tcPr/>
                </a:tc>
                <a:tc>
                  <a:txBody>
                    <a:bodyPr/>
                    <a:lstStyle/>
                    <a:p>
                      <a:pPr algn="ctr"/>
                      <a:r>
                        <a:rPr lang="es-BO" sz="1400" dirty="0"/>
                        <a:t>75 $</a:t>
                      </a:r>
                      <a:r>
                        <a:rPr lang="es-BO" sz="1400" dirty="0" err="1"/>
                        <a:t>us</a:t>
                      </a:r>
                      <a:r>
                        <a:rPr lang="es-BO" sz="1400" dirty="0"/>
                        <a:t>/TM</a:t>
                      </a:r>
                    </a:p>
                  </a:txBody>
                  <a:tcPr/>
                </a:tc>
                <a:extLst>
                  <a:ext uri="{0D108BD9-81ED-4DB2-BD59-A6C34878D82A}">
                    <a16:rowId xmlns:a16="http://schemas.microsoft.com/office/drawing/2014/main" val="10003"/>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29921138"/>
              </p:ext>
            </p:extLst>
          </p:nvPr>
        </p:nvGraphicFramePr>
        <p:xfrm>
          <a:off x="467544" y="3645024"/>
          <a:ext cx="8280920" cy="2888234"/>
        </p:xfrm>
        <a:graphic>
          <a:graphicData uri="http://schemas.openxmlformats.org/drawingml/2006/table">
            <a:tbl>
              <a:tblPr firstRow="1" bandRow="1">
                <a:tableStyleId>{3B4B98B0-60AC-42C2-AFA5-B58CD77FA1E5}</a:tableStyleId>
              </a:tblPr>
              <a:tblGrid>
                <a:gridCol w="4140460">
                  <a:extLst>
                    <a:ext uri="{9D8B030D-6E8A-4147-A177-3AD203B41FA5}">
                      <a16:colId xmlns:a16="http://schemas.microsoft.com/office/drawing/2014/main" val="20000"/>
                    </a:ext>
                  </a:extLst>
                </a:gridCol>
                <a:gridCol w="4140460">
                  <a:extLst>
                    <a:ext uri="{9D8B030D-6E8A-4147-A177-3AD203B41FA5}">
                      <a16:colId xmlns:a16="http://schemas.microsoft.com/office/drawing/2014/main" val="20001"/>
                    </a:ext>
                  </a:extLst>
                </a:gridCol>
              </a:tblGrid>
              <a:tr h="318781">
                <a:tc gridSpan="2">
                  <a:txBody>
                    <a:bodyPr/>
                    <a:lstStyle/>
                    <a:p>
                      <a:pPr algn="ctr"/>
                      <a:r>
                        <a:rPr lang="es-BO" sz="1200" dirty="0"/>
                        <a:t>VENTAJAS PUERTO</a:t>
                      </a:r>
                      <a:r>
                        <a:rPr lang="es-BO" sz="1200" baseline="0" dirty="0"/>
                        <a:t> BUSCH</a:t>
                      </a:r>
                      <a:endParaRPr lang="es-BO" sz="1200" dirty="0"/>
                    </a:p>
                  </a:txBody>
                  <a:tcPr/>
                </a:tc>
                <a:tc hMerge="1">
                  <a:txBody>
                    <a:bodyPr/>
                    <a:lstStyle/>
                    <a:p>
                      <a:endParaRPr lang="es-BO" sz="1000" dirty="0"/>
                    </a:p>
                  </a:txBody>
                  <a:tcPr/>
                </a:tc>
                <a:extLst>
                  <a:ext uri="{0D108BD9-81ED-4DB2-BD59-A6C34878D82A}">
                    <a16:rowId xmlns:a16="http://schemas.microsoft.com/office/drawing/2014/main" val="10000"/>
                  </a:ext>
                </a:extLst>
              </a:tr>
              <a:tr h="468890">
                <a:tc>
                  <a:txBody>
                    <a:bodyPr/>
                    <a:lstStyle/>
                    <a:p>
                      <a:pPr algn="just"/>
                      <a:r>
                        <a:rPr lang="es-BO" sz="1200"/>
                        <a:t>PUERTO SOBERANO PARA INGRESO Y SALIDA DE MERCANCÍAS.</a:t>
                      </a:r>
                      <a:endParaRPr lang="es-BO" sz="1200" dirty="0"/>
                    </a:p>
                  </a:txBody>
                  <a:tcPr/>
                </a:tc>
                <a:tc>
                  <a:txBody>
                    <a:bodyPr/>
                    <a:lstStyle/>
                    <a:p>
                      <a:pPr algn="just"/>
                      <a:r>
                        <a:rPr lang="es-BO" sz="1200" dirty="0"/>
                        <a:t>TIEMPO DE NAVEGABILIDAD 365 DÍAS.</a:t>
                      </a:r>
                    </a:p>
                    <a:p>
                      <a:pPr algn="just"/>
                      <a:endParaRPr lang="es-BO" sz="1200" dirty="0"/>
                    </a:p>
                  </a:txBody>
                  <a:tcPr/>
                </a:tc>
                <a:extLst>
                  <a:ext uri="{0D108BD9-81ED-4DB2-BD59-A6C34878D82A}">
                    <a16:rowId xmlns:a16="http://schemas.microsoft.com/office/drawing/2014/main" val="10001"/>
                  </a:ext>
                </a:extLst>
              </a:tr>
              <a:tr h="656446">
                <a:tc>
                  <a:txBody>
                    <a:bodyPr/>
                    <a:lstStyle/>
                    <a:p>
                      <a:pPr algn="just"/>
                      <a:r>
                        <a:rPr lang="es-BO" sz="1200" dirty="0"/>
                        <a:t>CARGA</a:t>
                      </a:r>
                      <a:r>
                        <a:rPr lang="es-BO" sz="1200" baseline="0" dirty="0"/>
                        <a:t> DE GRANOS, MINERALES, ACERO, CEMENTO, CLINKER, UREA, AMONÍACO, OTROS.</a:t>
                      </a:r>
                      <a:endParaRPr lang="es-BO" sz="1200" dirty="0"/>
                    </a:p>
                  </a:txBody>
                  <a:tcPr/>
                </a:tc>
                <a:tc>
                  <a:txBody>
                    <a:bodyPr/>
                    <a:lstStyle/>
                    <a:p>
                      <a:pPr algn="ctr"/>
                      <a:r>
                        <a:rPr lang="es-BO" sz="1200" baseline="0" dirty="0"/>
                        <a:t>300 DÍAS A 100% CARGA</a:t>
                      </a:r>
                    </a:p>
                    <a:p>
                      <a:pPr algn="ctr"/>
                      <a:r>
                        <a:rPr lang="es-BO" sz="1200" baseline="0" dirty="0"/>
                        <a:t>30 DÍAS A 85% CARGA</a:t>
                      </a:r>
                    </a:p>
                    <a:p>
                      <a:pPr algn="ctr"/>
                      <a:r>
                        <a:rPr lang="es-BO" sz="1200" baseline="0" dirty="0"/>
                        <a:t>30 DÍAS A 75% CARGA</a:t>
                      </a:r>
                      <a:endParaRPr lang="es-BO" sz="1200" dirty="0"/>
                    </a:p>
                  </a:txBody>
                  <a:tcPr/>
                </a:tc>
                <a:extLst>
                  <a:ext uri="{0D108BD9-81ED-4DB2-BD59-A6C34878D82A}">
                    <a16:rowId xmlns:a16="http://schemas.microsoft.com/office/drawing/2014/main" val="10002"/>
                  </a:ext>
                </a:extLst>
              </a:tr>
              <a:tr h="468890">
                <a:tc>
                  <a:txBody>
                    <a:bodyPr/>
                    <a:lstStyle/>
                    <a:p>
                      <a:pPr algn="just"/>
                      <a:r>
                        <a:rPr lang="es-BO" sz="1200" dirty="0"/>
                        <a:t>PUERTO PARA LA CARGA GRANELERA DEL ORIENTE BOLIVIANO.</a:t>
                      </a:r>
                    </a:p>
                  </a:txBody>
                  <a:tcPr/>
                </a:tc>
                <a:tc>
                  <a:txBody>
                    <a:bodyPr/>
                    <a:lstStyle/>
                    <a:p>
                      <a:pPr algn="ctr"/>
                      <a:r>
                        <a:rPr lang="es-BO" sz="1200" dirty="0"/>
                        <a:t>CALADO: 7 PIES MÍNIMO</a:t>
                      </a:r>
                    </a:p>
                    <a:p>
                      <a:pPr algn="ctr"/>
                      <a:r>
                        <a:rPr lang="es-BO" sz="1200" dirty="0"/>
                        <a:t>                14 PIES MÁXIMO</a:t>
                      </a:r>
                    </a:p>
                  </a:txBody>
                  <a:tcPr/>
                </a:tc>
                <a:extLst>
                  <a:ext uri="{0D108BD9-81ED-4DB2-BD59-A6C34878D82A}">
                    <a16:rowId xmlns:a16="http://schemas.microsoft.com/office/drawing/2014/main" val="10003"/>
                  </a:ext>
                </a:extLst>
              </a:tr>
              <a:tr h="656446">
                <a:tc>
                  <a:txBody>
                    <a:bodyPr/>
                    <a:lstStyle/>
                    <a:p>
                      <a:pPr algn="just"/>
                      <a:r>
                        <a:rPr lang="es-BO" sz="1200" dirty="0"/>
                        <a:t>SERIE DE TERMINALES PORTUARIAS PARA GANAR COMPETITIVIDAD Y MENORES COSTOS DE ABASTECIMIENTO Y OFERTA AL MERCADO NACIONAL.</a:t>
                      </a:r>
                    </a:p>
                  </a:txBody>
                  <a:tcPr/>
                </a:tc>
                <a:tc>
                  <a:txBody>
                    <a:bodyPr/>
                    <a:lstStyle/>
                    <a:p>
                      <a:pPr algn="just"/>
                      <a:r>
                        <a:rPr lang="es-BO" sz="1200" dirty="0"/>
                        <a:t>AHORRA</a:t>
                      </a:r>
                      <a:r>
                        <a:rPr lang="es-BO" sz="1200" baseline="0" dirty="0"/>
                        <a:t> DE UN 25 A UN 32% EN LOS COSTOS DE OPERACIÓN A LA MERCANCÍA  POR EL PACÍFICO.</a:t>
                      </a:r>
                      <a:endParaRPr lang="es-BO" sz="1200" dirty="0"/>
                    </a:p>
                  </a:txBody>
                  <a:tcPr/>
                </a:tc>
                <a:extLst>
                  <a:ext uri="{0D108BD9-81ED-4DB2-BD59-A6C34878D82A}">
                    <a16:rowId xmlns:a16="http://schemas.microsoft.com/office/drawing/2014/main" val="10004"/>
                  </a:ext>
                </a:extLst>
              </a:tr>
              <a:tr h="318781">
                <a:tc>
                  <a:txBody>
                    <a:bodyPr/>
                    <a:lstStyle/>
                    <a:p>
                      <a:pPr algn="just"/>
                      <a:r>
                        <a:rPr lang="es-BO" sz="1200" dirty="0"/>
                        <a:t>SE</a:t>
                      </a:r>
                      <a:r>
                        <a:rPr lang="es-BO" sz="1200" baseline="0" dirty="0"/>
                        <a:t> REDUCE LA NAVEGACIÓN POR TERRITORIO BRASILERO.</a:t>
                      </a:r>
                      <a:endParaRPr lang="es-BO" sz="1200" dirty="0"/>
                    </a:p>
                  </a:txBody>
                  <a:tcPr/>
                </a:tc>
                <a:tc>
                  <a:txBody>
                    <a:bodyPr/>
                    <a:lstStyle/>
                    <a:p>
                      <a:pPr algn="just"/>
                      <a:endParaRPr lang="es-BO" sz="1200" dirty="0"/>
                    </a:p>
                  </a:txBody>
                  <a:tcPr/>
                </a:tc>
                <a:extLst>
                  <a:ext uri="{0D108BD9-81ED-4DB2-BD59-A6C34878D82A}">
                    <a16:rowId xmlns:a16="http://schemas.microsoft.com/office/drawing/2014/main" val="10005"/>
                  </a:ext>
                </a:extLst>
              </a:tr>
            </a:tbl>
          </a:graphicData>
        </a:graphic>
      </p:graphicFrame>
      <p:sp>
        <p:nvSpPr>
          <p:cNvPr id="7" name="16 Rectángulo redondeado">
            <a:extLst>
              <a:ext uri="{FF2B5EF4-FFF2-40B4-BE49-F238E27FC236}">
                <a16:creationId xmlns:a16="http://schemas.microsoft.com/office/drawing/2014/main" id="{ADD67D5D-3FB5-494F-B326-2352A8ABC334}"/>
              </a:ext>
            </a:extLst>
          </p:cNvPr>
          <p:cNvSpPr/>
          <p:nvPr/>
        </p:nvSpPr>
        <p:spPr bwMode="auto">
          <a:xfrm>
            <a:off x="1403648" y="260648"/>
            <a:ext cx="6264696" cy="1512168"/>
          </a:xfrm>
          <a:prstGeom prst="roundRect">
            <a:avLst/>
          </a:prstGeom>
          <a:solidFill>
            <a:schemeClr val="bg2">
              <a:lumMod val="90000"/>
            </a:schemeClr>
          </a:solidFill>
          <a:ln w="9525" cap="flat" cmpd="sng" algn="ctr">
            <a:gradFill flip="none" rotWithShape="1">
              <a:gsLst>
                <a:gs pos="0">
                  <a:schemeClr val="tx2">
                    <a:lumMod val="75000"/>
                  </a:schemeClr>
                </a:gs>
                <a:gs pos="39999">
                  <a:srgbClr val="85C2FF"/>
                </a:gs>
                <a:gs pos="70000">
                  <a:srgbClr val="C4D6EB"/>
                </a:gs>
                <a:gs pos="100000">
                  <a:srgbClr val="FFEBFA"/>
                </a:gs>
              </a:gsLst>
              <a:lin ang="2700000" scaled="1"/>
              <a:tileRect/>
            </a:gradFill>
            <a:prstDash val="solid"/>
            <a:round/>
            <a:headEnd type="none" w="med" len="med"/>
            <a:tailEnd type="non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es-ES" sz="2000" b="1" dirty="0">
                <a:latin typeface="Arial Black" panose="020B0A04020102020204" pitchFamily="34" charset="0"/>
              </a:rPr>
              <a:t>COMPLEJO PORTUARIO</a:t>
            </a:r>
          </a:p>
          <a:p>
            <a:pPr algn="ctr" defTabSz="914400" fontAlgn="base">
              <a:spcBef>
                <a:spcPct val="0"/>
              </a:spcBef>
              <a:spcAft>
                <a:spcPct val="0"/>
              </a:spcAft>
            </a:pPr>
            <a:r>
              <a:rPr lang="es-ES" sz="3200" b="1" dirty="0">
                <a:latin typeface="Arial Black" panose="020B0A04020102020204" pitchFamily="34" charset="0"/>
              </a:rPr>
              <a:t>PUERTO BUSCH</a:t>
            </a:r>
          </a:p>
          <a:p>
            <a:pPr algn="ctr" defTabSz="914400" fontAlgn="base">
              <a:spcBef>
                <a:spcPct val="0"/>
              </a:spcBef>
              <a:spcAft>
                <a:spcPct val="0"/>
              </a:spcAft>
            </a:pPr>
            <a:r>
              <a:rPr lang="es-ES" sz="2000" b="1" dirty="0">
                <a:latin typeface="Arial Black" panose="020B0A04020102020204" pitchFamily="34" charset="0"/>
              </a:rPr>
              <a:t>en la </a:t>
            </a:r>
            <a:r>
              <a:rPr lang="es-ES" sz="2000" b="1" dirty="0" err="1">
                <a:latin typeface="Arial Black" panose="020B0A04020102020204" pitchFamily="34" charset="0"/>
              </a:rPr>
              <a:t>Hidrovía</a:t>
            </a:r>
            <a:r>
              <a:rPr lang="es-ES" sz="2000" b="1" dirty="0">
                <a:latin typeface="Arial Black" panose="020B0A04020102020204" pitchFamily="34" charset="0"/>
              </a:rPr>
              <a:t> Paraguay-Paraná</a:t>
            </a:r>
          </a:p>
        </p:txBody>
      </p:sp>
    </p:spTree>
    <p:extLst>
      <p:ext uri="{BB962C8B-B14F-4D97-AF65-F5344CB8AC3E}">
        <p14:creationId xmlns:p14="http://schemas.microsoft.com/office/powerpoint/2010/main" val="1118056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6 Rectángulo redondeado">
            <a:extLst>
              <a:ext uri="{FF2B5EF4-FFF2-40B4-BE49-F238E27FC236}">
                <a16:creationId xmlns:a16="http://schemas.microsoft.com/office/drawing/2014/main" id="{ADD67D5D-3FB5-494F-B326-2352A8ABC334}"/>
              </a:ext>
            </a:extLst>
          </p:cNvPr>
          <p:cNvSpPr/>
          <p:nvPr/>
        </p:nvSpPr>
        <p:spPr bwMode="auto">
          <a:xfrm>
            <a:off x="1403648" y="260648"/>
            <a:ext cx="6264696" cy="936104"/>
          </a:xfrm>
          <a:prstGeom prst="roundRect">
            <a:avLst/>
          </a:prstGeom>
          <a:solidFill>
            <a:schemeClr val="bg2">
              <a:lumMod val="90000"/>
            </a:schemeClr>
          </a:solidFill>
          <a:ln w="9525" cap="flat" cmpd="sng" algn="ctr">
            <a:gradFill flip="none" rotWithShape="1">
              <a:gsLst>
                <a:gs pos="0">
                  <a:schemeClr val="tx2">
                    <a:lumMod val="75000"/>
                  </a:schemeClr>
                </a:gs>
                <a:gs pos="39999">
                  <a:srgbClr val="85C2FF"/>
                </a:gs>
                <a:gs pos="70000">
                  <a:srgbClr val="C4D6EB"/>
                </a:gs>
                <a:gs pos="100000">
                  <a:srgbClr val="FFEBFA"/>
                </a:gs>
              </a:gsLst>
              <a:lin ang="2700000" scaled="1"/>
              <a:tileRect/>
            </a:gradFill>
            <a:prstDash val="solid"/>
            <a:round/>
            <a:headEnd type="none" w="med" len="med"/>
            <a:tailEnd type="non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es-ES" sz="3200" b="1" dirty="0">
                <a:latin typeface="Arial Black" panose="020B0A04020102020204" pitchFamily="34" charset="0"/>
              </a:rPr>
              <a:t>CONCLUSIÓN</a:t>
            </a:r>
          </a:p>
        </p:txBody>
      </p:sp>
      <p:sp>
        <p:nvSpPr>
          <p:cNvPr id="6" name="16 Rectángulo redondeado">
            <a:extLst>
              <a:ext uri="{FF2B5EF4-FFF2-40B4-BE49-F238E27FC236}">
                <a16:creationId xmlns:a16="http://schemas.microsoft.com/office/drawing/2014/main" id="{ADD67D5D-3FB5-494F-B326-2352A8ABC334}"/>
              </a:ext>
            </a:extLst>
          </p:cNvPr>
          <p:cNvSpPr/>
          <p:nvPr/>
        </p:nvSpPr>
        <p:spPr bwMode="auto">
          <a:xfrm>
            <a:off x="683568" y="1412776"/>
            <a:ext cx="7704856" cy="4968552"/>
          </a:xfrm>
          <a:prstGeom prst="roundRect">
            <a:avLst/>
          </a:prstGeom>
          <a:noFill/>
          <a:ln w="9525" cap="flat" cmpd="sng" algn="ctr">
            <a:gradFill flip="none" rotWithShape="1">
              <a:gsLst>
                <a:gs pos="0">
                  <a:schemeClr val="tx2">
                    <a:lumMod val="75000"/>
                  </a:schemeClr>
                </a:gs>
                <a:gs pos="39999">
                  <a:srgbClr val="85C2FF"/>
                </a:gs>
                <a:gs pos="70000">
                  <a:srgbClr val="C4D6EB"/>
                </a:gs>
                <a:gs pos="100000">
                  <a:srgbClr val="FFEBFA"/>
                </a:gs>
              </a:gsLst>
              <a:lin ang="2700000" scaled="1"/>
              <a:tileRect/>
            </a:gradFill>
            <a:prstDash val="solid"/>
            <a:round/>
            <a:headEnd type="none" w="med" len="med"/>
            <a:tailEnd type="non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lang="es-ES" sz="2400" b="1" dirty="0">
                <a:latin typeface="Arial Black" panose="020B0A04020102020204" pitchFamily="34" charset="0"/>
              </a:rPr>
              <a:t>Se puede expresar en función a lo expuesto con anterioridad, que las </a:t>
            </a:r>
            <a:r>
              <a:rPr lang="es-ES" sz="2400" b="1" dirty="0" err="1">
                <a:latin typeface="Arial Black" panose="020B0A04020102020204" pitchFamily="34" charset="0"/>
              </a:rPr>
              <a:t>Hidrovías</a:t>
            </a:r>
            <a:r>
              <a:rPr lang="es-ES" sz="2400" b="1" dirty="0">
                <a:latin typeface="Arial Black" panose="020B0A04020102020204" pitchFamily="34" charset="0"/>
              </a:rPr>
              <a:t> de Bolivia constituyen un facilitador importante en el desarrollo del comercio nacional e internacional, no solo como una vía de transporte de mercancías, también como un medio de comunicación e integración regional.</a:t>
            </a:r>
          </a:p>
          <a:p>
            <a:pPr marL="0" marR="0" indent="0" algn="just" defTabSz="914400" rtl="0" eaLnBrk="1" fontAlgn="base" latinLnBrk="0" hangingPunct="1">
              <a:lnSpc>
                <a:spcPct val="100000"/>
              </a:lnSpc>
              <a:spcBef>
                <a:spcPct val="0"/>
              </a:spcBef>
              <a:spcAft>
                <a:spcPct val="0"/>
              </a:spcAft>
              <a:buClrTx/>
              <a:buSzTx/>
              <a:buFontTx/>
              <a:buNone/>
              <a:tabLst/>
            </a:pPr>
            <a:r>
              <a:rPr lang="es-ES" sz="2400" b="1" dirty="0">
                <a:latin typeface="Arial Black" panose="020B0A04020102020204" pitchFamily="34" charset="0"/>
              </a:rPr>
              <a:t>La importancia de los foros y grupos de cooperación favorecen a la concreción de proyectos y convenios binacionales en el uso de las </a:t>
            </a:r>
            <a:r>
              <a:rPr lang="es-ES" sz="2400" b="1" dirty="0" err="1">
                <a:latin typeface="Arial Black" panose="020B0A04020102020204" pitchFamily="34" charset="0"/>
              </a:rPr>
              <a:t>hidrovias</a:t>
            </a:r>
            <a:r>
              <a:rPr lang="es-ES" sz="2400" b="1" dirty="0">
                <a:latin typeface="Arial Black" panose="020B0A04020102020204" pitchFamily="34" charset="0"/>
              </a:rPr>
              <a:t>.</a:t>
            </a:r>
          </a:p>
        </p:txBody>
      </p:sp>
    </p:spTree>
    <p:extLst>
      <p:ext uri="{BB962C8B-B14F-4D97-AF65-F5344CB8AC3E}">
        <p14:creationId xmlns:p14="http://schemas.microsoft.com/office/powerpoint/2010/main" val="370210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9" descr="http://www.fluviomar.com/es/frota/tracy/images/7.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9512" y="188640"/>
            <a:ext cx="8784976" cy="6516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1 Título"/>
          <p:cNvSpPr txBox="1">
            <a:spLocks/>
          </p:cNvSpPr>
          <p:nvPr/>
        </p:nvSpPr>
        <p:spPr>
          <a:xfrm>
            <a:off x="99804" y="5653809"/>
            <a:ext cx="6226266" cy="105155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BO" sz="9600" b="1" dirty="0">
                <a:solidFill>
                  <a:schemeClr val="accent3">
                    <a:lumMod val="60000"/>
                    <a:lumOff val="40000"/>
                  </a:schemeClr>
                </a:solidFill>
              </a:rPr>
              <a:t>GRACIAS…</a:t>
            </a:r>
          </a:p>
        </p:txBody>
      </p:sp>
    </p:spTree>
    <p:extLst>
      <p:ext uri="{BB962C8B-B14F-4D97-AF65-F5344CB8AC3E}">
        <p14:creationId xmlns:p14="http://schemas.microsoft.com/office/powerpoint/2010/main" val="2565815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A2BCDBE-614C-4AAE-A59A-E0C7A2E506E6}"/>
              </a:ext>
            </a:extLst>
          </p:cNvPr>
          <p:cNvPicPr>
            <a:picLocks noChangeAspect="1"/>
          </p:cNvPicPr>
          <p:nvPr/>
        </p:nvPicPr>
        <p:blipFill>
          <a:blip r:embed="rId2"/>
          <a:stretch>
            <a:fillRect/>
          </a:stretch>
        </p:blipFill>
        <p:spPr>
          <a:xfrm>
            <a:off x="2267744" y="1772816"/>
            <a:ext cx="4320480" cy="4287563"/>
          </a:xfrm>
          <a:prstGeom prst="rect">
            <a:avLst/>
          </a:prstGeom>
        </p:spPr>
      </p:pic>
      <p:sp>
        <p:nvSpPr>
          <p:cNvPr id="4" name="16 Rectángulo redondeado">
            <a:extLst>
              <a:ext uri="{FF2B5EF4-FFF2-40B4-BE49-F238E27FC236}">
                <a16:creationId xmlns:a16="http://schemas.microsoft.com/office/drawing/2014/main" id="{ADD67D5D-3FB5-494F-B326-2352A8ABC334}"/>
              </a:ext>
            </a:extLst>
          </p:cNvPr>
          <p:cNvSpPr/>
          <p:nvPr/>
        </p:nvSpPr>
        <p:spPr bwMode="auto">
          <a:xfrm>
            <a:off x="1475656" y="260648"/>
            <a:ext cx="6192688" cy="1728192"/>
          </a:xfrm>
          <a:prstGeom prst="roundRect">
            <a:avLst/>
          </a:prstGeom>
          <a:solidFill>
            <a:schemeClr val="bg2">
              <a:lumMod val="90000"/>
            </a:schemeClr>
          </a:solidFill>
          <a:ln w="9525" cap="flat" cmpd="sng" algn="ctr">
            <a:gradFill flip="none" rotWithShape="1">
              <a:gsLst>
                <a:gs pos="0">
                  <a:schemeClr val="tx2">
                    <a:lumMod val="75000"/>
                  </a:schemeClr>
                </a:gs>
                <a:gs pos="39999">
                  <a:srgbClr val="85C2FF"/>
                </a:gs>
                <a:gs pos="70000">
                  <a:srgbClr val="C4D6EB"/>
                </a:gs>
                <a:gs pos="100000">
                  <a:srgbClr val="FFEBFA"/>
                </a:gs>
              </a:gsLst>
              <a:lin ang="2700000" scaled="1"/>
              <a:tileRect/>
            </a:gradFill>
            <a:prstDash val="solid"/>
            <a:round/>
            <a:headEnd type="none" w="med" len="med"/>
            <a:tailEnd type="non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2400" b="1" dirty="0">
                <a:latin typeface="Arial Black" panose="020B0A04020102020204" pitchFamily="34" charset="0"/>
              </a:rPr>
              <a:t>DIRECCIÓN GENERAL DE INTERESES MARÍTIMOS, FLUVIALES, LACUSTRES Y MARINA MERCANTE</a:t>
            </a:r>
            <a:endParaRPr kumimoji="0" lang="es-ES" sz="2400" b="1" i="0" u="none" strike="noStrike" cap="none" normalizeH="0" baseline="0" dirty="0">
              <a:ln>
                <a:noFill/>
              </a:ln>
              <a:effectLst/>
              <a:latin typeface="Arial Black" panose="020B0A04020102020204" pitchFamily="34" charset="0"/>
            </a:endParaRPr>
          </a:p>
        </p:txBody>
      </p:sp>
      <p:sp>
        <p:nvSpPr>
          <p:cNvPr id="6" name="16 Rectángulo redondeado">
            <a:extLst>
              <a:ext uri="{FF2B5EF4-FFF2-40B4-BE49-F238E27FC236}">
                <a16:creationId xmlns:a16="http://schemas.microsoft.com/office/drawing/2014/main" id="{ADD67D5D-3FB5-494F-B326-2352A8ABC334}"/>
              </a:ext>
            </a:extLst>
          </p:cNvPr>
          <p:cNvSpPr/>
          <p:nvPr/>
        </p:nvSpPr>
        <p:spPr bwMode="auto">
          <a:xfrm>
            <a:off x="3928120" y="6093296"/>
            <a:ext cx="1287760" cy="429109"/>
          </a:xfrm>
          <a:prstGeom prst="roundRect">
            <a:avLst/>
          </a:prstGeom>
          <a:solidFill>
            <a:schemeClr val="bg2">
              <a:lumMod val="90000"/>
            </a:schemeClr>
          </a:solidFill>
          <a:ln w="9525" cap="flat" cmpd="sng" algn="ctr">
            <a:gradFill flip="none" rotWithShape="1">
              <a:gsLst>
                <a:gs pos="0">
                  <a:schemeClr val="tx2">
                    <a:lumMod val="75000"/>
                  </a:schemeClr>
                </a:gs>
                <a:gs pos="39999">
                  <a:srgbClr val="85C2FF"/>
                </a:gs>
                <a:gs pos="70000">
                  <a:srgbClr val="C4D6EB"/>
                </a:gs>
                <a:gs pos="100000">
                  <a:srgbClr val="FFEBFA"/>
                </a:gs>
              </a:gsLst>
              <a:lin ang="2700000" scaled="1"/>
              <a:tileRect/>
            </a:gradFill>
            <a:prstDash val="solid"/>
            <a:round/>
            <a:headEnd type="none" w="med" len="med"/>
            <a:tailEnd type="non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2400" b="1" dirty="0">
                <a:latin typeface="Arial Black" panose="020B0A04020102020204" pitchFamily="34" charset="0"/>
              </a:rPr>
              <a:t>2022</a:t>
            </a:r>
            <a:endParaRPr kumimoji="0" lang="es-ES" sz="2400" b="1" i="0" u="none" strike="noStrike" cap="none" normalizeH="0" baseline="0" dirty="0">
              <a:ln>
                <a:noFill/>
              </a:ln>
              <a:effectLst/>
              <a:latin typeface="Arial Black" panose="020B0A04020102020204" pitchFamily="34" charset="0"/>
            </a:endParaRPr>
          </a:p>
        </p:txBody>
      </p:sp>
    </p:spTree>
    <p:extLst>
      <p:ext uri="{BB962C8B-B14F-4D97-AF65-F5344CB8AC3E}">
        <p14:creationId xmlns:p14="http://schemas.microsoft.com/office/powerpoint/2010/main" val="3311915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6 Rectángulo redondeado">
            <a:extLst>
              <a:ext uri="{FF2B5EF4-FFF2-40B4-BE49-F238E27FC236}">
                <a16:creationId xmlns:a16="http://schemas.microsoft.com/office/drawing/2014/main" id="{ADD67D5D-3FB5-494F-B326-2352A8ABC334}"/>
              </a:ext>
            </a:extLst>
          </p:cNvPr>
          <p:cNvSpPr/>
          <p:nvPr/>
        </p:nvSpPr>
        <p:spPr bwMode="auto">
          <a:xfrm>
            <a:off x="1403648" y="332656"/>
            <a:ext cx="6192688" cy="648072"/>
          </a:xfrm>
          <a:prstGeom prst="roundRect">
            <a:avLst/>
          </a:prstGeom>
          <a:solidFill>
            <a:schemeClr val="bg2">
              <a:lumMod val="90000"/>
            </a:schemeClr>
          </a:solidFill>
          <a:ln w="9525" cap="flat" cmpd="sng" algn="ctr">
            <a:gradFill flip="none" rotWithShape="1">
              <a:gsLst>
                <a:gs pos="0">
                  <a:schemeClr val="tx2">
                    <a:lumMod val="75000"/>
                  </a:schemeClr>
                </a:gs>
                <a:gs pos="39999">
                  <a:srgbClr val="85C2FF"/>
                </a:gs>
                <a:gs pos="70000">
                  <a:srgbClr val="C4D6EB"/>
                </a:gs>
                <a:gs pos="100000">
                  <a:srgbClr val="FFEBFA"/>
                </a:gs>
              </a:gsLst>
              <a:lin ang="2700000" scaled="1"/>
              <a:tileRect/>
            </a:gradFill>
            <a:prstDash val="solid"/>
            <a:round/>
            <a:headEnd type="none" w="med" len="med"/>
            <a:tailEnd type="non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2400" b="1" dirty="0">
                <a:latin typeface="Arial Black" panose="020B0A04020102020204" pitchFamily="34" charset="0"/>
              </a:rPr>
              <a:t>CONTENIDO TEMÁTICO</a:t>
            </a:r>
            <a:endParaRPr kumimoji="0" lang="es-ES" sz="2400" b="1" i="0" u="none" strike="noStrike" cap="none" normalizeH="0" baseline="0" dirty="0">
              <a:ln>
                <a:noFill/>
              </a:ln>
              <a:effectLst/>
              <a:latin typeface="Arial Black" panose="020B0A04020102020204" pitchFamily="34" charset="0"/>
            </a:endParaRPr>
          </a:p>
        </p:txBody>
      </p:sp>
      <p:sp>
        <p:nvSpPr>
          <p:cNvPr id="5" name="16 Rectángulo redondeado">
            <a:extLst>
              <a:ext uri="{FF2B5EF4-FFF2-40B4-BE49-F238E27FC236}">
                <a16:creationId xmlns:a16="http://schemas.microsoft.com/office/drawing/2014/main" id="{ADD67D5D-3FB5-494F-B326-2352A8ABC334}"/>
              </a:ext>
            </a:extLst>
          </p:cNvPr>
          <p:cNvSpPr/>
          <p:nvPr/>
        </p:nvSpPr>
        <p:spPr bwMode="auto">
          <a:xfrm>
            <a:off x="1115616" y="1052737"/>
            <a:ext cx="6912768" cy="2664296"/>
          </a:xfrm>
          <a:prstGeom prst="roundRect">
            <a:avLst/>
          </a:prstGeom>
          <a:noFill/>
          <a:ln w="9525" cap="flat" cmpd="sng" algn="ctr">
            <a:gradFill flip="none" rotWithShape="1">
              <a:gsLst>
                <a:gs pos="0">
                  <a:schemeClr val="tx2">
                    <a:lumMod val="75000"/>
                  </a:schemeClr>
                </a:gs>
                <a:gs pos="39999">
                  <a:srgbClr val="85C2FF"/>
                </a:gs>
                <a:gs pos="70000">
                  <a:srgbClr val="C4D6EB"/>
                </a:gs>
                <a:gs pos="100000">
                  <a:srgbClr val="FFEBFA"/>
                </a:gs>
              </a:gsLst>
              <a:lin ang="2700000" scaled="1"/>
              <a:tileRect/>
            </a:gradFill>
            <a:prstDash val="solid"/>
            <a:round/>
            <a:headEnd type="none" w="med" len="med"/>
            <a:tailEnd type="non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pPr marL="342900" marR="0" indent="-342900" algn="just"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lang="es-ES" sz="2000" dirty="0">
                <a:latin typeface="Arial Black" panose="020B0A04020102020204" pitchFamily="34" charset="0"/>
              </a:rPr>
              <a:t>CUENCAS HIDROGRÁFICAS DE BOLIVIA</a:t>
            </a:r>
          </a:p>
          <a:p>
            <a:pPr marL="342900" marR="0" indent="-342900" algn="just"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lang="es-ES" sz="2000" dirty="0">
                <a:latin typeface="Arial Black" panose="020B0A04020102020204" pitchFamily="34" charset="0"/>
              </a:rPr>
              <a:t>C. AMAZONAS (ICHILO-MAMORÉ)</a:t>
            </a:r>
          </a:p>
          <a:p>
            <a:pPr marL="342900" marR="0" indent="-342900" algn="just"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lang="es-ES" sz="2000" dirty="0">
                <a:latin typeface="Arial Black" panose="020B0A04020102020204" pitchFamily="34" charset="0"/>
              </a:rPr>
              <a:t>C. DE LA PLATA (HPP)</a:t>
            </a:r>
          </a:p>
          <a:p>
            <a:pPr marL="342900" marR="0" indent="-342900" algn="just"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lang="es-ES" sz="2000" dirty="0">
                <a:latin typeface="Arial Black" panose="020B0A04020102020204" pitchFamily="34" charset="0"/>
              </a:rPr>
              <a:t>IMPORTANCIA DE LA HPP</a:t>
            </a:r>
          </a:p>
          <a:p>
            <a:pPr marL="0" marR="0" indent="0" algn="ctr" defTabSz="914400" rtl="0" eaLnBrk="1" fontAlgn="base" latinLnBrk="0" hangingPunct="1">
              <a:lnSpc>
                <a:spcPct val="100000"/>
              </a:lnSpc>
              <a:spcBef>
                <a:spcPct val="0"/>
              </a:spcBef>
              <a:spcAft>
                <a:spcPct val="0"/>
              </a:spcAft>
              <a:buClrTx/>
              <a:buSzTx/>
              <a:buFontTx/>
              <a:buNone/>
              <a:tabLst/>
            </a:pPr>
            <a:endParaRPr lang="es-ES" sz="2000" b="1" dirty="0">
              <a:latin typeface="Arial Black" panose="020B0A04020102020204" pitchFamily="34" charset="0"/>
            </a:endParaRPr>
          </a:p>
        </p:txBody>
      </p:sp>
      <p:pic>
        <p:nvPicPr>
          <p:cNvPr id="7" name="9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005064"/>
            <a:ext cx="4153181" cy="2520280"/>
          </a:xfrm>
          <a:prstGeom prst="rect">
            <a:avLst/>
          </a:prstGeom>
        </p:spPr>
      </p:pic>
      <p:pic>
        <p:nvPicPr>
          <p:cNvPr id="2050" name="Picture 2" descr="HIDROVÍA PARANÁ-PARAGU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005064"/>
            <a:ext cx="4137318"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409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1340768"/>
            <a:ext cx="4896544" cy="5350397"/>
          </a:xfrm>
          <a:prstGeom prst="rect">
            <a:avLst/>
          </a:prstGeom>
        </p:spPr>
      </p:pic>
      <p:sp>
        <p:nvSpPr>
          <p:cNvPr id="2" name="16 Rectángulo redondeado">
            <a:extLst>
              <a:ext uri="{FF2B5EF4-FFF2-40B4-BE49-F238E27FC236}">
                <a16:creationId xmlns:a16="http://schemas.microsoft.com/office/drawing/2014/main" id="{ADD67D5D-3FB5-494F-B326-2352A8ABC334}"/>
              </a:ext>
            </a:extLst>
          </p:cNvPr>
          <p:cNvSpPr/>
          <p:nvPr/>
        </p:nvSpPr>
        <p:spPr bwMode="auto">
          <a:xfrm>
            <a:off x="1403648" y="332656"/>
            <a:ext cx="6208034" cy="1008112"/>
          </a:xfrm>
          <a:prstGeom prst="roundRect">
            <a:avLst/>
          </a:prstGeom>
          <a:solidFill>
            <a:schemeClr val="bg2">
              <a:lumMod val="90000"/>
            </a:schemeClr>
          </a:solidFill>
          <a:ln w="9525" cap="flat" cmpd="sng" algn="ctr">
            <a:gradFill flip="none" rotWithShape="1">
              <a:gsLst>
                <a:gs pos="0">
                  <a:schemeClr val="tx2">
                    <a:lumMod val="75000"/>
                  </a:schemeClr>
                </a:gs>
                <a:gs pos="39999">
                  <a:srgbClr val="85C2FF"/>
                </a:gs>
                <a:gs pos="70000">
                  <a:srgbClr val="C4D6EB"/>
                </a:gs>
                <a:gs pos="100000">
                  <a:srgbClr val="FFEBFA"/>
                </a:gs>
              </a:gsLst>
              <a:lin ang="2700000" scaled="1"/>
              <a:tileRect/>
            </a:gradFill>
            <a:prstDash val="solid"/>
            <a:round/>
            <a:headEnd type="none" w="med" len="med"/>
            <a:tailEnd type="non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es-ES" sz="2800" b="1" dirty="0">
                <a:latin typeface="Arial Black" panose="020B0A04020102020204" pitchFamily="34" charset="0"/>
              </a:rPr>
              <a:t>CUENCAS HIDROGRÁFICAS DE BOLIVIA</a:t>
            </a: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980" y="4994816"/>
            <a:ext cx="2790054" cy="1498899"/>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500" y="3360592"/>
            <a:ext cx="2790054" cy="1498899"/>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499" y="1478572"/>
            <a:ext cx="2790055" cy="1756792"/>
          </a:xfrm>
          <a:prstGeom prst="rect">
            <a:avLst/>
          </a:prstGeom>
        </p:spPr>
      </p:pic>
      <p:sp>
        <p:nvSpPr>
          <p:cNvPr id="4" name="Elipse 3">
            <a:extLst>
              <a:ext uri="{FF2B5EF4-FFF2-40B4-BE49-F238E27FC236}">
                <a16:creationId xmlns:a16="http://schemas.microsoft.com/office/drawing/2014/main" id="{1552B942-ACEB-4601-DEB6-5CF7A299941D}"/>
              </a:ext>
            </a:extLst>
          </p:cNvPr>
          <p:cNvSpPr/>
          <p:nvPr/>
        </p:nvSpPr>
        <p:spPr>
          <a:xfrm>
            <a:off x="4499992" y="2780928"/>
            <a:ext cx="2143307" cy="579664"/>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BO"/>
          </a:p>
        </p:txBody>
      </p:sp>
      <p:sp>
        <p:nvSpPr>
          <p:cNvPr id="9" name="Elipse 8">
            <a:extLst>
              <a:ext uri="{FF2B5EF4-FFF2-40B4-BE49-F238E27FC236}">
                <a16:creationId xmlns:a16="http://schemas.microsoft.com/office/drawing/2014/main" id="{0A2B178C-3BAE-269E-36CE-077A5B6E64C8}"/>
              </a:ext>
            </a:extLst>
          </p:cNvPr>
          <p:cNvSpPr/>
          <p:nvPr/>
        </p:nvSpPr>
        <p:spPr>
          <a:xfrm rot="19981010">
            <a:off x="5868144" y="4994816"/>
            <a:ext cx="2143307" cy="579664"/>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BO"/>
          </a:p>
        </p:txBody>
      </p:sp>
      <p:sp>
        <p:nvSpPr>
          <p:cNvPr id="10" name="Elipse 9">
            <a:extLst>
              <a:ext uri="{FF2B5EF4-FFF2-40B4-BE49-F238E27FC236}">
                <a16:creationId xmlns:a16="http://schemas.microsoft.com/office/drawing/2014/main" id="{6E71E084-E24C-2ED4-C262-CFD8AFD7F722}"/>
              </a:ext>
            </a:extLst>
          </p:cNvPr>
          <p:cNvSpPr/>
          <p:nvPr/>
        </p:nvSpPr>
        <p:spPr>
          <a:xfrm>
            <a:off x="3995936" y="4692260"/>
            <a:ext cx="1351219" cy="579664"/>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BO"/>
          </a:p>
        </p:txBody>
      </p:sp>
    </p:spTree>
    <p:extLst>
      <p:ext uri="{BB962C8B-B14F-4D97-AF65-F5344CB8AC3E}">
        <p14:creationId xmlns:p14="http://schemas.microsoft.com/office/powerpoint/2010/main" val="2848752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D85E4F2-AB6F-BCA6-4551-A23FD0F5B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628800"/>
            <a:ext cx="4032447" cy="4949536"/>
          </a:xfrm>
          <a:prstGeom prst="rect">
            <a:avLst/>
          </a:prstGeom>
        </p:spPr>
      </p:pic>
      <p:sp>
        <p:nvSpPr>
          <p:cNvPr id="6" name="16 Rectángulo redondeado">
            <a:extLst>
              <a:ext uri="{FF2B5EF4-FFF2-40B4-BE49-F238E27FC236}">
                <a16:creationId xmlns:a16="http://schemas.microsoft.com/office/drawing/2014/main" id="{017FB277-7EFC-5E67-A839-E402D3748C55}"/>
              </a:ext>
            </a:extLst>
          </p:cNvPr>
          <p:cNvSpPr/>
          <p:nvPr/>
        </p:nvSpPr>
        <p:spPr bwMode="auto">
          <a:xfrm>
            <a:off x="1403648" y="345320"/>
            <a:ext cx="6208034" cy="1002217"/>
          </a:xfrm>
          <a:prstGeom prst="roundRect">
            <a:avLst/>
          </a:prstGeom>
          <a:solidFill>
            <a:schemeClr val="bg2">
              <a:lumMod val="90000"/>
            </a:schemeClr>
          </a:solidFill>
          <a:ln w="9525" cap="flat" cmpd="sng" algn="ctr">
            <a:gradFill flip="none" rotWithShape="1">
              <a:gsLst>
                <a:gs pos="0">
                  <a:schemeClr val="tx2">
                    <a:lumMod val="75000"/>
                  </a:schemeClr>
                </a:gs>
                <a:gs pos="39999">
                  <a:srgbClr val="85C2FF"/>
                </a:gs>
                <a:gs pos="70000">
                  <a:srgbClr val="C4D6EB"/>
                </a:gs>
                <a:gs pos="100000">
                  <a:srgbClr val="FFEBFA"/>
                </a:gs>
              </a:gsLst>
              <a:lin ang="2700000" scaled="1"/>
              <a:tileRect/>
            </a:gradFill>
            <a:prstDash val="solid"/>
            <a:round/>
            <a:headEnd type="none" w="med" len="med"/>
            <a:tailEnd type="non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es-ES" sz="2800" b="1" dirty="0">
                <a:latin typeface="Arial Black" panose="020B0A04020102020204" pitchFamily="34" charset="0"/>
              </a:rPr>
              <a:t>C. DEL AMAZONAS</a:t>
            </a:r>
          </a:p>
          <a:p>
            <a:pPr algn="ctr" defTabSz="914400" fontAlgn="base">
              <a:spcBef>
                <a:spcPct val="0"/>
              </a:spcBef>
              <a:spcAft>
                <a:spcPct val="0"/>
              </a:spcAft>
            </a:pPr>
            <a:r>
              <a:rPr lang="es-ES" sz="2800" b="1" dirty="0">
                <a:latin typeface="Arial Black" panose="020B0A04020102020204" pitchFamily="34" charset="0"/>
              </a:rPr>
              <a:t> ICHILO - MAMORÉ</a:t>
            </a:r>
          </a:p>
        </p:txBody>
      </p:sp>
      <p:pic>
        <p:nvPicPr>
          <p:cNvPr id="7" name="Imagen 6">
            <a:extLst>
              <a:ext uri="{FF2B5EF4-FFF2-40B4-BE49-F238E27FC236}">
                <a16:creationId xmlns:a16="http://schemas.microsoft.com/office/drawing/2014/main" id="{E7562BDD-06FB-19F0-DDA7-86A5D146BA09}"/>
              </a:ext>
            </a:extLst>
          </p:cNvPr>
          <p:cNvPicPr>
            <a:picLocks noChangeAspect="1"/>
          </p:cNvPicPr>
          <p:nvPr/>
        </p:nvPicPr>
        <p:blipFill rotWithShape="1">
          <a:blip r:embed="rId3"/>
          <a:srcRect l="26375" t="22001" r="15350" b="8491"/>
          <a:stretch/>
        </p:blipFill>
        <p:spPr>
          <a:xfrm>
            <a:off x="4283968" y="1492045"/>
            <a:ext cx="4623219" cy="2520280"/>
          </a:xfrm>
          <a:prstGeom prst="rect">
            <a:avLst/>
          </a:prstGeom>
        </p:spPr>
      </p:pic>
      <p:pic>
        <p:nvPicPr>
          <p:cNvPr id="2" name="Imagen 1"/>
          <p:cNvPicPr>
            <a:picLocks noChangeAspect="1"/>
          </p:cNvPicPr>
          <p:nvPr/>
        </p:nvPicPr>
        <p:blipFill rotWithShape="1">
          <a:blip r:embed="rId4"/>
          <a:srcRect l="34644" t="31099" r="12791" b="15981"/>
          <a:stretch/>
        </p:blipFill>
        <p:spPr>
          <a:xfrm>
            <a:off x="4283968" y="4131682"/>
            <a:ext cx="4623219" cy="2446654"/>
          </a:xfrm>
          <a:prstGeom prst="rect">
            <a:avLst/>
          </a:prstGeom>
        </p:spPr>
      </p:pic>
    </p:spTree>
    <p:extLst>
      <p:ext uri="{BB962C8B-B14F-4D97-AF65-F5344CB8AC3E}">
        <p14:creationId xmlns:p14="http://schemas.microsoft.com/office/powerpoint/2010/main" val="1403863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6 Rectángulo redondeado">
            <a:extLst>
              <a:ext uri="{FF2B5EF4-FFF2-40B4-BE49-F238E27FC236}">
                <a16:creationId xmlns:a16="http://schemas.microsoft.com/office/drawing/2014/main" id="{017FB277-7EFC-5E67-A839-E402D3748C55}"/>
              </a:ext>
            </a:extLst>
          </p:cNvPr>
          <p:cNvSpPr/>
          <p:nvPr/>
        </p:nvSpPr>
        <p:spPr bwMode="auto">
          <a:xfrm>
            <a:off x="1403648" y="345320"/>
            <a:ext cx="6208034" cy="1002217"/>
          </a:xfrm>
          <a:prstGeom prst="roundRect">
            <a:avLst/>
          </a:prstGeom>
          <a:solidFill>
            <a:schemeClr val="bg2">
              <a:lumMod val="90000"/>
            </a:schemeClr>
          </a:solidFill>
          <a:ln w="9525" cap="flat" cmpd="sng" algn="ctr">
            <a:gradFill flip="none" rotWithShape="1">
              <a:gsLst>
                <a:gs pos="0">
                  <a:schemeClr val="tx2">
                    <a:lumMod val="75000"/>
                  </a:schemeClr>
                </a:gs>
                <a:gs pos="39999">
                  <a:srgbClr val="85C2FF"/>
                </a:gs>
                <a:gs pos="70000">
                  <a:srgbClr val="C4D6EB"/>
                </a:gs>
                <a:gs pos="100000">
                  <a:srgbClr val="FFEBFA"/>
                </a:gs>
              </a:gsLst>
              <a:lin ang="2700000" scaled="1"/>
              <a:tileRect/>
            </a:gradFill>
            <a:prstDash val="solid"/>
            <a:round/>
            <a:headEnd type="none" w="med" len="med"/>
            <a:tailEnd type="non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pPr algn="ctr" defTabSz="914400" fontAlgn="base">
              <a:lnSpc>
                <a:spcPct val="150000"/>
              </a:lnSpc>
              <a:spcBef>
                <a:spcPct val="0"/>
              </a:spcBef>
              <a:spcAft>
                <a:spcPct val="0"/>
              </a:spcAft>
            </a:pPr>
            <a:r>
              <a:rPr lang="es-ES" sz="2800" b="1" dirty="0">
                <a:latin typeface="Arial Black" panose="020B0A04020102020204" pitchFamily="34" charset="0"/>
              </a:rPr>
              <a:t>REPRESAS DE BRASIL</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420888"/>
            <a:ext cx="4176464" cy="3127424"/>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2420888"/>
            <a:ext cx="3699048" cy="3127424"/>
          </a:xfrm>
          <a:prstGeom prst="rect">
            <a:avLst/>
          </a:prstGeom>
        </p:spPr>
      </p:pic>
    </p:spTree>
    <p:extLst>
      <p:ext uri="{BB962C8B-B14F-4D97-AF65-F5344CB8AC3E}">
        <p14:creationId xmlns:p14="http://schemas.microsoft.com/office/powerpoint/2010/main" val="2314777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6 Rectángulo redondeado">
            <a:extLst>
              <a:ext uri="{FF2B5EF4-FFF2-40B4-BE49-F238E27FC236}">
                <a16:creationId xmlns:a16="http://schemas.microsoft.com/office/drawing/2014/main" id="{017FB277-7EFC-5E67-A839-E402D3748C55}"/>
              </a:ext>
            </a:extLst>
          </p:cNvPr>
          <p:cNvSpPr/>
          <p:nvPr/>
        </p:nvSpPr>
        <p:spPr bwMode="auto">
          <a:xfrm>
            <a:off x="1467983" y="349574"/>
            <a:ext cx="6208034" cy="1002217"/>
          </a:xfrm>
          <a:prstGeom prst="roundRect">
            <a:avLst/>
          </a:prstGeom>
          <a:solidFill>
            <a:schemeClr val="bg2">
              <a:lumMod val="90000"/>
            </a:schemeClr>
          </a:solidFill>
          <a:ln w="9525" cap="flat" cmpd="sng" algn="ctr">
            <a:gradFill flip="none" rotWithShape="1">
              <a:gsLst>
                <a:gs pos="0">
                  <a:schemeClr val="tx2">
                    <a:lumMod val="75000"/>
                  </a:schemeClr>
                </a:gs>
                <a:gs pos="39999">
                  <a:srgbClr val="85C2FF"/>
                </a:gs>
                <a:gs pos="70000">
                  <a:srgbClr val="C4D6EB"/>
                </a:gs>
                <a:gs pos="100000">
                  <a:srgbClr val="FFEBFA"/>
                </a:gs>
              </a:gsLst>
              <a:lin ang="2700000" scaled="1"/>
              <a:tileRect/>
            </a:gradFill>
            <a:prstDash val="solid"/>
            <a:round/>
            <a:headEnd type="none" w="med" len="med"/>
            <a:tailEnd type="non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es-ES" sz="2400" b="1" dirty="0">
                <a:latin typeface="Arial Black" panose="020B0A04020102020204" pitchFamily="34" charset="0"/>
              </a:rPr>
              <a:t>PRODUCTOS IMPORTADOS </a:t>
            </a:r>
          </a:p>
          <a:p>
            <a:pPr algn="ctr" defTabSz="914400" fontAlgn="base">
              <a:spcBef>
                <a:spcPct val="0"/>
              </a:spcBef>
              <a:spcAft>
                <a:spcPct val="0"/>
              </a:spcAft>
            </a:pPr>
            <a:r>
              <a:rPr lang="es-ES" sz="2400" b="1" dirty="0">
                <a:latin typeface="Arial Black" panose="020B0A04020102020204" pitchFamily="34" charset="0"/>
              </a:rPr>
              <a:t>ICHILO - MAMORÉ</a:t>
            </a:r>
          </a:p>
        </p:txBody>
      </p:sp>
      <p:pic>
        <p:nvPicPr>
          <p:cNvPr id="6" name="Imagen 5">
            <a:extLst>
              <a:ext uri="{FF2B5EF4-FFF2-40B4-BE49-F238E27FC236}">
                <a16:creationId xmlns:a16="http://schemas.microsoft.com/office/drawing/2014/main" id="{9A71C7D4-E709-936A-680B-DEDAB4A3B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3471" y="1499395"/>
            <a:ext cx="2789175" cy="2134842"/>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1963" y="3875949"/>
            <a:ext cx="2802494" cy="2134842"/>
          </a:xfrm>
          <a:prstGeom prst="rect">
            <a:avLst/>
          </a:prstGeom>
        </p:spPr>
      </p:pic>
      <p:pic>
        <p:nvPicPr>
          <p:cNvPr id="9" name="Imagen 8">
            <a:extLst>
              <a:ext uri="{FF2B5EF4-FFF2-40B4-BE49-F238E27FC236}">
                <a16:creationId xmlns:a16="http://schemas.microsoft.com/office/drawing/2014/main" id="{AC02A73C-1143-834F-F357-999454D035BD}"/>
              </a:ext>
            </a:extLst>
          </p:cNvPr>
          <p:cNvPicPr>
            <a:picLocks noChangeAspect="1"/>
          </p:cNvPicPr>
          <p:nvPr/>
        </p:nvPicPr>
        <p:blipFill>
          <a:blip r:embed="rId4"/>
          <a:stretch>
            <a:fillRect/>
          </a:stretch>
        </p:blipFill>
        <p:spPr>
          <a:xfrm>
            <a:off x="251519" y="1499394"/>
            <a:ext cx="5520609" cy="4161854"/>
          </a:xfrm>
          <a:prstGeom prst="rect">
            <a:avLst/>
          </a:prstGeom>
        </p:spPr>
      </p:pic>
      <p:sp>
        <p:nvSpPr>
          <p:cNvPr id="10" name="Rectángulo 9">
            <a:extLst>
              <a:ext uri="{FF2B5EF4-FFF2-40B4-BE49-F238E27FC236}">
                <a16:creationId xmlns:a16="http://schemas.microsoft.com/office/drawing/2014/main" id="{A893C9D9-72D9-CD41-D4C8-A109024984AD}"/>
              </a:ext>
            </a:extLst>
          </p:cNvPr>
          <p:cNvSpPr/>
          <p:nvPr/>
        </p:nvSpPr>
        <p:spPr>
          <a:xfrm>
            <a:off x="547045" y="5808851"/>
            <a:ext cx="4929555" cy="461665"/>
          </a:xfrm>
          <a:prstGeom prst="rect">
            <a:avLst/>
          </a:prstGeom>
          <a:noFill/>
        </p:spPr>
        <p:txBody>
          <a:bodyPr wrap="none" lIns="91440" tIns="45720" rIns="91440" bIns="45720">
            <a:spAutoFit/>
          </a:bodyPr>
          <a:lstStyle/>
          <a:p>
            <a:pPr algn="ctr"/>
            <a:r>
              <a:rPr lang="es-ES" sz="2400" dirty="0">
                <a:ln w="0"/>
                <a:effectLst>
                  <a:outerShdw blurRad="38100" dist="19050" dir="2700000" algn="tl" rotWithShape="0">
                    <a:schemeClr val="dk1">
                      <a:alpha val="40000"/>
                    </a:schemeClr>
                  </a:outerShdw>
                </a:effectLst>
              </a:rPr>
              <a:t>Meses de estiaje agosto y septiembre</a:t>
            </a:r>
            <a:endParaRPr lang="es-E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54677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6 Rectángulo redondeado">
            <a:extLst>
              <a:ext uri="{FF2B5EF4-FFF2-40B4-BE49-F238E27FC236}">
                <a16:creationId xmlns:a16="http://schemas.microsoft.com/office/drawing/2014/main" id="{017FB277-7EFC-5E67-A839-E402D3748C55}"/>
              </a:ext>
            </a:extLst>
          </p:cNvPr>
          <p:cNvSpPr/>
          <p:nvPr/>
        </p:nvSpPr>
        <p:spPr bwMode="auto">
          <a:xfrm>
            <a:off x="1467983" y="349574"/>
            <a:ext cx="6208034" cy="1002217"/>
          </a:xfrm>
          <a:prstGeom prst="roundRect">
            <a:avLst/>
          </a:prstGeom>
          <a:solidFill>
            <a:schemeClr val="bg2">
              <a:lumMod val="90000"/>
            </a:schemeClr>
          </a:solidFill>
          <a:ln w="9525" cap="flat" cmpd="sng" algn="ctr">
            <a:gradFill flip="none" rotWithShape="1">
              <a:gsLst>
                <a:gs pos="0">
                  <a:schemeClr val="tx2">
                    <a:lumMod val="75000"/>
                  </a:schemeClr>
                </a:gs>
                <a:gs pos="39999">
                  <a:srgbClr val="85C2FF"/>
                </a:gs>
                <a:gs pos="70000">
                  <a:srgbClr val="C4D6EB"/>
                </a:gs>
                <a:gs pos="100000">
                  <a:srgbClr val="FFEBFA"/>
                </a:gs>
              </a:gsLst>
              <a:lin ang="2700000" scaled="1"/>
              <a:tileRect/>
            </a:gradFill>
            <a:prstDash val="solid"/>
            <a:round/>
            <a:headEnd type="none" w="med" len="med"/>
            <a:tailEnd type="non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es-ES" sz="2400" b="1" dirty="0">
                <a:latin typeface="Arial Black" panose="020B0A04020102020204" pitchFamily="34" charset="0"/>
              </a:rPr>
              <a:t>PRODUCTOS IMPORTADOS </a:t>
            </a:r>
          </a:p>
          <a:p>
            <a:pPr algn="ctr" defTabSz="914400" fontAlgn="base">
              <a:spcBef>
                <a:spcPct val="0"/>
              </a:spcBef>
              <a:spcAft>
                <a:spcPct val="0"/>
              </a:spcAft>
            </a:pPr>
            <a:r>
              <a:rPr lang="es-ES" sz="2400" b="1" dirty="0">
                <a:latin typeface="Arial Black" panose="020B0A04020102020204" pitchFamily="34" charset="0"/>
              </a:rPr>
              <a:t>ICHILO - MAMORÉ</a:t>
            </a:r>
          </a:p>
        </p:txBody>
      </p:sp>
      <p:pic>
        <p:nvPicPr>
          <p:cNvPr id="6" name="Imagen 5">
            <a:extLst>
              <a:ext uri="{FF2B5EF4-FFF2-40B4-BE49-F238E27FC236}">
                <a16:creationId xmlns:a16="http://schemas.microsoft.com/office/drawing/2014/main" id="{9A71C7D4-E709-936A-680B-DEDAB4A3B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3471" y="1499395"/>
            <a:ext cx="2789175" cy="2134842"/>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3781842"/>
            <a:ext cx="2802494" cy="2134842"/>
          </a:xfrm>
          <a:prstGeom prst="rect">
            <a:avLst/>
          </a:prstGeom>
        </p:spPr>
      </p:pic>
      <p:pic>
        <p:nvPicPr>
          <p:cNvPr id="9" name="Imagen 8">
            <a:extLst>
              <a:ext uri="{FF2B5EF4-FFF2-40B4-BE49-F238E27FC236}">
                <a16:creationId xmlns:a16="http://schemas.microsoft.com/office/drawing/2014/main" id="{A60880CD-A4F2-7419-F8B1-D8E810BD830E}"/>
              </a:ext>
            </a:extLst>
          </p:cNvPr>
          <p:cNvPicPr>
            <a:picLocks noChangeAspect="1"/>
          </p:cNvPicPr>
          <p:nvPr/>
        </p:nvPicPr>
        <p:blipFill>
          <a:blip r:embed="rId4"/>
          <a:stretch>
            <a:fillRect/>
          </a:stretch>
        </p:blipFill>
        <p:spPr>
          <a:xfrm>
            <a:off x="251520" y="1499395"/>
            <a:ext cx="5544616" cy="4032448"/>
          </a:xfrm>
          <a:prstGeom prst="rect">
            <a:avLst/>
          </a:prstGeom>
        </p:spPr>
      </p:pic>
    </p:spTree>
    <p:extLst>
      <p:ext uri="{BB962C8B-B14F-4D97-AF65-F5344CB8AC3E}">
        <p14:creationId xmlns:p14="http://schemas.microsoft.com/office/powerpoint/2010/main" val="2479178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6 Rectángulo redondeado">
            <a:extLst>
              <a:ext uri="{FF2B5EF4-FFF2-40B4-BE49-F238E27FC236}">
                <a16:creationId xmlns:a16="http://schemas.microsoft.com/office/drawing/2014/main" id="{ADD67D5D-3FB5-494F-B326-2352A8ABC334}"/>
              </a:ext>
            </a:extLst>
          </p:cNvPr>
          <p:cNvSpPr/>
          <p:nvPr/>
        </p:nvSpPr>
        <p:spPr bwMode="auto">
          <a:xfrm>
            <a:off x="1475656" y="404664"/>
            <a:ext cx="6192688" cy="720080"/>
          </a:xfrm>
          <a:prstGeom prst="roundRect">
            <a:avLst/>
          </a:prstGeom>
          <a:solidFill>
            <a:schemeClr val="bg2">
              <a:lumMod val="90000"/>
            </a:schemeClr>
          </a:solidFill>
          <a:ln w="9525" cap="flat" cmpd="sng" algn="ctr">
            <a:gradFill flip="none" rotWithShape="1">
              <a:gsLst>
                <a:gs pos="0">
                  <a:schemeClr val="tx2">
                    <a:lumMod val="75000"/>
                  </a:schemeClr>
                </a:gs>
                <a:gs pos="39999">
                  <a:srgbClr val="85C2FF"/>
                </a:gs>
                <a:gs pos="70000">
                  <a:srgbClr val="C4D6EB"/>
                </a:gs>
                <a:gs pos="100000">
                  <a:srgbClr val="FFEBFA"/>
                </a:gs>
              </a:gsLst>
              <a:lin ang="2700000" scaled="1"/>
              <a:tileRect/>
            </a:gradFill>
            <a:prstDash val="solid"/>
            <a:round/>
            <a:headEnd type="none" w="med" len="med"/>
            <a:tailEnd type="non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es-ES" sz="2800" b="1" dirty="0">
                <a:latin typeface="Arial Black" panose="020B0A04020102020204" pitchFamily="34" charset="0"/>
              </a:rPr>
              <a:t>CUENCA DE LA PLATA - HPP</a:t>
            </a:r>
          </a:p>
        </p:txBody>
      </p:sp>
      <p:pic>
        <p:nvPicPr>
          <p:cNvPr id="2" name="Imagen 1"/>
          <p:cNvPicPr>
            <a:picLocks noChangeAspect="1"/>
          </p:cNvPicPr>
          <p:nvPr/>
        </p:nvPicPr>
        <p:blipFill rotWithShape="1">
          <a:blip r:embed="rId2"/>
          <a:srcRect l="6497" t="15120" r="57476" b="14951"/>
          <a:stretch/>
        </p:blipFill>
        <p:spPr>
          <a:xfrm>
            <a:off x="364425" y="1268760"/>
            <a:ext cx="3911254" cy="5328592"/>
          </a:xfrm>
          <a:prstGeom prst="rect">
            <a:avLst/>
          </a:prstGeom>
        </p:spPr>
      </p:pic>
      <p:pic>
        <p:nvPicPr>
          <p:cNvPr id="7" name="Imagen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7121" y="3997183"/>
            <a:ext cx="2254293" cy="12320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5167" y="5400261"/>
            <a:ext cx="2254293" cy="11734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1240B29-F687-4F45-9708-019B960494DF}">
              <a14:hiddenLine xmlns:a14="http://schemas.microsoft.com/office/drawing/2010/main" w="9525">
                <a:solidFill>
                  <a:schemeClr val="tx1"/>
                </a:solidFill>
                <a:miter lim="800000"/>
                <a:headEnd/>
                <a:tailEnd/>
              </a14:hiddenLine>
            </a:ext>
          </a:extLst>
        </p:spPr>
      </p:pic>
      <p:pic>
        <p:nvPicPr>
          <p:cNvPr id="10" name="9 Imagen" descr="http://www.gravetal.com.bo/images/INTRO1.jpg"/>
          <p:cNvPicPr/>
          <p:nvPr/>
        </p:nvPicPr>
        <p:blipFill>
          <a:blip r:embed="rId5">
            <a:extLst>
              <a:ext uri="{BEBA8EAE-BF5A-486C-A8C5-ECC9F3942E4B}">
                <a14:imgProps xmlns:a14="http://schemas.microsoft.com/office/drawing/2010/main">
                  <a14:imgLayer r:embed="rId6">
                    <a14:imgEffect>
                      <a14:backgroundRemoval t="2286" b="97143" l="1778" r="100000">
                        <a14:foregroundMark x1="57556" y1="43714" x2="61556" y2="40286"/>
                      </a14:backgroundRemoval>
                    </a14:imgEffect>
                  </a14:imgLayer>
                </a14:imgProps>
              </a:ext>
              <a:ext uri="{28A0092B-C50C-407E-A947-70E740481C1C}">
                <a14:useLocalDpi xmlns:a14="http://schemas.microsoft.com/office/drawing/2010/main" val="0"/>
              </a:ext>
            </a:extLst>
          </a:blip>
          <a:srcRect/>
          <a:stretch>
            <a:fillRect/>
          </a:stretch>
        </p:blipFill>
        <p:spPr bwMode="auto">
          <a:xfrm>
            <a:off x="4377662" y="1268760"/>
            <a:ext cx="2408208" cy="1282687"/>
          </a:xfrm>
          <a:prstGeom prst="rect">
            <a:avLst/>
          </a:prstGeom>
          <a:ln>
            <a:noFill/>
          </a:ln>
          <a:effectLst/>
        </p:spPr>
      </p:pic>
      <p:pic>
        <p:nvPicPr>
          <p:cNvPr id="11" name="Imagen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40225" y="2603012"/>
            <a:ext cx="2307564" cy="11592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9 Rectángulo"/>
          <p:cNvSpPr/>
          <p:nvPr/>
        </p:nvSpPr>
        <p:spPr>
          <a:xfrm>
            <a:off x="6983863" y="5676075"/>
            <a:ext cx="2024811" cy="646331"/>
          </a:xfrm>
          <a:prstGeom prst="rect">
            <a:avLst/>
          </a:prstGeom>
        </p:spPr>
        <p:txBody>
          <a:bodyPr wrap="square">
            <a:spAutoFit/>
          </a:bodyPr>
          <a:lstStyle/>
          <a:p>
            <a:pPr lvl="0">
              <a:spcBef>
                <a:spcPct val="20000"/>
              </a:spcBef>
            </a:pPr>
            <a:r>
              <a:rPr lang="es-BO" dirty="0">
                <a:solidFill>
                  <a:schemeClr val="accent1"/>
                </a:solidFill>
              </a:rPr>
              <a:t>Terminal Portuaria Puerto Busch</a:t>
            </a:r>
          </a:p>
        </p:txBody>
      </p:sp>
      <p:sp>
        <p:nvSpPr>
          <p:cNvPr id="13" name="9 Rectángulo"/>
          <p:cNvSpPr/>
          <p:nvPr/>
        </p:nvSpPr>
        <p:spPr>
          <a:xfrm>
            <a:off x="6939513" y="1603395"/>
            <a:ext cx="2024811" cy="646331"/>
          </a:xfrm>
          <a:prstGeom prst="rect">
            <a:avLst/>
          </a:prstGeom>
        </p:spPr>
        <p:txBody>
          <a:bodyPr wrap="square">
            <a:spAutoFit/>
          </a:bodyPr>
          <a:lstStyle/>
          <a:p>
            <a:pPr lvl="0">
              <a:spcBef>
                <a:spcPct val="20000"/>
              </a:spcBef>
            </a:pPr>
            <a:r>
              <a:rPr lang="es-BO" dirty="0">
                <a:solidFill>
                  <a:schemeClr val="accent1"/>
                </a:solidFill>
              </a:rPr>
              <a:t>Puerto </a:t>
            </a:r>
            <a:r>
              <a:rPr lang="es-BO" dirty="0" err="1">
                <a:solidFill>
                  <a:schemeClr val="accent1"/>
                </a:solidFill>
              </a:rPr>
              <a:t>Gravetal</a:t>
            </a:r>
            <a:r>
              <a:rPr lang="es-BO" dirty="0">
                <a:solidFill>
                  <a:schemeClr val="accent1"/>
                </a:solidFill>
              </a:rPr>
              <a:t> Bolivia </a:t>
            </a:r>
          </a:p>
        </p:txBody>
      </p:sp>
      <p:sp>
        <p:nvSpPr>
          <p:cNvPr id="14" name="9 Rectángulo"/>
          <p:cNvSpPr/>
          <p:nvPr/>
        </p:nvSpPr>
        <p:spPr>
          <a:xfrm>
            <a:off x="6939513" y="4290025"/>
            <a:ext cx="2024811" cy="646331"/>
          </a:xfrm>
          <a:prstGeom prst="rect">
            <a:avLst/>
          </a:prstGeom>
        </p:spPr>
        <p:txBody>
          <a:bodyPr wrap="square">
            <a:spAutoFit/>
          </a:bodyPr>
          <a:lstStyle/>
          <a:p>
            <a:pPr lvl="0">
              <a:spcBef>
                <a:spcPct val="20000"/>
              </a:spcBef>
            </a:pPr>
            <a:r>
              <a:rPr lang="es-BO" dirty="0">
                <a:solidFill>
                  <a:schemeClr val="accent1"/>
                </a:solidFill>
              </a:rPr>
              <a:t>Central Aguirre Portuaria</a:t>
            </a:r>
          </a:p>
        </p:txBody>
      </p:sp>
      <p:sp>
        <p:nvSpPr>
          <p:cNvPr id="15" name="9 Rectángulo"/>
          <p:cNvSpPr/>
          <p:nvPr/>
        </p:nvSpPr>
        <p:spPr>
          <a:xfrm>
            <a:off x="6951755" y="2903975"/>
            <a:ext cx="2024811" cy="646331"/>
          </a:xfrm>
          <a:prstGeom prst="rect">
            <a:avLst/>
          </a:prstGeom>
        </p:spPr>
        <p:txBody>
          <a:bodyPr wrap="square">
            <a:spAutoFit/>
          </a:bodyPr>
          <a:lstStyle/>
          <a:p>
            <a:pPr lvl="0">
              <a:spcBef>
                <a:spcPct val="20000"/>
              </a:spcBef>
            </a:pPr>
            <a:r>
              <a:rPr lang="es-BO" dirty="0">
                <a:solidFill>
                  <a:schemeClr val="accent1"/>
                </a:solidFill>
              </a:rPr>
              <a:t>Complejo Portuario </a:t>
            </a:r>
            <a:r>
              <a:rPr lang="es-BO" dirty="0" err="1">
                <a:solidFill>
                  <a:schemeClr val="accent1"/>
                </a:solidFill>
              </a:rPr>
              <a:t>Jennefer</a:t>
            </a:r>
            <a:endParaRPr lang="es-BO" dirty="0">
              <a:solidFill>
                <a:schemeClr val="accent1"/>
              </a:solidFill>
            </a:endParaRPr>
          </a:p>
        </p:txBody>
      </p:sp>
    </p:spTree>
    <p:extLst>
      <p:ext uri="{BB962C8B-B14F-4D97-AF65-F5344CB8AC3E}">
        <p14:creationId xmlns:p14="http://schemas.microsoft.com/office/powerpoint/2010/main" val="3124370571"/>
      </p:ext>
    </p:extLst>
  </p:cSld>
  <p:clrMapOvr>
    <a:masterClrMapping/>
  </p:clrMapOvr>
</p:sld>
</file>

<file path=ppt/theme/theme1.xml><?xml version="1.0" encoding="utf-8"?>
<a:theme xmlns:a="http://schemas.openxmlformats.org/drawingml/2006/main" name="Base">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D60DE7C51F8C40AF6F34765F7D2D84" ma:contentTypeVersion="16" ma:contentTypeDescription="Create a new document." ma:contentTypeScope="" ma:versionID="e3a003071747c615476efee915d56ea3">
  <xsd:schema xmlns:xsd="http://www.w3.org/2001/XMLSchema" xmlns:xs="http://www.w3.org/2001/XMLSchema" xmlns:p="http://schemas.microsoft.com/office/2006/metadata/properties" xmlns:ns2="5c0ed026-2af2-4bd4-84a6-7e6cd39ea343" xmlns:ns3="730f74aa-8393-4aa5-b2f8-3c7aae566a68" targetNamespace="http://schemas.microsoft.com/office/2006/metadata/properties" ma:root="true" ma:fieldsID="d1f86c35929668787558fd27a74a135d" ns2:_="" ns3:_="">
    <xsd:import namespace="5c0ed026-2af2-4bd4-84a6-7e6cd39ea343"/>
    <xsd:import namespace="730f74aa-8393-4aa5-b2f8-3c7aae566a68"/>
    <xsd:element name="properties">
      <xsd:complexType>
        <xsd:sequence>
          <xsd:element name="documentManagement">
            <xsd:complexType>
              <xsd:all>
                <xsd:element ref="ns2:SharedWithUsers" minOccurs="0"/>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0ed026-2af2-4bd4-84a6-7e6cd39ea343" elementFormDefault="qualified">
    <xsd:import namespace="http://schemas.microsoft.com/office/2006/documentManagement/types"/>
    <xsd:import namespace="http://schemas.microsoft.com/office/infopath/2007/PartnerControls"/>
    <xsd:element name="SharedWithUsers" ma:index="8" nillable="true" ma:displayName="Shared With" ma:list="UserInfo" ma:SearchPeopleOnly="false" ma:internalName="SharedWithUsers"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b372cf4-7fd3-46dd-9ae9-fa9a79ed57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0f74aa-8393-4aa5-b2f8-3c7aae566a68"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0132384e-988b-4cc0-bace-ce04dba99819}" ma:internalName="TaxCatchAll" ma:showField="CatchAllData" ma:web="730f74aa-8393-4aa5-b2f8-3c7aae566a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c0ed026-2af2-4bd4-84a6-7e6cd39ea343">
      <UserInfo>
        <DisplayName/>
        <AccountId xsi:nil="true"/>
        <AccountType/>
      </UserInfo>
    </SharedWithUsers>
    <TaxCatchAll xmlns="730f74aa-8393-4aa5-b2f8-3c7aae566a68" xsi:nil="true"/>
    <lcf76f155ced4ddcb4097134ff3c332f xmlns="5c0ed026-2af2-4bd4-84a6-7e6cd39ea34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E040439-AA8B-42DA-A0D1-E93ECCCAA10C}"/>
</file>

<file path=customXml/itemProps2.xml><?xml version="1.0" encoding="utf-8"?>
<ds:datastoreItem xmlns:ds="http://schemas.openxmlformats.org/officeDocument/2006/customXml" ds:itemID="{A1858A15-796E-4640-86D3-E124BAAC443D}"/>
</file>

<file path=customXml/itemProps3.xml><?xml version="1.0" encoding="utf-8"?>
<ds:datastoreItem xmlns:ds="http://schemas.openxmlformats.org/officeDocument/2006/customXml" ds:itemID="{EC8FF5DE-28DB-421A-8F76-96E183943BAA}"/>
</file>

<file path=docProps/app.xml><?xml version="1.0" encoding="utf-8"?>
<Properties xmlns="http://schemas.openxmlformats.org/officeDocument/2006/extended-properties" xmlns:vt="http://schemas.openxmlformats.org/officeDocument/2006/docPropsVTypes">
  <Template>TM03457444[[fn=Base]]</Template>
  <TotalTime>11965</TotalTime>
  <Words>520</Words>
  <Application>Microsoft Macintosh PowerPoint</Application>
  <PresentationFormat>On-screen Show (4:3)</PresentationFormat>
  <Paragraphs>100</Paragraphs>
  <Slides>19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Arial Rounded MT Bold</vt:lpstr>
      <vt:lpstr>Calibri</vt:lpstr>
      <vt:lpstr>Corbel</vt:lpstr>
      <vt:lpstr>Base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Monsuver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Julio</dc:creator>
  <cp:lastModifiedBy>Malnis, Sabina</cp:lastModifiedBy>
  <cp:revision>854</cp:revision>
  <cp:lastPrinted>2018-01-23T23:35:42Z</cp:lastPrinted>
  <dcterms:created xsi:type="dcterms:W3CDTF">2011-03-26T02:17:54Z</dcterms:created>
  <dcterms:modified xsi:type="dcterms:W3CDTF">2022-06-03T22:16:36Z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0x0101003FD60DE7C51F8C40AF6F34765F7D2D84</vt:lpwstr>
  </property>
</Properties>
</file>