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7"/>
  </p:notesMasterIdLst>
  <p:sldIdLst>
    <p:sldId id="256" r:id="rId5"/>
    <p:sldId id="260" r:id="rId6"/>
    <p:sldId id="262" r:id="rId7"/>
    <p:sldId id="261" r:id="rId8"/>
    <p:sldId id="257" r:id="rId9"/>
    <p:sldId id="301" r:id="rId10"/>
    <p:sldId id="300" r:id="rId11"/>
    <p:sldId id="313" r:id="rId12"/>
    <p:sldId id="304" r:id="rId13"/>
    <p:sldId id="314" r:id="rId14"/>
    <p:sldId id="316" r:id="rId15"/>
    <p:sldId id="317" r:id="rId16"/>
    <p:sldId id="318" r:id="rId17"/>
    <p:sldId id="319" r:id="rId18"/>
    <p:sldId id="320" r:id="rId19"/>
    <p:sldId id="321" r:id="rId20"/>
    <p:sldId id="322" r:id="rId21"/>
    <p:sldId id="308" r:id="rId22"/>
    <p:sldId id="309" r:id="rId23"/>
    <p:sldId id="323" r:id="rId24"/>
    <p:sldId id="324" r:id="rId25"/>
    <p:sldId id="294" r:id="rId26"/>
    <p:sldId id="295" r:id="rId27"/>
    <p:sldId id="296" r:id="rId28"/>
    <p:sldId id="315" r:id="rId29"/>
    <p:sldId id="297" r:id="rId30"/>
    <p:sldId id="298" r:id="rId31"/>
    <p:sldId id="303" r:id="rId32"/>
    <p:sldId id="325" r:id="rId33"/>
    <p:sldId id="263" r:id="rId34"/>
    <p:sldId id="326" r:id="rId35"/>
    <p:sldId id="265" r:id="rId36"/>
    <p:sldId id="267" r:id="rId37"/>
    <p:sldId id="268" r:id="rId38"/>
    <p:sldId id="269" r:id="rId39"/>
    <p:sldId id="270" r:id="rId40"/>
    <p:sldId id="271" r:id="rId41"/>
    <p:sldId id="277" r:id="rId42"/>
    <p:sldId id="299" r:id="rId43"/>
    <p:sldId id="311" r:id="rId44"/>
    <p:sldId id="278" r:id="rId45"/>
    <p:sldId id="327"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E0B677F-E0EA-437D-BB1D-1E2BD348B6EC}">
          <p14:sldIdLst>
            <p14:sldId id="256"/>
            <p14:sldId id="260"/>
          </p14:sldIdLst>
        </p14:section>
        <p14:section name="Ransomware" id="{FE255936-196C-4E55-AC99-42E42F986F22}">
          <p14:sldIdLst>
            <p14:sldId id="262"/>
            <p14:sldId id="261"/>
            <p14:sldId id="257"/>
            <p14:sldId id="301"/>
            <p14:sldId id="300"/>
            <p14:sldId id="313"/>
          </p14:sldIdLst>
        </p14:section>
        <p14:section name="Transport Future and Cyber-implications" id="{A1064C52-71B0-483E-870E-C586EED16AAC}">
          <p14:sldIdLst>
            <p14:sldId id="304"/>
            <p14:sldId id="314"/>
            <p14:sldId id="316"/>
            <p14:sldId id="317"/>
            <p14:sldId id="318"/>
            <p14:sldId id="319"/>
            <p14:sldId id="320"/>
            <p14:sldId id="321"/>
            <p14:sldId id="322"/>
            <p14:sldId id="308"/>
            <p14:sldId id="309"/>
            <p14:sldId id="323"/>
          </p14:sldIdLst>
        </p14:section>
        <p14:section name="Legal Framework" id="{2A955D95-0CBA-4114-9A3B-B894005C9678}">
          <p14:sldIdLst>
            <p14:sldId id="324"/>
            <p14:sldId id="294"/>
            <p14:sldId id="295"/>
            <p14:sldId id="296"/>
            <p14:sldId id="315"/>
            <p14:sldId id="297"/>
            <p14:sldId id="298"/>
            <p14:sldId id="303"/>
            <p14:sldId id="325"/>
          </p14:sldIdLst>
        </p14:section>
        <p14:section name="Maritime Vulnerabilities and Survey" id="{403F6AF8-98FD-4542-8BA4-9DEBD7292B85}">
          <p14:sldIdLst>
            <p14:sldId id="263"/>
            <p14:sldId id="326"/>
            <p14:sldId id="265"/>
            <p14:sldId id="267"/>
            <p14:sldId id="268"/>
            <p14:sldId id="269"/>
            <p14:sldId id="270"/>
            <p14:sldId id="271"/>
            <p14:sldId id="277"/>
            <p14:sldId id="299"/>
          </p14:sldIdLst>
        </p14:section>
        <p14:section name="Conclusion" id="{C746E295-2834-4FB4-9DCE-D97A44B0F92D}">
          <p14:sldIdLst>
            <p14:sldId id="311"/>
            <p14:sldId id="278"/>
            <p14:sldId id="327"/>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5151"/>
    <a:srgbClr val="FCC4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717" autoAdjust="0"/>
  </p:normalViewPr>
  <p:slideViewPr>
    <p:cSldViewPr snapToGrid="0" snapToObjects="1">
      <p:cViewPr varScale="1">
        <p:scale>
          <a:sx n="83" d="100"/>
          <a:sy n="83" d="100"/>
        </p:scale>
        <p:origin x="1248" y="67"/>
      </p:cViewPr>
      <p:guideLst>
        <p:guide orient="horz" pos="2160"/>
        <p:guide pos="2880"/>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slide" Target="slides/slide22.xml" Id="rId26" /><Relationship Type="http://schemas.openxmlformats.org/officeDocument/2006/relationships/slide" Target="slides/slide35.xml" Id="rId39" /><Relationship Type="http://schemas.openxmlformats.org/officeDocument/2006/relationships/customXml" Target="../customXml/item3.xml" Id="rId3" /><Relationship Type="http://schemas.openxmlformats.org/officeDocument/2006/relationships/slide" Target="slides/slide17.xml" Id="rId21" /><Relationship Type="http://schemas.openxmlformats.org/officeDocument/2006/relationships/slide" Target="slides/slide30.xml" Id="rId34" /><Relationship Type="http://schemas.openxmlformats.org/officeDocument/2006/relationships/slide" Target="slides/slide38.xml" Id="rId42" /><Relationship Type="http://schemas.openxmlformats.org/officeDocument/2006/relationships/notesMaster" Target="notesMasters/notesMaster1.xml" Id="rId47" /><Relationship Type="http://schemas.openxmlformats.org/officeDocument/2006/relationships/theme" Target="theme/theme1.xml" Id="rId50" /><Relationship Type="http://schemas.openxmlformats.org/officeDocument/2006/relationships/slide" Target="slides/slide3.xml" Id="rId7"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slide" Target="slides/slide21.xml" Id="rId25" /><Relationship Type="http://schemas.openxmlformats.org/officeDocument/2006/relationships/slide" Target="slides/slide29.xml" Id="rId33" /><Relationship Type="http://schemas.openxmlformats.org/officeDocument/2006/relationships/slide" Target="slides/slide34.xml" Id="rId38" /><Relationship Type="http://schemas.openxmlformats.org/officeDocument/2006/relationships/slide" Target="slides/slide42.xml" Id="rId46"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slide" Target="slides/slide16.xml" Id="rId20" /><Relationship Type="http://schemas.openxmlformats.org/officeDocument/2006/relationships/slide" Target="slides/slide25.xml" Id="rId29" /><Relationship Type="http://schemas.openxmlformats.org/officeDocument/2006/relationships/slide" Target="slides/slide37.xml" Id="rId41"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slide" Target="slides/slide20.xml" Id="rId24" /><Relationship Type="http://schemas.openxmlformats.org/officeDocument/2006/relationships/slide" Target="slides/slide28.xml" Id="rId32" /><Relationship Type="http://schemas.openxmlformats.org/officeDocument/2006/relationships/slide" Target="slides/slide33.xml" Id="rId37" /><Relationship Type="http://schemas.openxmlformats.org/officeDocument/2006/relationships/slide" Target="slides/slide36.xml" Id="rId40" /><Relationship Type="http://schemas.openxmlformats.org/officeDocument/2006/relationships/slide" Target="slides/slide41.xml" Id="rId45"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slide" Target="slides/slide19.xml" Id="rId23" /><Relationship Type="http://schemas.openxmlformats.org/officeDocument/2006/relationships/slide" Target="slides/slide24.xml" Id="rId28" /><Relationship Type="http://schemas.openxmlformats.org/officeDocument/2006/relationships/slide" Target="slides/slide32.xml" Id="rId36" /><Relationship Type="http://schemas.openxmlformats.org/officeDocument/2006/relationships/viewProps" Target="viewProps.xml" Id="rId49"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slide" Target="slides/slide27.xml" Id="rId31" /><Relationship Type="http://schemas.openxmlformats.org/officeDocument/2006/relationships/slide" Target="slides/slide40.xml" Id="rId44"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slide" Target="slides/slide18.xml" Id="rId22" /><Relationship Type="http://schemas.openxmlformats.org/officeDocument/2006/relationships/slide" Target="slides/slide23.xml" Id="rId27" /><Relationship Type="http://schemas.openxmlformats.org/officeDocument/2006/relationships/slide" Target="slides/slide26.xml" Id="rId30" /><Relationship Type="http://schemas.openxmlformats.org/officeDocument/2006/relationships/slide" Target="slides/slide31.xml" Id="rId35" /><Relationship Type="http://schemas.openxmlformats.org/officeDocument/2006/relationships/slide" Target="slides/slide39.xml" Id="rId43" /><Relationship Type="http://schemas.openxmlformats.org/officeDocument/2006/relationships/presProps" Target="presProps.xml" Id="rId48" /><Relationship Type="http://schemas.openxmlformats.org/officeDocument/2006/relationships/slide" Target="slides/slide4.xml" Id="rId8" /><Relationship Type="http://schemas.openxmlformats.org/officeDocument/2006/relationships/tableStyles" Target="tableStyles.xml" Id="rId51" /><Relationship Type="http://schemas.openxmlformats.org/officeDocument/2006/relationships/customXml" Target="/customXML/item4.xml" Id="imanage.xml" /></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Cost of an Attack</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chemeClr val="accent1"/>
            </a:solidFill>
            <a:ln>
              <a:noFill/>
            </a:ln>
            <a:effectLst/>
            <a:sp3d/>
          </c:spPr>
          <c:invertIfNegative val="0"/>
          <c:cat>
            <c:strRef>
              <c:f>Sheet1!$A$2:$A$7</c:f>
              <c:strCache>
                <c:ptCount val="6"/>
                <c:pt idx="0">
                  <c:v>&lt; $5,000</c:v>
                </c:pt>
                <c:pt idx="1">
                  <c:v>$5,000 - $50,000</c:v>
                </c:pt>
                <c:pt idx="2">
                  <c:v>$50,000 - $100,000</c:v>
                </c:pt>
                <c:pt idx="3">
                  <c:v>$100,000 - $500,000</c:v>
                </c:pt>
                <c:pt idx="4">
                  <c:v>$500,000 - $1 million</c:v>
                </c:pt>
                <c:pt idx="5">
                  <c:v>$1 million - $10 million</c:v>
                </c:pt>
              </c:strCache>
            </c:strRef>
          </c:cat>
          <c:val>
            <c:numRef>
              <c:f>Sheet1!$B$2:$B$7</c:f>
              <c:numCache>
                <c:formatCode>General</c:formatCode>
                <c:ptCount val="6"/>
                <c:pt idx="0">
                  <c:v>69</c:v>
                </c:pt>
                <c:pt idx="1">
                  <c:v>11</c:v>
                </c:pt>
                <c:pt idx="2">
                  <c:v>3</c:v>
                </c:pt>
                <c:pt idx="3">
                  <c:v>8</c:v>
                </c:pt>
                <c:pt idx="4">
                  <c:v>6</c:v>
                </c:pt>
                <c:pt idx="5">
                  <c:v>3</c:v>
                </c:pt>
              </c:numCache>
            </c:numRef>
          </c:val>
          <c:extLst>
            <c:ext xmlns:c16="http://schemas.microsoft.com/office/drawing/2014/chart" uri="{C3380CC4-5D6E-409C-BE32-E72D297353CC}">
              <c16:uniqueId val="{00000000-3472-4BC6-9BB1-4C52F6F91A2E}"/>
            </c:ext>
          </c:extLst>
        </c:ser>
        <c:dLbls>
          <c:showLegendKey val="0"/>
          <c:showVal val="0"/>
          <c:showCatName val="0"/>
          <c:showSerName val="0"/>
          <c:showPercent val="0"/>
          <c:showBubbleSize val="0"/>
        </c:dLbls>
        <c:gapWidth val="150"/>
        <c:shape val="box"/>
        <c:axId val="637110416"/>
        <c:axId val="637114352"/>
        <c:axId val="0"/>
      </c:bar3DChart>
      <c:catAx>
        <c:axId val="63711041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114352"/>
        <c:crosses val="autoZero"/>
        <c:auto val="1"/>
        <c:lblAlgn val="ctr"/>
        <c:lblOffset val="100"/>
        <c:noMultiLvlLbl val="0"/>
      </c:catAx>
      <c:valAx>
        <c:axId val="6371143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1104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2244AB-AC76-B749-BBEC-C9D287699E0F}" type="datetimeFigureOut">
              <a:rPr lang="en-US" smtClean="0"/>
              <a:t>9/19/2022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5B28F-5D47-8348-8D26-CCA5CBA0DCA8}" type="slidenum">
              <a:rPr lang="en-US" smtClean="0"/>
              <a:t>‹#›</a:t>
            </a:fld>
            <a:endParaRPr lang="en-US" dirty="0"/>
          </a:p>
        </p:txBody>
      </p:sp>
    </p:spTree>
    <p:extLst>
      <p:ext uri="{BB962C8B-B14F-4D97-AF65-F5344CB8AC3E}">
        <p14:creationId xmlns:p14="http://schemas.microsoft.com/office/powerpoint/2010/main" val="316639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On Tuesday, June 27, Maersk was hit by the “NotPetya” computer virus that shut down its container business. Soon mainstream and industry media outlets were reporting stoppages at Maersk operations in Rotterdam, Los Angeles, Mumbai, Auckland and a dozen other ports around the globe. Fear of the unknown – and prospects that the virus could spread – caused worldwide consternation throughout the maritime industry.  </a:t>
            </a:r>
          </a:p>
          <a:p>
            <a:endParaRPr lang="en-US" sz="1100" dirty="0"/>
          </a:p>
          <a:p>
            <a:r>
              <a:rPr lang="en-US" sz="1100" dirty="0"/>
              <a:t>Part of the problem is that “Many port IT shops are resourced to the cyber threats of yesterday,” says Port Fourchon’s Danos. “While installing security patches has always been an essential part of IT operations, now the threat and patch notifications are becoming more frequent, more complex and thus more time-consuming to implement. The staffing levels cannot keep up with the continuous security workload, which can create momentary windows of vulnerability that can be exploited.”</a:t>
            </a:r>
          </a:p>
          <a:p>
            <a:endParaRPr lang="en-US" sz="1100" dirty="0"/>
          </a:p>
          <a:p>
            <a:r>
              <a:rPr lang="en-US" sz="1100" dirty="0"/>
              <a:t>Shortly after the attack, Maersk chairman Jim Hagemann Snabe admitted to a panel at the World Economic Forum that Maersk “were only average when it comes to cybersecurity”.  “For the time being, we are speaking about simple attacks,” Snabe said. “The bad guys are very economically savvy. So fundamentally, if there is a real opportunity for them, they will use technology to hold attacks.”</a:t>
            </a:r>
          </a:p>
          <a:p>
            <a:endParaRPr lang="en-US" sz="1100" dirty="0"/>
          </a:p>
          <a:p>
            <a:r>
              <a:rPr lang="en-US" sz="1100" dirty="0"/>
              <a:t>The effect on Maersk was substantial but not debilitating. In its second quarter report, the company noted that “Business volumes were negatively affected for a couple of weeks in July and, as a consequence, our third quarter results will be impacted. We expect the cyberattack will impact results negatively by $200-300 million.”</a:t>
            </a:r>
          </a:p>
          <a:p>
            <a:endParaRPr lang="en-US" sz="1100" dirty="0"/>
          </a:p>
        </p:txBody>
      </p:sp>
      <p:sp>
        <p:nvSpPr>
          <p:cNvPr id="4" name="Slide Number Placeholder 3"/>
          <p:cNvSpPr>
            <a:spLocks noGrp="1"/>
          </p:cNvSpPr>
          <p:nvPr>
            <p:ph type="sldNum" sz="quarter" idx="10"/>
          </p:nvPr>
        </p:nvSpPr>
        <p:spPr/>
        <p:txBody>
          <a:bodyPr/>
          <a:lstStyle/>
          <a:p>
            <a:fld id="{9422CF2F-C92E-475E-AB49-E310C7060287}" type="slidenum">
              <a:rPr lang="en-US" smtClean="0"/>
              <a:t>8</a:t>
            </a:fld>
            <a:endParaRPr lang="en-US" dirty="0"/>
          </a:p>
        </p:txBody>
      </p:sp>
    </p:spTree>
    <p:extLst>
      <p:ext uri="{BB962C8B-B14F-4D97-AF65-F5344CB8AC3E}">
        <p14:creationId xmlns:p14="http://schemas.microsoft.com/office/powerpoint/2010/main" val="2542194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LONG BEACH</a:t>
            </a:r>
          </a:p>
          <a:p>
            <a:r>
              <a:rPr lang="en-US" dirty="0" smtClean="0"/>
              <a:t>BARCELONA</a:t>
            </a:r>
          </a:p>
          <a:p>
            <a:r>
              <a:rPr lang="en-US" dirty="0" smtClean="0"/>
              <a:t>SAN DIEGO</a:t>
            </a:r>
          </a:p>
          <a:p>
            <a:endParaRPr lang="en-US" dirty="0"/>
          </a:p>
          <a:p>
            <a:r>
              <a:rPr lang="en-US" dirty="0" smtClean="0"/>
              <a:t>3 successful breaches IN 2 MONTHS</a:t>
            </a:r>
            <a:endParaRPr lang="en-US" dirty="0"/>
          </a:p>
        </p:txBody>
      </p:sp>
      <p:sp>
        <p:nvSpPr>
          <p:cNvPr id="4" name="Slide Number Placeholder 3"/>
          <p:cNvSpPr>
            <a:spLocks noGrp="1"/>
          </p:cNvSpPr>
          <p:nvPr>
            <p:ph type="sldNum" sz="quarter" idx="10"/>
          </p:nvPr>
        </p:nvSpPr>
        <p:spPr/>
        <p:txBody>
          <a:bodyPr/>
          <a:lstStyle/>
          <a:p>
            <a:fld id="{9422CF2F-C92E-475E-AB49-E310C7060287}" type="slidenum">
              <a:rPr lang="en-US" smtClean="0"/>
              <a:t>19</a:t>
            </a:fld>
            <a:endParaRPr lang="en-US" dirty="0"/>
          </a:p>
        </p:txBody>
      </p:sp>
    </p:spTree>
    <p:extLst>
      <p:ext uri="{BB962C8B-B14F-4D97-AF65-F5344CB8AC3E}">
        <p14:creationId xmlns:p14="http://schemas.microsoft.com/office/powerpoint/2010/main" val="377823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22CF2F-C92E-475E-AB49-E310C7060287}" type="slidenum">
              <a:rPr lang="en-US" smtClean="0"/>
              <a:t>30</a:t>
            </a:fld>
            <a:endParaRPr lang="en-US" dirty="0"/>
          </a:p>
        </p:txBody>
      </p:sp>
    </p:spTree>
    <p:extLst>
      <p:ext uri="{BB962C8B-B14F-4D97-AF65-F5344CB8AC3E}">
        <p14:creationId xmlns:p14="http://schemas.microsoft.com/office/powerpoint/2010/main" val="2340678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you’ve ever been </a:t>
            </a:r>
            <a:r>
              <a:rPr lang="en-US" sz="1400" dirty="0">
                <a:solidFill>
                  <a:srgbClr val="FF0000"/>
                </a:solidFill>
              </a:rPr>
              <a:t>snakebit</a:t>
            </a:r>
            <a:r>
              <a:rPr lang="en-US" dirty="0"/>
              <a:t>, you learn about </a:t>
            </a:r>
            <a:r>
              <a:rPr lang="en-US" dirty="0">
                <a:solidFill>
                  <a:srgbClr val="FF0000"/>
                </a:solidFill>
              </a:rPr>
              <a:t>antivenom</a:t>
            </a:r>
            <a:r>
              <a:rPr lang="en-US" dirty="0"/>
              <a:t> and </a:t>
            </a:r>
            <a:r>
              <a:rPr lang="en-US" dirty="0">
                <a:solidFill>
                  <a:srgbClr val="FF0000"/>
                </a:solidFill>
              </a:rPr>
              <a:t>keep it close</a:t>
            </a:r>
            <a:r>
              <a:rPr lang="en-US" dirty="0"/>
              <a:t>.</a:t>
            </a:r>
          </a:p>
        </p:txBody>
      </p:sp>
      <p:sp>
        <p:nvSpPr>
          <p:cNvPr id="4" name="Slide Number Placeholder 3"/>
          <p:cNvSpPr>
            <a:spLocks noGrp="1"/>
          </p:cNvSpPr>
          <p:nvPr>
            <p:ph type="sldNum" sz="quarter" idx="10"/>
          </p:nvPr>
        </p:nvSpPr>
        <p:spPr/>
        <p:txBody>
          <a:bodyPr/>
          <a:lstStyle/>
          <a:p>
            <a:fld id="{9422CF2F-C92E-475E-AB49-E310C7060287}" type="slidenum">
              <a:rPr lang="en-US" smtClean="0"/>
              <a:t>38</a:t>
            </a:fld>
            <a:endParaRPr lang="en-US" dirty="0"/>
          </a:p>
        </p:txBody>
      </p:sp>
    </p:spTree>
    <p:extLst>
      <p:ext uri="{BB962C8B-B14F-4D97-AF65-F5344CB8AC3E}">
        <p14:creationId xmlns:p14="http://schemas.microsoft.com/office/powerpoint/2010/main" val="26521390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8A2CB2-C542-5A4B-860E-7651F8D5F23D}"/>
              </a:ext>
            </a:extLst>
          </p:cNvPr>
          <p:cNvPicPr>
            <a:picLocks noChangeAspect="1"/>
          </p:cNvPicPr>
          <p:nvPr userDrawn="1"/>
        </p:nvPicPr>
        <p:blipFill>
          <a:blip r:embed="rId2"/>
          <a:stretch>
            <a:fillRect/>
          </a:stretch>
        </p:blipFill>
        <p:spPr>
          <a:xfrm>
            <a:off x="3200400" y="0"/>
            <a:ext cx="5943600" cy="6858000"/>
          </a:xfrm>
          <a:prstGeom prst="rect">
            <a:avLst/>
          </a:prstGeom>
        </p:spPr>
      </p:pic>
      <p:sp>
        <p:nvSpPr>
          <p:cNvPr id="10" name="Rectangle 9">
            <a:extLst>
              <a:ext uri="{FF2B5EF4-FFF2-40B4-BE49-F238E27FC236}">
                <a16:creationId xmlns:a16="http://schemas.microsoft.com/office/drawing/2014/main" id="{6306E2DB-1F6F-C44C-82D6-CDF942D20719}"/>
              </a:ext>
            </a:extLst>
          </p:cNvPr>
          <p:cNvSpPr/>
          <p:nvPr userDrawn="1"/>
        </p:nvSpPr>
        <p:spPr>
          <a:xfrm>
            <a:off x="1828800" y="0"/>
            <a:ext cx="1371600" cy="6858000"/>
          </a:xfrm>
          <a:prstGeom prst="rect">
            <a:avLst/>
          </a:prstGeom>
          <a:solidFill>
            <a:srgbClr val="FCC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3FA8172-A1FA-3044-9C51-355EBAD7B6EF}"/>
              </a:ext>
            </a:extLst>
          </p:cNvPr>
          <p:cNvSpPr/>
          <p:nvPr userDrawn="1"/>
        </p:nvSpPr>
        <p:spPr>
          <a:xfrm>
            <a:off x="0" y="7219"/>
            <a:ext cx="18288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D4085071-5D08-F641-8EE4-7DA0AAF48E63}"/>
              </a:ext>
            </a:extLst>
          </p:cNvPr>
          <p:cNvPicPr>
            <a:picLocks noChangeAspect="1"/>
          </p:cNvPicPr>
          <p:nvPr userDrawn="1"/>
        </p:nvPicPr>
        <p:blipFill>
          <a:blip r:embed="rId3"/>
          <a:stretch>
            <a:fillRect/>
          </a:stretch>
        </p:blipFill>
        <p:spPr>
          <a:xfrm>
            <a:off x="271913" y="275858"/>
            <a:ext cx="1284973" cy="479171"/>
          </a:xfrm>
          <a:prstGeom prst="rect">
            <a:avLst/>
          </a:prstGeom>
        </p:spPr>
      </p:pic>
      <p:sp>
        <p:nvSpPr>
          <p:cNvPr id="12" name="Rectangle 11">
            <a:extLst>
              <a:ext uri="{FF2B5EF4-FFF2-40B4-BE49-F238E27FC236}">
                <a16:creationId xmlns:a16="http://schemas.microsoft.com/office/drawing/2014/main" id="{E3E5C716-D8B3-744C-B7A6-8B624F8E32CA}"/>
              </a:ext>
            </a:extLst>
          </p:cNvPr>
          <p:cNvSpPr/>
          <p:nvPr userDrawn="1"/>
        </p:nvSpPr>
        <p:spPr>
          <a:xfrm>
            <a:off x="0" y="1828799"/>
            <a:ext cx="5852160" cy="3282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2801" y="2033818"/>
            <a:ext cx="4867978" cy="1402401"/>
          </a:xfrm>
          <a:noFill/>
        </p:spPr>
        <p:txBody>
          <a:bodyPr lIns="0" anchor="ctr" anchorCtr="0">
            <a:normAutofit/>
          </a:bodyPr>
          <a:lstStyle>
            <a:lvl1pPr algn="l">
              <a:lnSpc>
                <a:spcPts val="3580"/>
              </a:lnSpc>
              <a:defRPr sz="3400">
                <a:solidFill>
                  <a:srgbClr val="51515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756788" y="3586350"/>
            <a:ext cx="1976788" cy="1239777"/>
          </a:xfrm>
        </p:spPr>
        <p:txBody>
          <a:bodyPr lIns="0" tIns="0" rIns="0" bIns="0">
            <a:normAutofit/>
          </a:bodyPr>
          <a:lstStyle>
            <a:lvl1pPr marL="0" indent="0" algn="l">
              <a:buNone/>
              <a:defRPr sz="1600" b="1">
                <a:solidFill>
                  <a:srgbClr val="51515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cxnSp>
        <p:nvCxnSpPr>
          <p:cNvPr id="15" name="Straight Connector 14">
            <a:extLst>
              <a:ext uri="{FF2B5EF4-FFF2-40B4-BE49-F238E27FC236}">
                <a16:creationId xmlns:a16="http://schemas.microsoft.com/office/drawing/2014/main" id="{A6F80AD9-B08B-E540-979B-46AC53E7323C}"/>
              </a:ext>
            </a:extLst>
          </p:cNvPr>
          <p:cNvCxnSpPr>
            <a:cxnSpLocks/>
          </p:cNvCxnSpPr>
          <p:nvPr userDrawn="1"/>
        </p:nvCxnSpPr>
        <p:spPr>
          <a:xfrm>
            <a:off x="2877953" y="3586350"/>
            <a:ext cx="0" cy="1239777"/>
          </a:xfrm>
          <a:prstGeom prst="line">
            <a:avLst/>
          </a:prstGeom>
          <a:ln w="25400">
            <a:solidFill>
              <a:srgbClr val="FCC42A"/>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19371AE-BD3F-374B-A20D-5764FDC44B00}"/>
              </a:ext>
            </a:extLst>
          </p:cNvPr>
          <p:cNvSpPr/>
          <p:nvPr userDrawn="1"/>
        </p:nvSpPr>
        <p:spPr>
          <a:xfrm>
            <a:off x="3200400" y="6150543"/>
            <a:ext cx="5943600" cy="707456"/>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6569162A-F14B-EE4C-9905-AFD3EC8A3E2D}"/>
              </a:ext>
            </a:extLst>
          </p:cNvPr>
          <p:cNvSpPr txBox="1"/>
          <p:nvPr userDrawn="1"/>
        </p:nvSpPr>
        <p:spPr>
          <a:xfrm>
            <a:off x="6670307" y="6411938"/>
            <a:ext cx="2117558" cy="184666"/>
          </a:xfrm>
          <a:prstGeom prst="rect">
            <a:avLst/>
          </a:prstGeom>
          <a:noFill/>
        </p:spPr>
        <p:txBody>
          <a:bodyPr wrap="square" lIns="0" tIns="0" rIns="0" bIns="0" rtlCol="0" anchor="ctr" anchorCtr="0">
            <a:spAutoFit/>
          </a:bodyPr>
          <a:lstStyle/>
          <a:p>
            <a:pPr algn="r"/>
            <a:r>
              <a:rPr lang="en-US" sz="1200" b="1" dirty="0">
                <a:solidFill>
                  <a:schemeClr val="bg1"/>
                </a:solidFill>
              </a:rPr>
              <a:t>joneswalker.com</a:t>
            </a:r>
          </a:p>
        </p:txBody>
      </p:sp>
      <p:sp>
        <p:nvSpPr>
          <p:cNvPr id="13" name="TextBox 12">
            <a:extLst>
              <a:ext uri="{FF2B5EF4-FFF2-40B4-BE49-F238E27FC236}">
                <a16:creationId xmlns:a16="http://schemas.microsoft.com/office/drawing/2014/main" id="{5D2C5945-A072-6E46-A902-BA871EA35C9A}"/>
              </a:ext>
            </a:extLst>
          </p:cNvPr>
          <p:cNvSpPr txBox="1"/>
          <p:nvPr userDrawn="1"/>
        </p:nvSpPr>
        <p:spPr>
          <a:xfrm>
            <a:off x="0" y="6421690"/>
            <a:ext cx="1828800" cy="138499"/>
          </a:xfrm>
          <a:prstGeom prst="rect">
            <a:avLst/>
          </a:prstGeom>
          <a:noFill/>
        </p:spPr>
        <p:txBody>
          <a:bodyPr wrap="square" lIns="0" tIns="0" rIns="0" bIns="0" rtlCol="0">
            <a:spAutoFit/>
          </a:bodyPr>
          <a:lstStyle/>
          <a:p>
            <a:pPr algn="ctr"/>
            <a:r>
              <a:rPr lang="en-US" sz="900" b="0" i="0" u="none" strike="noStrike" kern="1200" dirty="0">
                <a:solidFill>
                  <a:schemeClr val="tx1"/>
                </a:solidFill>
                <a:effectLst/>
                <a:latin typeface="+mn-lt"/>
                <a:ea typeface="+mn-ea"/>
                <a:cs typeface="+mn-cs"/>
              </a:rPr>
              <a:t>© </a:t>
            </a:r>
            <a:r>
              <a:rPr lang="en-US" sz="900" b="0" i="0" u="none" strike="noStrike" kern="1200" dirty="0" smtClean="0">
                <a:solidFill>
                  <a:schemeClr val="tx1"/>
                </a:solidFill>
                <a:effectLst/>
                <a:latin typeface="+mn-lt"/>
                <a:ea typeface="+mn-ea"/>
                <a:cs typeface="+mn-cs"/>
              </a:rPr>
              <a:t>2022 </a:t>
            </a:r>
            <a:r>
              <a:rPr lang="en-US" sz="900" b="0" i="0" u="none" strike="noStrike" kern="1200" dirty="0">
                <a:solidFill>
                  <a:schemeClr val="tx1"/>
                </a:solidFill>
                <a:effectLst/>
                <a:latin typeface="+mn-lt"/>
                <a:ea typeface="+mn-ea"/>
                <a:cs typeface="+mn-cs"/>
              </a:rPr>
              <a:t>Jones Walker LLP</a:t>
            </a:r>
            <a:endParaRPr lang="en-US" sz="900" dirty="0"/>
          </a:p>
        </p:txBody>
      </p:sp>
    </p:spTree>
    <p:extLst>
      <p:ext uri="{BB962C8B-B14F-4D97-AF65-F5344CB8AC3E}">
        <p14:creationId xmlns:p14="http://schemas.microsoft.com/office/powerpoint/2010/main" val="983726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9053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512064"/>
          <a:lstStyle/>
          <a:p>
            <a:r>
              <a:rPr lang="en-US" smtClean="0"/>
              <a:t>Click to edit Master title style</a:t>
            </a:r>
            <a:endParaRPr lang="en-US" dirty="0"/>
          </a:p>
        </p:txBody>
      </p:sp>
      <p:sp>
        <p:nvSpPr>
          <p:cNvPr id="3" name="Content Placeholder 2"/>
          <p:cNvSpPr>
            <a:spLocks noGrp="1"/>
          </p:cNvSpPr>
          <p:nvPr>
            <p:ph idx="1"/>
          </p:nvPr>
        </p:nvSpPr>
        <p:spPr/>
        <p:txBody>
          <a:bodyPr lIns="0" tIns="0" rIns="0" bIns="0">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lvl1pPr>
              <a:defRPr/>
            </a:lvl1pPr>
          </a:lstStyle>
          <a:p>
            <a:r>
              <a:rPr lang="en-US" dirty="0"/>
              <a:t>joneswalker.com  </a:t>
            </a:r>
            <a:r>
              <a:rPr lang="en-US" dirty="0">
                <a:solidFill>
                  <a:srgbClr val="FCC42A"/>
                </a:solidFill>
              </a:rPr>
              <a:t> |   </a:t>
            </a:r>
            <a:fld id="{2A523EE0-663D-DA45-A89C-9A34837C0BA7}" type="slidenum">
              <a:rPr lang="en-US" smtClean="0"/>
              <a:pPr/>
              <a:t>‹#›</a:t>
            </a:fld>
            <a:endParaRPr lang="en-US" dirty="0"/>
          </a:p>
        </p:txBody>
      </p:sp>
      <p:sp>
        <p:nvSpPr>
          <p:cNvPr id="7" name="Rectangle 6">
            <a:extLst>
              <a:ext uri="{FF2B5EF4-FFF2-40B4-BE49-F238E27FC236}">
                <a16:creationId xmlns:a16="http://schemas.microsoft.com/office/drawing/2014/main" id="{0DBF55CA-14EF-4742-995E-EEF7060E0C52}"/>
              </a:ext>
            </a:extLst>
          </p:cNvPr>
          <p:cNvSpPr/>
          <p:nvPr userDrawn="1"/>
        </p:nvSpPr>
        <p:spPr>
          <a:xfrm>
            <a:off x="0" y="0"/>
            <a:ext cx="171450" cy="1371600"/>
          </a:xfrm>
          <a:prstGeom prst="rect">
            <a:avLst/>
          </a:prstGeom>
          <a:solidFill>
            <a:srgbClr val="FCC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866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512064"/>
          <a:lstStyle/>
          <a:p>
            <a:r>
              <a:rPr lang="en-US" smtClean="0"/>
              <a:t>Click to edit Master title style</a:t>
            </a:r>
            <a:endParaRPr lang="en-US" dirty="0"/>
          </a:p>
        </p:txBody>
      </p:sp>
      <p:sp>
        <p:nvSpPr>
          <p:cNvPr id="3" name="Content Placeholder 2"/>
          <p:cNvSpPr>
            <a:spLocks noGrp="1"/>
          </p:cNvSpPr>
          <p:nvPr>
            <p:ph idx="1"/>
          </p:nvPr>
        </p:nvSpPr>
        <p:spPr>
          <a:xfrm>
            <a:off x="685801" y="1825625"/>
            <a:ext cx="3655194" cy="4161289"/>
          </a:xfrm>
        </p:spPr>
        <p:txBody>
          <a:bodyPr lIns="0" tIns="0" rIns="0" bIns="0">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lvl1pPr>
              <a:defRPr/>
            </a:lvl1pPr>
          </a:lstStyle>
          <a:p>
            <a:r>
              <a:rPr lang="en-US" dirty="0"/>
              <a:t>joneswalker.com  </a:t>
            </a:r>
            <a:r>
              <a:rPr lang="en-US" dirty="0">
                <a:solidFill>
                  <a:srgbClr val="FCC42A"/>
                </a:solidFill>
              </a:rPr>
              <a:t> |   </a:t>
            </a:r>
            <a:fld id="{2A523EE0-663D-DA45-A89C-9A34837C0BA7}" type="slidenum">
              <a:rPr lang="en-US" smtClean="0"/>
              <a:pPr/>
              <a:t>‹#›</a:t>
            </a:fld>
            <a:endParaRPr lang="en-US" dirty="0"/>
          </a:p>
        </p:txBody>
      </p:sp>
      <p:sp>
        <p:nvSpPr>
          <p:cNvPr id="7" name="Rectangle 6">
            <a:extLst>
              <a:ext uri="{FF2B5EF4-FFF2-40B4-BE49-F238E27FC236}">
                <a16:creationId xmlns:a16="http://schemas.microsoft.com/office/drawing/2014/main" id="{0DBF55CA-14EF-4742-995E-EEF7060E0C52}"/>
              </a:ext>
            </a:extLst>
          </p:cNvPr>
          <p:cNvSpPr/>
          <p:nvPr userDrawn="1"/>
        </p:nvSpPr>
        <p:spPr>
          <a:xfrm>
            <a:off x="0" y="0"/>
            <a:ext cx="171450" cy="1371600"/>
          </a:xfrm>
          <a:prstGeom prst="rect">
            <a:avLst/>
          </a:prstGeom>
          <a:solidFill>
            <a:srgbClr val="FCC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8B1AA102-4787-714C-A82D-7CF9BA42E0DD}"/>
              </a:ext>
            </a:extLst>
          </p:cNvPr>
          <p:cNvSpPr>
            <a:spLocks noGrp="1"/>
          </p:cNvSpPr>
          <p:nvPr>
            <p:ph idx="13"/>
          </p:nvPr>
        </p:nvSpPr>
        <p:spPr>
          <a:xfrm>
            <a:off x="4803006" y="1825624"/>
            <a:ext cx="3655194" cy="4161289"/>
          </a:xfrm>
        </p:spPr>
        <p:txBody>
          <a:bodyPr lIns="0" tIns="0" rIns="0" bIns="0">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7092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F2DD17-C069-214E-89A0-D7213CC13991}"/>
              </a:ext>
            </a:extLst>
          </p:cNvPr>
          <p:cNvSpPr/>
          <p:nvPr userDrawn="1"/>
        </p:nvSpPr>
        <p:spPr>
          <a:xfrm>
            <a:off x="0" y="0"/>
            <a:ext cx="9144000" cy="6858000"/>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CE50D5-6FC4-6144-BF31-27D7727B52DE}"/>
              </a:ext>
            </a:extLst>
          </p:cNvPr>
          <p:cNvPicPr>
            <a:picLocks noChangeAspect="1"/>
          </p:cNvPicPr>
          <p:nvPr userDrawn="1"/>
        </p:nvPicPr>
        <p:blipFill>
          <a:blip r:embed="rId2"/>
          <a:stretch>
            <a:fillRect/>
          </a:stretch>
        </p:blipFill>
        <p:spPr>
          <a:xfrm>
            <a:off x="914267" y="2070970"/>
            <a:ext cx="741279" cy="557517"/>
          </a:xfrm>
          <a:prstGeom prst="rect">
            <a:avLst/>
          </a:prstGeom>
        </p:spPr>
      </p:pic>
      <p:pic>
        <p:nvPicPr>
          <p:cNvPr id="8" name="Picture 7">
            <a:extLst>
              <a:ext uri="{FF2B5EF4-FFF2-40B4-BE49-F238E27FC236}">
                <a16:creationId xmlns:a16="http://schemas.microsoft.com/office/drawing/2014/main" id="{CC17FBE3-706C-3643-86E1-03FDC2EA44D3}"/>
              </a:ext>
            </a:extLst>
          </p:cNvPr>
          <p:cNvPicPr>
            <a:picLocks noChangeAspect="1"/>
          </p:cNvPicPr>
          <p:nvPr userDrawn="1"/>
        </p:nvPicPr>
        <p:blipFill>
          <a:blip r:embed="rId2"/>
          <a:stretch>
            <a:fillRect/>
          </a:stretch>
        </p:blipFill>
        <p:spPr>
          <a:xfrm rot="10800000">
            <a:off x="7539272" y="2070970"/>
            <a:ext cx="741279" cy="557517"/>
          </a:xfrm>
          <a:prstGeom prst="rect">
            <a:avLst/>
          </a:prstGeom>
        </p:spPr>
      </p:pic>
    </p:spTree>
    <p:extLst>
      <p:ext uri="{BB962C8B-B14F-4D97-AF65-F5344CB8AC3E}">
        <p14:creationId xmlns:p14="http://schemas.microsoft.com/office/powerpoint/2010/main" val="279653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a:xfrm>
            <a:off x="628650" y="6307364"/>
            <a:ext cx="2057400" cy="365125"/>
          </a:xfrm>
        </p:spPr>
        <p:txBody>
          <a:bodyPr/>
          <a:lstStyle>
            <a:lvl1pPr>
              <a:defRPr>
                <a:latin typeface="Gill Sans MT" panose="020B0502020104020203" pitchFamily="34" charset="0"/>
              </a:defRPr>
            </a:lvl1pPr>
          </a:lstStyle>
          <a:p>
            <a:fld id="{A1A0B3C1-E586-4A99-9392-30A74C663F60}" type="datetimeFigureOut">
              <a:rPr lang="en-US" smtClean="0"/>
              <a:pPr/>
              <a:t>9/19/2022</a:t>
            </a:fld>
            <a:endParaRPr lang="en-US" dirty="0"/>
          </a:p>
        </p:txBody>
      </p:sp>
      <p:sp>
        <p:nvSpPr>
          <p:cNvPr id="9" name="Footer Placeholder 4"/>
          <p:cNvSpPr>
            <a:spLocks noGrp="1"/>
          </p:cNvSpPr>
          <p:nvPr>
            <p:ph type="ftr" sz="quarter" idx="11"/>
          </p:nvPr>
        </p:nvSpPr>
        <p:spPr>
          <a:xfrm>
            <a:off x="3028950" y="6307364"/>
            <a:ext cx="3086100" cy="365125"/>
          </a:xfrm>
        </p:spPr>
        <p:txBody>
          <a:bodyPr/>
          <a:lstStyle>
            <a:lvl1pPr>
              <a:defRPr>
                <a:latin typeface="Gill Sans MT" panose="020B0502020104020203" pitchFamily="34" charset="0"/>
              </a:defRPr>
            </a:lvl1pPr>
          </a:lstStyle>
          <a:p>
            <a:endParaRPr lang="en-US" dirty="0"/>
          </a:p>
        </p:txBody>
      </p:sp>
      <p:sp>
        <p:nvSpPr>
          <p:cNvPr id="10" name="Slide Number Placeholder 5"/>
          <p:cNvSpPr>
            <a:spLocks noGrp="1"/>
          </p:cNvSpPr>
          <p:nvPr>
            <p:ph type="sldNum" sz="quarter" idx="12"/>
          </p:nvPr>
        </p:nvSpPr>
        <p:spPr>
          <a:xfrm>
            <a:off x="6457950" y="6307364"/>
            <a:ext cx="2057400" cy="365125"/>
          </a:xfrm>
        </p:spPr>
        <p:txBody>
          <a:bodyPr/>
          <a:lstStyle>
            <a:lvl1pPr>
              <a:defRPr>
                <a:latin typeface="Gill Sans MT" panose="020B0502020104020203" pitchFamily="34" charset="0"/>
              </a:defRPr>
            </a:lvl1pPr>
          </a:lstStyle>
          <a:p>
            <a:fld id="{35BC672B-28A1-4C24-B247-F9FC4FF994AA}" type="slidenum">
              <a:rPr lang="en-US" smtClean="0"/>
              <a:pPr/>
              <a:t>‹#›</a:t>
            </a:fld>
            <a:endParaRPr lang="en-US" dirty="0"/>
          </a:p>
        </p:txBody>
      </p:sp>
      <p:sp>
        <p:nvSpPr>
          <p:cNvPr id="11" name="Title 1"/>
          <p:cNvSpPr>
            <a:spLocks noGrp="1"/>
          </p:cNvSpPr>
          <p:nvPr>
            <p:ph type="title"/>
          </p:nvPr>
        </p:nvSpPr>
        <p:spPr>
          <a:xfrm>
            <a:off x="628650" y="522514"/>
            <a:ext cx="7886700" cy="1012372"/>
          </a:xfrm>
        </p:spPr>
        <p:txBody>
          <a:bodyPr/>
          <a:lstStyle>
            <a:lvl1pPr>
              <a:defRPr>
                <a:solidFill>
                  <a:schemeClr val="bg1"/>
                </a:solidFill>
                <a:latin typeface="Gill Sans MT" panose="020B0502020104020203" pitchFamily="34" charset="0"/>
              </a:defRPr>
            </a:lvl1pPr>
          </a:lstStyle>
          <a:p>
            <a:r>
              <a:rPr lang="en-US" smtClean="0"/>
              <a:t>Click to edit Master title style</a:t>
            </a:r>
            <a:endParaRPr lang="en-US"/>
          </a:p>
        </p:txBody>
      </p:sp>
    </p:spTree>
    <p:extLst>
      <p:ext uri="{BB962C8B-B14F-4D97-AF65-F5344CB8AC3E}">
        <p14:creationId xmlns:p14="http://schemas.microsoft.com/office/powerpoint/2010/main" val="406274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1800" b="1">
                <a:latin typeface="Gill Sans MT" panose="020B0502020104020203"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atin typeface="Gill Sans MT" panose="020B0502020104020203"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10"/>
          </p:nvPr>
        </p:nvSpPr>
        <p:spPr>
          <a:xfrm>
            <a:off x="628650" y="6307364"/>
            <a:ext cx="2057400" cy="365125"/>
          </a:xfrm>
        </p:spPr>
        <p:txBody>
          <a:bodyPr/>
          <a:lstStyle>
            <a:lvl1pPr>
              <a:defRPr>
                <a:latin typeface="Gill Sans MT" panose="020B0502020104020203" pitchFamily="34" charset="0"/>
              </a:defRPr>
            </a:lvl1pPr>
          </a:lstStyle>
          <a:p>
            <a:fld id="{A1A0B3C1-E586-4A99-9392-30A74C663F60}" type="datetimeFigureOut">
              <a:rPr lang="en-US" smtClean="0"/>
              <a:pPr/>
              <a:t>9/19/2022</a:t>
            </a:fld>
            <a:endParaRPr lang="en-US" dirty="0"/>
          </a:p>
        </p:txBody>
      </p:sp>
      <p:sp>
        <p:nvSpPr>
          <p:cNvPr id="11" name="Footer Placeholder 4"/>
          <p:cNvSpPr>
            <a:spLocks noGrp="1"/>
          </p:cNvSpPr>
          <p:nvPr>
            <p:ph type="ftr" sz="quarter" idx="11"/>
          </p:nvPr>
        </p:nvSpPr>
        <p:spPr>
          <a:xfrm>
            <a:off x="3028950" y="6307364"/>
            <a:ext cx="3086100" cy="365125"/>
          </a:xfrm>
        </p:spPr>
        <p:txBody>
          <a:bodyPr/>
          <a:lstStyle>
            <a:lvl1pPr>
              <a:defRPr>
                <a:latin typeface="Gill Sans MT" panose="020B0502020104020203" pitchFamily="34" charset="0"/>
              </a:defRPr>
            </a:lvl1pPr>
          </a:lstStyle>
          <a:p>
            <a:endParaRPr lang="en-US" dirty="0"/>
          </a:p>
        </p:txBody>
      </p:sp>
      <p:sp>
        <p:nvSpPr>
          <p:cNvPr id="12" name="Slide Number Placeholder 5"/>
          <p:cNvSpPr>
            <a:spLocks noGrp="1"/>
          </p:cNvSpPr>
          <p:nvPr>
            <p:ph type="sldNum" sz="quarter" idx="12"/>
          </p:nvPr>
        </p:nvSpPr>
        <p:spPr>
          <a:xfrm>
            <a:off x="6457950" y="6307364"/>
            <a:ext cx="2057400" cy="365125"/>
          </a:xfrm>
        </p:spPr>
        <p:txBody>
          <a:bodyPr/>
          <a:lstStyle>
            <a:lvl1pPr>
              <a:defRPr>
                <a:latin typeface="Gill Sans MT" panose="020B0502020104020203" pitchFamily="34" charset="0"/>
              </a:defRPr>
            </a:lvl1pPr>
          </a:lstStyle>
          <a:p>
            <a:fld id="{35BC672B-28A1-4C24-B247-F9FC4FF994AA}" type="slidenum">
              <a:rPr lang="en-US" smtClean="0"/>
              <a:pPr/>
              <a:t>‹#›</a:t>
            </a:fld>
            <a:endParaRPr lang="en-US" dirty="0"/>
          </a:p>
        </p:txBody>
      </p:sp>
      <p:sp>
        <p:nvSpPr>
          <p:cNvPr id="13" name="Title 1"/>
          <p:cNvSpPr>
            <a:spLocks noGrp="1"/>
          </p:cNvSpPr>
          <p:nvPr>
            <p:ph type="title"/>
          </p:nvPr>
        </p:nvSpPr>
        <p:spPr>
          <a:xfrm>
            <a:off x="628650" y="522514"/>
            <a:ext cx="7886700" cy="1012372"/>
          </a:xfrm>
        </p:spPr>
        <p:txBody>
          <a:bodyPr/>
          <a:lstStyle>
            <a:lvl1pPr>
              <a:defRPr>
                <a:solidFill>
                  <a:schemeClr val="bg1"/>
                </a:solidFill>
                <a:latin typeface="Gill Sans MT" panose="020B0502020104020203" pitchFamily="34" charset="0"/>
              </a:defRPr>
            </a:lvl1pPr>
          </a:lstStyle>
          <a:p>
            <a:r>
              <a:rPr lang="en-US" smtClean="0"/>
              <a:t>Click to edit Master title style</a:t>
            </a:r>
            <a:endParaRPr lang="en-US"/>
          </a:p>
        </p:txBody>
      </p:sp>
    </p:spTree>
    <p:extLst>
      <p:ext uri="{BB962C8B-B14F-4D97-AF65-F5344CB8AC3E}">
        <p14:creationId xmlns:p14="http://schemas.microsoft.com/office/powerpoint/2010/main" val="3379515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Quo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40946" y="996036"/>
            <a:ext cx="796018" cy="1938992"/>
          </a:xfrm>
          <a:prstGeom prst="rect">
            <a:avLst/>
          </a:prstGeom>
          <a:noFill/>
        </p:spPr>
        <p:txBody>
          <a:bodyPr wrap="square" rtlCol="0">
            <a:spAutoFit/>
          </a:bodyPr>
          <a:lstStyle/>
          <a:p>
            <a:r>
              <a:rPr lang="en-US" sz="12000" dirty="0" smtClean="0">
                <a:solidFill>
                  <a:schemeClr val="bg1"/>
                </a:solidFill>
                <a:latin typeface="Gill Sans MT" panose="020B0502020104020203" pitchFamily="34" charset="0"/>
              </a:rPr>
              <a:t>“</a:t>
            </a:r>
            <a:endParaRPr lang="en-US" sz="12000" dirty="0">
              <a:solidFill>
                <a:schemeClr val="bg1"/>
              </a:solidFill>
              <a:latin typeface="Gill Sans MT" panose="020B0502020104020203" pitchFamily="34" charset="0"/>
            </a:endParaRPr>
          </a:p>
        </p:txBody>
      </p:sp>
      <p:sp>
        <p:nvSpPr>
          <p:cNvPr id="3" name="TextBox 2"/>
          <p:cNvSpPr txBox="1"/>
          <p:nvPr userDrawn="1"/>
        </p:nvSpPr>
        <p:spPr>
          <a:xfrm>
            <a:off x="7315371" y="4160151"/>
            <a:ext cx="796018" cy="1938992"/>
          </a:xfrm>
          <a:prstGeom prst="rect">
            <a:avLst/>
          </a:prstGeom>
          <a:noFill/>
        </p:spPr>
        <p:txBody>
          <a:bodyPr wrap="square" rtlCol="0">
            <a:spAutoFit/>
          </a:bodyPr>
          <a:lstStyle/>
          <a:p>
            <a:r>
              <a:rPr lang="en-US" sz="12000" dirty="0" smtClean="0">
                <a:solidFill>
                  <a:schemeClr val="bg1"/>
                </a:solidFill>
                <a:latin typeface="Gill Sans MT" panose="020B0502020104020203" pitchFamily="34" charset="0"/>
              </a:rPr>
              <a:t>”</a:t>
            </a:r>
            <a:endParaRPr lang="en-US" sz="12000" dirty="0">
              <a:solidFill>
                <a:schemeClr val="bg1"/>
              </a:solidFill>
              <a:latin typeface="Gill Sans MT" panose="020B0502020104020203" pitchFamily="34" charset="0"/>
            </a:endParaRPr>
          </a:p>
        </p:txBody>
      </p:sp>
      <p:sp>
        <p:nvSpPr>
          <p:cNvPr id="6" name="Text Placeholder 5"/>
          <p:cNvSpPr>
            <a:spLocks noGrp="1"/>
          </p:cNvSpPr>
          <p:nvPr>
            <p:ph type="body" sz="quarter" idx="10"/>
          </p:nvPr>
        </p:nvSpPr>
        <p:spPr>
          <a:xfrm>
            <a:off x="1818595" y="1486578"/>
            <a:ext cx="5496776" cy="3901851"/>
          </a:xfrm>
        </p:spPr>
        <p:txBody>
          <a:bodyPr>
            <a:normAutofit/>
          </a:bodyPr>
          <a:lstStyle>
            <a:lvl1pPr marL="0" indent="0">
              <a:buNone/>
              <a:defRPr sz="4050">
                <a:solidFill>
                  <a:schemeClr val="bg1"/>
                </a:solidFill>
                <a:latin typeface="Gill Sans MT" panose="020B0502020104020203" pitchFamily="34" charset="0"/>
              </a:defRPr>
            </a:lvl1pPr>
            <a:lvl2pPr marL="342900" indent="0">
              <a:buNone/>
              <a:defRPr>
                <a:solidFill>
                  <a:schemeClr val="bg1"/>
                </a:solidFill>
                <a:latin typeface="Gill Sans MT" panose="020B0502020104020203" pitchFamily="34" charset="0"/>
              </a:defRPr>
            </a:lvl2pPr>
            <a:lvl3pPr marL="685800" indent="0">
              <a:buNone/>
              <a:defRPr>
                <a:solidFill>
                  <a:schemeClr val="bg1"/>
                </a:solidFill>
                <a:latin typeface="Gill Sans MT" panose="020B0502020104020203" pitchFamily="34" charset="0"/>
              </a:defRPr>
            </a:lvl3pPr>
            <a:lvl4pPr marL="1028700" indent="0">
              <a:buNone/>
              <a:defRPr>
                <a:solidFill>
                  <a:schemeClr val="bg1"/>
                </a:solidFill>
                <a:latin typeface="Gill Sans MT" panose="020B0502020104020203" pitchFamily="34" charset="0"/>
              </a:defRPr>
            </a:lvl4pPr>
            <a:lvl5pPr marL="1371600" indent="0">
              <a:buNone/>
              <a:defRPr>
                <a:solidFill>
                  <a:schemeClr val="bg1"/>
                </a:solidFill>
                <a:latin typeface="Gill Sans MT" panose="020B0502020104020203" pitchFamily="34" charset="0"/>
              </a:defRPr>
            </a:lvl5pPr>
          </a:lstStyle>
          <a:p>
            <a:pPr lvl="0"/>
            <a:r>
              <a:rPr lang="en-US" smtClean="0"/>
              <a:t>Edit Master text styles</a:t>
            </a:r>
          </a:p>
        </p:txBody>
      </p:sp>
    </p:spTree>
    <p:extLst>
      <p:ext uri="{BB962C8B-B14F-4D97-AF65-F5344CB8AC3E}">
        <p14:creationId xmlns:p14="http://schemas.microsoft.com/office/powerpoint/2010/main" val="996101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2978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628650" y="6307364"/>
            <a:ext cx="2057400" cy="365125"/>
          </a:xfrm>
        </p:spPr>
        <p:txBody>
          <a:bodyPr/>
          <a:lstStyle>
            <a:lvl1pPr>
              <a:defRPr>
                <a:latin typeface="Gill Sans MT" panose="020B0502020104020203" pitchFamily="34" charset="0"/>
              </a:defRPr>
            </a:lvl1pPr>
          </a:lstStyle>
          <a:p>
            <a:fld id="{A1A0B3C1-E586-4A99-9392-30A74C663F60}" type="datetimeFigureOut">
              <a:rPr lang="en-US" smtClean="0"/>
              <a:pPr/>
              <a:t>9/19/2022</a:t>
            </a:fld>
            <a:endParaRPr lang="en-US" dirty="0"/>
          </a:p>
        </p:txBody>
      </p:sp>
      <p:sp>
        <p:nvSpPr>
          <p:cNvPr id="7" name="Footer Placeholder 4"/>
          <p:cNvSpPr>
            <a:spLocks noGrp="1"/>
          </p:cNvSpPr>
          <p:nvPr>
            <p:ph type="ftr" sz="quarter" idx="11"/>
          </p:nvPr>
        </p:nvSpPr>
        <p:spPr>
          <a:xfrm>
            <a:off x="3028950" y="6307364"/>
            <a:ext cx="3086100" cy="365125"/>
          </a:xfrm>
        </p:spPr>
        <p:txBody>
          <a:bodyPr/>
          <a:lstStyle>
            <a:lvl1pPr>
              <a:defRPr>
                <a:latin typeface="Gill Sans MT" panose="020B0502020104020203" pitchFamily="34" charset="0"/>
              </a:defRPr>
            </a:lvl1pPr>
          </a:lstStyle>
          <a:p>
            <a:endParaRPr lang="en-US" dirty="0"/>
          </a:p>
        </p:txBody>
      </p:sp>
      <p:sp>
        <p:nvSpPr>
          <p:cNvPr id="8" name="Slide Number Placeholder 5"/>
          <p:cNvSpPr>
            <a:spLocks noGrp="1"/>
          </p:cNvSpPr>
          <p:nvPr>
            <p:ph type="sldNum" sz="quarter" idx="12"/>
          </p:nvPr>
        </p:nvSpPr>
        <p:spPr>
          <a:xfrm>
            <a:off x="6457950" y="6307364"/>
            <a:ext cx="2057400" cy="365125"/>
          </a:xfrm>
        </p:spPr>
        <p:txBody>
          <a:bodyPr/>
          <a:lstStyle>
            <a:lvl1pPr>
              <a:defRPr>
                <a:latin typeface="Gill Sans MT" panose="020B0502020104020203" pitchFamily="34" charset="0"/>
              </a:defRPr>
            </a:lvl1pPr>
          </a:lstStyle>
          <a:p>
            <a:fld id="{35BC672B-28A1-4C24-B247-F9FC4FF994AA}" type="slidenum">
              <a:rPr lang="en-US" smtClean="0"/>
              <a:pPr/>
              <a:t>‹#›</a:t>
            </a:fld>
            <a:endParaRPr lang="en-US" dirty="0"/>
          </a:p>
        </p:txBody>
      </p:sp>
      <p:sp>
        <p:nvSpPr>
          <p:cNvPr id="9" name="Title 1"/>
          <p:cNvSpPr>
            <a:spLocks noGrp="1"/>
          </p:cNvSpPr>
          <p:nvPr>
            <p:ph type="title"/>
          </p:nvPr>
        </p:nvSpPr>
        <p:spPr>
          <a:xfrm>
            <a:off x="628650" y="522514"/>
            <a:ext cx="7886700" cy="1012372"/>
          </a:xfrm>
        </p:spPr>
        <p:txBody>
          <a:bodyPr/>
          <a:lstStyle>
            <a:lvl1pPr>
              <a:defRPr>
                <a:solidFill>
                  <a:schemeClr val="bg1"/>
                </a:solidFill>
                <a:latin typeface="Gill Sans MT" panose="020B0502020104020203" pitchFamily="34" charset="0"/>
              </a:defRPr>
            </a:lvl1pPr>
          </a:lstStyle>
          <a:p>
            <a:r>
              <a:rPr lang="en-US" smtClean="0"/>
              <a:t>Click to edit Master title style</a:t>
            </a:r>
            <a:endParaRPr lang="en-US"/>
          </a:p>
        </p:txBody>
      </p:sp>
    </p:spTree>
    <p:extLst>
      <p:ext uri="{BB962C8B-B14F-4D97-AF65-F5344CB8AC3E}">
        <p14:creationId xmlns:p14="http://schemas.microsoft.com/office/powerpoint/2010/main" val="2002929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450" y="0"/>
            <a:ext cx="8972550" cy="1371600"/>
          </a:xfrm>
          <a:prstGeom prst="rect">
            <a:avLst/>
          </a:prstGeom>
          <a:solidFill>
            <a:schemeClr val="tx1"/>
          </a:solidFill>
        </p:spPr>
        <p:txBody>
          <a:bodyPr vert="horz" lIns="512064" tIns="0" rIns="0" bIns="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825625"/>
            <a:ext cx="7772400" cy="4161289"/>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00800" y="6205020"/>
            <a:ext cx="2057400" cy="340983"/>
          </a:xfrm>
          <a:prstGeom prst="rect">
            <a:avLst/>
          </a:prstGeom>
        </p:spPr>
        <p:txBody>
          <a:bodyPr vert="horz" lIns="0" tIns="0" rIns="0" bIns="0" rtlCol="0" anchor="b" anchorCtr="0"/>
          <a:lstStyle>
            <a:lvl1pPr algn="r">
              <a:defRPr sz="1200" b="1">
                <a:solidFill>
                  <a:srgbClr val="515151"/>
                </a:solidFill>
              </a:defRPr>
            </a:lvl1pPr>
          </a:lstStyle>
          <a:p>
            <a:r>
              <a:rPr lang="en-US" dirty="0"/>
              <a:t>joneswalker.com  </a:t>
            </a:r>
            <a:r>
              <a:rPr lang="en-US" dirty="0">
                <a:solidFill>
                  <a:srgbClr val="FCC42A"/>
                </a:solidFill>
              </a:rPr>
              <a:t> |   </a:t>
            </a:r>
            <a:fld id="{2A523EE0-663D-DA45-A89C-9A34837C0BA7}" type="slidenum">
              <a:rPr lang="en-US" smtClean="0"/>
              <a:pPr/>
              <a:t>‹#›</a:t>
            </a:fld>
            <a:endParaRPr lang="en-US" dirty="0"/>
          </a:p>
        </p:txBody>
      </p:sp>
      <p:sp>
        <p:nvSpPr>
          <p:cNvPr id="7" name="Rectangle 6">
            <a:extLst>
              <a:ext uri="{FF2B5EF4-FFF2-40B4-BE49-F238E27FC236}">
                <a16:creationId xmlns:a16="http://schemas.microsoft.com/office/drawing/2014/main" id="{4D7D0CDD-D295-6947-8DF1-CEF601882CFE}"/>
              </a:ext>
            </a:extLst>
          </p:cNvPr>
          <p:cNvSpPr/>
          <p:nvPr userDrawn="1"/>
        </p:nvSpPr>
        <p:spPr>
          <a:xfrm>
            <a:off x="0" y="0"/>
            <a:ext cx="171450" cy="1371600"/>
          </a:xfrm>
          <a:prstGeom prst="rect">
            <a:avLst/>
          </a:prstGeom>
          <a:solidFill>
            <a:srgbClr val="FCC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4D27FEC-BFBC-2C43-8C95-D66AF8534FBE}"/>
              </a:ext>
            </a:extLst>
          </p:cNvPr>
          <p:cNvPicPr>
            <a:picLocks noChangeAspect="1"/>
          </p:cNvPicPr>
          <p:nvPr userDrawn="1"/>
        </p:nvPicPr>
        <p:blipFill>
          <a:blip r:embed="rId12"/>
          <a:stretch>
            <a:fillRect/>
          </a:stretch>
        </p:blipFill>
        <p:spPr>
          <a:xfrm>
            <a:off x="688206" y="6205020"/>
            <a:ext cx="914400" cy="340983"/>
          </a:xfrm>
          <a:prstGeom prst="rect">
            <a:avLst/>
          </a:prstGeom>
        </p:spPr>
      </p:pic>
      <p:sp>
        <p:nvSpPr>
          <p:cNvPr id="4" name="TextBox 3">
            <a:extLst>
              <a:ext uri="{FF2B5EF4-FFF2-40B4-BE49-F238E27FC236}">
                <a16:creationId xmlns:a16="http://schemas.microsoft.com/office/drawing/2014/main" id="{21153A3C-8546-A14A-83A7-31D34A607E60}"/>
              </a:ext>
            </a:extLst>
          </p:cNvPr>
          <p:cNvSpPr txBox="1"/>
          <p:nvPr userDrawn="1"/>
        </p:nvSpPr>
        <p:spPr>
          <a:xfrm>
            <a:off x="3849504" y="6421690"/>
            <a:ext cx="1444992" cy="138499"/>
          </a:xfrm>
          <a:prstGeom prst="rect">
            <a:avLst/>
          </a:prstGeom>
          <a:noFill/>
        </p:spPr>
        <p:txBody>
          <a:bodyPr wrap="square" lIns="0" tIns="0" rIns="0" bIns="0" rtlCol="0">
            <a:spAutoFit/>
          </a:bodyPr>
          <a:lstStyle/>
          <a:p>
            <a:pPr algn="ctr"/>
            <a:r>
              <a:rPr lang="en-US" sz="900" b="0" i="0" u="none" strike="noStrike" kern="1200" dirty="0">
                <a:solidFill>
                  <a:schemeClr val="tx1"/>
                </a:solidFill>
                <a:effectLst/>
                <a:latin typeface="+mn-lt"/>
                <a:ea typeface="+mn-ea"/>
                <a:cs typeface="+mn-cs"/>
              </a:rPr>
              <a:t>© </a:t>
            </a:r>
            <a:r>
              <a:rPr lang="en-US" sz="900" b="0" i="0" u="none" strike="noStrike" kern="1200" dirty="0" smtClean="0">
                <a:solidFill>
                  <a:schemeClr val="tx1"/>
                </a:solidFill>
                <a:effectLst/>
                <a:latin typeface="+mn-lt"/>
                <a:ea typeface="+mn-ea"/>
                <a:cs typeface="+mn-cs"/>
              </a:rPr>
              <a:t>2022 </a:t>
            </a:r>
            <a:r>
              <a:rPr lang="en-US" sz="900" b="0" i="0" u="none" strike="noStrike" kern="1200" dirty="0">
                <a:solidFill>
                  <a:schemeClr val="tx1"/>
                </a:solidFill>
                <a:effectLst/>
                <a:latin typeface="+mn-lt"/>
                <a:ea typeface="+mn-ea"/>
                <a:cs typeface="+mn-cs"/>
              </a:rPr>
              <a:t>Jones Walker LLP</a:t>
            </a:r>
            <a:endParaRPr lang="en-US" sz="900" dirty="0"/>
          </a:p>
        </p:txBody>
      </p:sp>
    </p:spTree>
    <p:extLst>
      <p:ext uri="{BB962C8B-B14F-4D97-AF65-F5344CB8AC3E}">
        <p14:creationId xmlns:p14="http://schemas.microsoft.com/office/powerpoint/2010/main" val="1745454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70" r:id="rId8"/>
    <p:sldLayoutId id="2147483671" r:id="rId9"/>
    <p:sldLayoutId id="2147483672" r:id="rId10"/>
  </p:sldLayoutIdLst>
  <p:hf hdr="0" ftr="0" dt="0"/>
  <p:txStyles>
    <p:titleStyle>
      <a:lvl1pPr algn="l" defTabSz="914400" rtl="0" eaLnBrk="1" latinLnBrk="0" hangingPunct="1">
        <a:lnSpc>
          <a:spcPct val="100000"/>
        </a:lnSpc>
        <a:spcBef>
          <a:spcPct val="0"/>
        </a:spcBef>
        <a:buNone/>
        <a:defRPr sz="28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rolls-royce.com/media/press-releases/2018/03-12-2018-rr-and-finferries-demonstrate-worlds-first-fully-autonomous-ferry.aspx"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1E03D-7B83-0942-8D09-39679B9AB306}"/>
              </a:ext>
            </a:extLst>
          </p:cNvPr>
          <p:cNvSpPr>
            <a:spLocks noGrp="1"/>
          </p:cNvSpPr>
          <p:nvPr>
            <p:ph type="ctrTitle"/>
          </p:nvPr>
        </p:nvSpPr>
        <p:spPr>
          <a:xfrm>
            <a:off x="762801" y="2042809"/>
            <a:ext cx="4970734" cy="1371600"/>
          </a:xfrm>
        </p:spPr>
        <p:txBody>
          <a:bodyPr>
            <a:noAutofit/>
          </a:bodyPr>
          <a:lstStyle/>
          <a:p>
            <a:pPr>
              <a:lnSpc>
                <a:spcPct val="100000"/>
              </a:lnSpc>
            </a:pPr>
            <a:r>
              <a:rPr lang="en-US" sz="2400" dirty="0">
                <a:latin typeface="+mn-lt"/>
              </a:rPr>
              <a:t>Legal Framework:  Mitigation of Cyber Risk in Ports, Terminals, and the Maritime Industry</a:t>
            </a:r>
          </a:p>
        </p:txBody>
      </p:sp>
      <p:sp>
        <p:nvSpPr>
          <p:cNvPr id="5" name="Subtitle 4">
            <a:extLst>
              <a:ext uri="{FF2B5EF4-FFF2-40B4-BE49-F238E27FC236}">
                <a16:creationId xmlns:a16="http://schemas.microsoft.com/office/drawing/2014/main" id="{E22C8E86-F747-EF46-8D33-E0BB954EDDF6}"/>
              </a:ext>
            </a:extLst>
          </p:cNvPr>
          <p:cNvSpPr>
            <a:spLocks noGrp="1"/>
          </p:cNvSpPr>
          <p:nvPr>
            <p:ph type="subTitle" idx="1"/>
          </p:nvPr>
        </p:nvSpPr>
        <p:spPr>
          <a:xfrm>
            <a:off x="756788" y="3589505"/>
            <a:ext cx="1976788" cy="1191958"/>
          </a:xfrm>
        </p:spPr>
        <p:txBody>
          <a:bodyPr/>
          <a:lstStyle/>
          <a:p>
            <a:r>
              <a:rPr lang="en-US" dirty="0" smtClean="0"/>
              <a:t>	</a:t>
            </a:r>
          </a:p>
          <a:p>
            <a:r>
              <a:rPr lang="en-US" dirty="0" smtClean="0"/>
              <a:t>September </a:t>
            </a:r>
            <a:r>
              <a:rPr lang="en-US" dirty="0"/>
              <a:t>23, 2022</a:t>
            </a:r>
          </a:p>
          <a:p>
            <a:endParaRPr lang="en-US" dirty="0"/>
          </a:p>
        </p:txBody>
      </p:sp>
      <p:sp>
        <p:nvSpPr>
          <p:cNvPr id="6" name="TextBox 5">
            <a:extLst>
              <a:ext uri="{FF2B5EF4-FFF2-40B4-BE49-F238E27FC236}">
                <a16:creationId xmlns:a16="http://schemas.microsoft.com/office/drawing/2014/main" id="{66D81A9E-A06B-DA4F-8267-4B9730C520F8}"/>
              </a:ext>
            </a:extLst>
          </p:cNvPr>
          <p:cNvSpPr txBox="1"/>
          <p:nvPr/>
        </p:nvSpPr>
        <p:spPr>
          <a:xfrm>
            <a:off x="3058779" y="3589505"/>
            <a:ext cx="2013735" cy="1391057"/>
          </a:xfrm>
          <a:prstGeom prst="rect">
            <a:avLst/>
          </a:prstGeom>
          <a:noFill/>
        </p:spPr>
        <p:txBody>
          <a:bodyPr wrap="square" lIns="0" tIns="0" rIns="0" bIns="0" rtlCol="0">
            <a:noAutofit/>
          </a:bodyPr>
          <a:lstStyle/>
          <a:p>
            <a:endParaRPr lang="en-US" sz="1400" b="1" dirty="0" smtClean="0">
              <a:solidFill>
                <a:srgbClr val="515151"/>
              </a:solidFill>
            </a:endParaRPr>
          </a:p>
          <a:p>
            <a:r>
              <a:rPr lang="en-US" sz="1400" b="1" dirty="0" smtClean="0">
                <a:solidFill>
                  <a:srgbClr val="515151"/>
                </a:solidFill>
              </a:rPr>
              <a:t>Andrew R. Lee,</a:t>
            </a:r>
            <a:r>
              <a:rPr lang="en-US" sz="1200" b="1" dirty="0" smtClean="0">
                <a:solidFill>
                  <a:srgbClr val="515151"/>
                </a:solidFill>
              </a:rPr>
              <a:t> CIPP/US</a:t>
            </a:r>
          </a:p>
          <a:p>
            <a:r>
              <a:rPr lang="en-US" sz="1100" dirty="0" smtClean="0">
                <a:solidFill>
                  <a:srgbClr val="515151"/>
                </a:solidFill>
              </a:rPr>
              <a:t>Partner, Jones Walker LLP, New Orleans</a:t>
            </a:r>
            <a:endParaRPr lang="en-US" sz="1100" dirty="0">
              <a:solidFill>
                <a:srgbClr val="515151"/>
              </a:solidFill>
            </a:endParaRPr>
          </a:p>
        </p:txBody>
      </p:sp>
      <p:pic>
        <p:nvPicPr>
          <p:cNvPr id="7" name="Picture 6"/>
          <p:cNvPicPr>
            <a:picLocks noChangeAspect="1"/>
          </p:cNvPicPr>
          <p:nvPr/>
        </p:nvPicPr>
        <p:blipFill>
          <a:blip r:embed="rId2"/>
          <a:stretch>
            <a:fillRect/>
          </a:stretch>
        </p:blipFill>
        <p:spPr>
          <a:xfrm>
            <a:off x="3282305" y="55389"/>
            <a:ext cx="4584832" cy="1433165"/>
          </a:xfrm>
          <a:prstGeom prst="rect">
            <a:avLst/>
          </a:prstGeom>
        </p:spPr>
      </p:pic>
    </p:spTree>
    <p:extLst>
      <p:ext uri="{BB962C8B-B14F-4D97-AF65-F5344CB8AC3E}">
        <p14:creationId xmlns:p14="http://schemas.microsoft.com/office/powerpoint/2010/main" val="9021541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a:t>Autonomous vessel (MASS)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r>
              <a:rPr lang="en-US" dirty="0" smtClean="0"/>
              <a:t>joneswalker.com  </a:t>
            </a:r>
            <a:r>
              <a:rPr lang="en-US" dirty="0" smtClean="0">
                <a:solidFill>
                  <a:srgbClr val="FCC42A"/>
                </a:solidFill>
              </a:rPr>
              <a:t> |   </a:t>
            </a:r>
            <a:fld id="{2A523EE0-663D-DA45-A89C-9A34837C0BA7}" type="slidenum">
              <a:rPr lang="en-US" smtClean="0"/>
              <a:pPr/>
              <a:t>10</a:t>
            </a:fld>
            <a:endParaRPr lang="en-US" dirty="0"/>
          </a:p>
        </p:txBody>
      </p:sp>
      <p:pic>
        <p:nvPicPr>
          <p:cNvPr id="5" name="Google Shape;95;p19"/>
          <p:cNvPicPr preferRelativeResize="0"/>
          <p:nvPr/>
        </p:nvPicPr>
        <p:blipFill>
          <a:blip r:embed="rId2">
            <a:alphaModFix/>
          </a:blip>
          <a:stretch>
            <a:fillRect/>
          </a:stretch>
        </p:blipFill>
        <p:spPr>
          <a:xfrm>
            <a:off x="496278" y="2164150"/>
            <a:ext cx="8002524" cy="3107550"/>
          </a:xfrm>
          <a:prstGeom prst="rect">
            <a:avLst/>
          </a:prstGeom>
          <a:noFill/>
          <a:ln>
            <a:noFill/>
          </a:ln>
        </p:spPr>
      </p:pic>
    </p:spTree>
    <p:extLst>
      <p:ext uri="{BB962C8B-B14F-4D97-AF65-F5344CB8AC3E}">
        <p14:creationId xmlns:p14="http://schemas.microsoft.com/office/powerpoint/2010/main" val="1644733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MASS Vessel</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r>
              <a:rPr lang="en-US" dirty="0" smtClean="0"/>
              <a:t>joneswalker.com  </a:t>
            </a:r>
            <a:r>
              <a:rPr lang="en-US" dirty="0" smtClean="0">
                <a:solidFill>
                  <a:srgbClr val="FCC42A"/>
                </a:solidFill>
              </a:rPr>
              <a:t> |   </a:t>
            </a:r>
            <a:fld id="{2A523EE0-663D-DA45-A89C-9A34837C0BA7}" type="slidenum">
              <a:rPr lang="en-US" smtClean="0"/>
              <a:pPr/>
              <a:t>11</a:t>
            </a:fld>
            <a:endParaRPr lang="en-US" dirty="0"/>
          </a:p>
        </p:txBody>
      </p:sp>
      <p:pic>
        <p:nvPicPr>
          <p:cNvPr id="6" name="Google Shape;110;p21"/>
          <p:cNvPicPr preferRelativeResize="0"/>
          <p:nvPr/>
        </p:nvPicPr>
        <p:blipFill>
          <a:blip r:embed="rId2">
            <a:alphaModFix/>
          </a:blip>
          <a:stretch>
            <a:fillRect/>
          </a:stretch>
        </p:blipFill>
        <p:spPr>
          <a:xfrm>
            <a:off x="1003250" y="1648501"/>
            <a:ext cx="6805598" cy="3828149"/>
          </a:xfrm>
          <a:prstGeom prst="rect">
            <a:avLst/>
          </a:prstGeom>
          <a:noFill/>
          <a:ln>
            <a:noFill/>
          </a:ln>
        </p:spPr>
      </p:pic>
    </p:spTree>
    <p:extLst>
      <p:ext uri="{BB962C8B-B14F-4D97-AF65-F5344CB8AC3E}">
        <p14:creationId xmlns:p14="http://schemas.microsoft.com/office/powerpoint/2010/main" val="2599501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a:t>The self-driving automobile</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r>
              <a:rPr lang="en-US" dirty="0" smtClean="0"/>
              <a:t>joneswalker.com  </a:t>
            </a:r>
            <a:r>
              <a:rPr lang="en-US" dirty="0" smtClean="0">
                <a:solidFill>
                  <a:srgbClr val="FCC42A"/>
                </a:solidFill>
              </a:rPr>
              <a:t> |   </a:t>
            </a:r>
            <a:fld id="{2A523EE0-663D-DA45-A89C-9A34837C0BA7}" type="slidenum">
              <a:rPr lang="en-US" smtClean="0"/>
              <a:pPr/>
              <a:t>12</a:t>
            </a:fld>
            <a:endParaRPr lang="en-US" dirty="0"/>
          </a:p>
        </p:txBody>
      </p:sp>
      <p:pic>
        <p:nvPicPr>
          <p:cNvPr id="5" name="Google Shape;102;p20"/>
          <p:cNvPicPr preferRelativeResize="0"/>
          <p:nvPr/>
        </p:nvPicPr>
        <p:blipFill>
          <a:blip r:embed="rId2">
            <a:alphaModFix/>
          </a:blip>
          <a:stretch>
            <a:fillRect/>
          </a:stretch>
        </p:blipFill>
        <p:spPr>
          <a:xfrm>
            <a:off x="173126" y="1972801"/>
            <a:ext cx="4398875" cy="3349301"/>
          </a:xfrm>
          <a:prstGeom prst="rect">
            <a:avLst/>
          </a:prstGeom>
          <a:noFill/>
          <a:ln>
            <a:noFill/>
          </a:ln>
        </p:spPr>
      </p:pic>
      <p:pic>
        <p:nvPicPr>
          <p:cNvPr id="6" name="Google Shape;103;p20"/>
          <p:cNvPicPr preferRelativeResize="0"/>
          <p:nvPr/>
        </p:nvPicPr>
        <p:blipFill>
          <a:blip r:embed="rId3">
            <a:alphaModFix/>
          </a:blip>
          <a:stretch>
            <a:fillRect/>
          </a:stretch>
        </p:blipFill>
        <p:spPr>
          <a:xfrm>
            <a:off x="4350376" y="2399550"/>
            <a:ext cx="4668549" cy="3112376"/>
          </a:xfrm>
          <a:prstGeom prst="rect">
            <a:avLst/>
          </a:prstGeom>
          <a:noFill/>
          <a:ln>
            <a:noFill/>
          </a:ln>
        </p:spPr>
      </p:pic>
    </p:spTree>
    <p:extLst>
      <p:ext uri="{BB962C8B-B14F-4D97-AF65-F5344CB8AC3E}">
        <p14:creationId xmlns:p14="http://schemas.microsoft.com/office/powerpoint/2010/main" val="457488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a:t>The </a:t>
            </a:r>
            <a:r>
              <a:rPr lang="en" i="1"/>
              <a:t>Falco </a:t>
            </a:r>
            <a:endParaRPr lang="en-US" dirty="0"/>
          </a:p>
        </p:txBody>
      </p:sp>
      <p:sp>
        <p:nvSpPr>
          <p:cNvPr id="4" name="Slide Number Placeholder 3"/>
          <p:cNvSpPr>
            <a:spLocks noGrp="1"/>
          </p:cNvSpPr>
          <p:nvPr>
            <p:ph type="sldNum" sz="quarter" idx="12"/>
          </p:nvPr>
        </p:nvSpPr>
        <p:spPr/>
        <p:txBody>
          <a:bodyPr/>
          <a:lstStyle/>
          <a:p>
            <a:r>
              <a:rPr lang="en-US" dirty="0" smtClean="0"/>
              <a:t>joneswalker.com  </a:t>
            </a:r>
            <a:r>
              <a:rPr lang="en-US" dirty="0" smtClean="0">
                <a:solidFill>
                  <a:srgbClr val="FCC42A"/>
                </a:solidFill>
              </a:rPr>
              <a:t> |   </a:t>
            </a:r>
            <a:fld id="{2A523EE0-663D-DA45-A89C-9A34837C0BA7}" type="slidenum">
              <a:rPr lang="en-US" smtClean="0"/>
              <a:pPr/>
              <a:t>13</a:t>
            </a:fld>
            <a:endParaRPr lang="en-US" dirty="0"/>
          </a:p>
        </p:txBody>
      </p:sp>
      <p:pic>
        <p:nvPicPr>
          <p:cNvPr id="5" name="Google Shape;117;p22"/>
          <p:cNvPicPr preferRelativeResize="0">
            <a:picLocks noGrp="1"/>
          </p:cNvPicPr>
          <p:nvPr>
            <p:ph idx="1"/>
          </p:nvPr>
        </p:nvPicPr>
        <p:blipFill>
          <a:blip r:embed="rId2">
            <a:alphaModFix/>
          </a:blip>
          <a:stretch>
            <a:fillRect/>
          </a:stretch>
        </p:blipFill>
        <p:spPr>
          <a:xfrm>
            <a:off x="782242" y="1825625"/>
            <a:ext cx="7579515" cy="4160838"/>
          </a:xfrm>
          <a:prstGeom prst="rect">
            <a:avLst/>
          </a:prstGeom>
          <a:noFill/>
          <a:ln>
            <a:noFill/>
          </a:ln>
        </p:spPr>
      </p:pic>
    </p:spTree>
    <p:extLst>
      <p:ext uri="{BB962C8B-B14F-4D97-AF65-F5344CB8AC3E}">
        <p14:creationId xmlns:p14="http://schemas.microsoft.com/office/powerpoint/2010/main" val="1007718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a:t>The </a:t>
            </a:r>
            <a:r>
              <a:rPr lang="en" i="1"/>
              <a:t>Falco </a:t>
            </a:r>
            <a:endParaRPr lang="en-US" dirty="0"/>
          </a:p>
        </p:txBody>
      </p:sp>
      <p:sp>
        <p:nvSpPr>
          <p:cNvPr id="4" name="Slide Number Placeholder 3"/>
          <p:cNvSpPr>
            <a:spLocks noGrp="1"/>
          </p:cNvSpPr>
          <p:nvPr>
            <p:ph type="sldNum" sz="quarter" idx="12"/>
          </p:nvPr>
        </p:nvSpPr>
        <p:spPr/>
        <p:txBody>
          <a:bodyPr/>
          <a:lstStyle/>
          <a:p>
            <a:r>
              <a:rPr lang="en-US" dirty="0" smtClean="0"/>
              <a:t>joneswalker.com  </a:t>
            </a:r>
            <a:r>
              <a:rPr lang="en-US" dirty="0" smtClean="0">
                <a:solidFill>
                  <a:srgbClr val="FCC42A"/>
                </a:solidFill>
              </a:rPr>
              <a:t> |   </a:t>
            </a:r>
            <a:fld id="{2A523EE0-663D-DA45-A89C-9A34837C0BA7}" type="slidenum">
              <a:rPr lang="en-US" smtClean="0"/>
              <a:pPr/>
              <a:t>14</a:t>
            </a:fld>
            <a:endParaRPr lang="en-US" dirty="0"/>
          </a:p>
        </p:txBody>
      </p:sp>
      <p:sp>
        <p:nvSpPr>
          <p:cNvPr id="3" name="Content Placeholder 2"/>
          <p:cNvSpPr>
            <a:spLocks noGrp="1"/>
          </p:cNvSpPr>
          <p:nvPr>
            <p:ph idx="1"/>
          </p:nvPr>
        </p:nvSpPr>
        <p:spPr/>
        <p:txBody>
          <a:bodyPr/>
          <a:lstStyle/>
          <a:p>
            <a:endParaRPr lang="en-US" dirty="0"/>
          </a:p>
        </p:txBody>
      </p:sp>
      <p:pic>
        <p:nvPicPr>
          <p:cNvPr id="7" name="Google Shape;124;p23"/>
          <p:cNvPicPr preferRelativeResize="0"/>
          <p:nvPr/>
        </p:nvPicPr>
        <p:blipFill>
          <a:blip r:embed="rId2">
            <a:alphaModFix/>
          </a:blip>
          <a:stretch>
            <a:fillRect/>
          </a:stretch>
        </p:blipFill>
        <p:spPr>
          <a:xfrm>
            <a:off x="1423850" y="1874975"/>
            <a:ext cx="5729550" cy="3580974"/>
          </a:xfrm>
          <a:prstGeom prst="rect">
            <a:avLst/>
          </a:prstGeom>
          <a:noFill/>
          <a:ln>
            <a:noFill/>
          </a:ln>
        </p:spPr>
      </p:pic>
    </p:spTree>
    <p:extLst>
      <p:ext uri="{BB962C8B-B14F-4D97-AF65-F5344CB8AC3E}">
        <p14:creationId xmlns:p14="http://schemas.microsoft.com/office/powerpoint/2010/main" val="3361331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a:t>The </a:t>
            </a:r>
            <a:r>
              <a:rPr lang="en" i="1"/>
              <a:t>Falco </a:t>
            </a:r>
            <a:endParaRPr lang="en-US" dirty="0"/>
          </a:p>
        </p:txBody>
      </p:sp>
      <p:sp>
        <p:nvSpPr>
          <p:cNvPr id="4" name="Slide Number Placeholder 3"/>
          <p:cNvSpPr>
            <a:spLocks noGrp="1"/>
          </p:cNvSpPr>
          <p:nvPr>
            <p:ph type="sldNum" sz="quarter" idx="12"/>
          </p:nvPr>
        </p:nvSpPr>
        <p:spPr/>
        <p:txBody>
          <a:bodyPr/>
          <a:lstStyle/>
          <a:p>
            <a:r>
              <a:rPr lang="en-US" dirty="0" smtClean="0"/>
              <a:t>joneswalker.com  </a:t>
            </a:r>
            <a:r>
              <a:rPr lang="en-US" dirty="0" smtClean="0">
                <a:solidFill>
                  <a:srgbClr val="FCC42A"/>
                </a:solidFill>
              </a:rPr>
              <a:t> |   </a:t>
            </a:r>
            <a:fld id="{2A523EE0-663D-DA45-A89C-9A34837C0BA7}" type="slidenum">
              <a:rPr lang="en-US" smtClean="0"/>
              <a:pPr/>
              <a:t>15</a:t>
            </a:fld>
            <a:endParaRPr lang="en-US" dirty="0"/>
          </a:p>
        </p:txBody>
      </p:sp>
      <p:sp>
        <p:nvSpPr>
          <p:cNvPr id="3" name="Content Placeholder 2"/>
          <p:cNvSpPr>
            <a:spLocks noGrp="1"/>
          </p:cNvSpPr>
          <p:nvPr>
            <p:ph idx="1"/>
          </p:nvPr>
        </p:nvSpPr>
        <p:spPr/>
        <p:txBody>
          <a:bodyPr/>
          <a:lstStyle/>
          <a:p>
            <a:endParaRPr lang="en-US" dirty="0"/>
          </a:p>
        </p:txBody>
      </p:sp>
      <p:sp>
        <p:nvSpPr>
          <p:cNvPr id="7" name="Google Shape;130;p24"/>
          <p:cNvSpPr txBox="1">
            <a:spLocks/>
          </p:cNvSpPr>
          <p:nvPr/>
        </p:nvSpPr>
        <p:spPr>
          <a:xfrm>
            <a:off x="838200" y="1978025"/>
            <a:ext cx="7772400" cy="4161289"/>
          </a:xfrm>
          <a:prstGeom prst="rect">
            <a:avLst/>
          </a:prstGeom>
        </p:spPr>
        <p:txBody>
          <a:bodyPr spcFirstLastPara="1" vert="horz" wrap="square" lIns="91425" tIns="91425" rIns="9142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100" dirty="0" smtClean="0"/>
              <a:t>“</a:t>
            </a:r>
            <a:r>
              <a:rPr lang="en-US" sz="1650" dirty="0" smtClean="0">
                <a:solidFill>
                  <a:srgbClr val="4E5D65"/>
                </a:solidFill>
                <a:highlight>
                  <a:srgbClr val="FFFFFF"/>
                </a:highlight>
              </a:rPr>
              <a:t>During the demonstration, the </a:t>
            </a:r>
            <a:r>
              <a:rPr lang="en-US" sz="1650" i="1" dirty="0" smtClean="0">
                <a:solidFill>
                  <a:srgbClr val="4E5D65"/>
                </a:solidFill>
                <a:highlight>
                  <a:srgbClr val="FFFFFF"/>
                </a:highlight>
              </a:rPr>
              <a:t>Falco</a:t>
            </a:r>
            <a:r>
              <a:rPr lang="en-US" sz="1650" dirty="0" smtClean="0">
                <a:solidFill>
                  <a:srgbClr val="4E5D65"/>
                </a:solidFill>
                <a:highlight>
                  <a:srgbClr val="FFFFFF"/>
                </a:highlight>
              </a:rPr>
              <a:t>, with 80 invited VIP guests aboard, conducted the voyage under fully autonomous control. </a:t>
            </a:r>
            <a:r>
              <a:rPr lang="en-US" sz="1650" dirty="0" smtClean="0">
                <a:solidFill>
                  <a:srgbClr val="FF0000"/>
                </a:solidFill>
                <a:highlight>
                  <a:srgbClr val="FFFFFF"/>
                </a:highlight>
              </a:rPr>
              <a:t>The vessel detected objects utilising sensor fusion and artificial intelligence</a:t>
            </a:r>
            <a:r>
              <a:rPr lang="en-US" sz="1650" dirty="0" smtClean="0">
                <a:solidFill>
                  <a:srgbClr val="4E5D65"/>
                </a:solidFill>
                <a:highlight>
                  <a:srgbClr val="FFFFFF"/>
                </a:highlight>
              </a:rPr>
              <a:t> and conducted collision avoidance. It also </a:t>
            </a:r>
            <a:r>
              <a:rPr lang="en-US" sz="1650" dirty="0" smtClean="0">
                <a:solidFill>
                  <a:srgbClr val="FF0000"/>
                </a:solidFill>
                <a:highlight>
                  <a:srgbClr val="FFFFFF"/>
                </a:highlight>
              </a:rPr>
              <a:t>demonstrated automatic berthing with a recently developed autonomous navigation system</a:t>
            </a:r>
            <a:r>
              <a:rPr lang="en-US" sz="1650" dirty="0" smtClean="0">
                <a:solidFill>
                  <a:srgbClr val="4E5D65"/>
                </a:solidFill>
                <a:highlight>
                  <a:srgbClr val="FFFFFF"/>
                </a:highlight>
              </a:rPr>
              <a:t>. All this was achieved </a:t>
            </a:r>
            <a:r>
              <a:rPr lang="en-US" sz="1650" dirty="0" smtClean="0">
                <a:solidFill>
                  <a:srgbClr val="FF0000"/>
                </a:solidFill>
                <a:highlight>
                  <a:srgbClr val="FFFFFF"/>
                </a:highlight>
              </a:rPr>
              <a:t>without any human intervention from the crew</a:t>
            </a:r>
            <a:r>
              <a:rPr lang="en-US" sz="1650" dirty="0" smtClean="0">
                <a:solidFill>
                  <a:srgbClr val="4E5D65"/>
                </a:solidFill>
                <a:highlight>
                  <a:srgbClr val="FFFFFF"/>
                </a:highlight>
              </a:rPr>
              <a:t>.</a:t>
            </a:r>
          </a:p>
          <a:p>
            <a:pPr marL="0" indent="0">
              <a:spcBef>
                <a:spcPts val="1200"/>
              </a:spcBef>
              <a:buFont typeface="Arial" panose="020B0604020202020204" pitchFamily="34" charset="0"/>
              <a:buNone/>
            </a:pPr>
            <a:r>
              <a:rPr lang="en-US" sz="1650" dirty="0" smtClean="0">
                <a:solidFill>
                  <a:srgbClr val="4E5D65"/>
                </a:solidFill>
                <a:highlight>
                  <a:srgbClr val="FFFFFF"/>
                </a:highlight>
              </a:rPr>
              <a:t>“The </a:t>
            </a:r>
            <a:r>
              <a:rPr lang="en-US" sz="1650" i="1" dirty="0" smtClean="0">
                <a:solidFill>
                  <a:srgbClr val="4E5D65"/>
                </a:solidFill>
                <a:highlight>
                  <a:srgbClr val="FFFFFF"/>
                </a:highlight>
              </a:rPr>
              <a:t>Falco</a:t>
            </a:r>
            <a:r>
              <a:rPr lang="en-US" sz="1650" dirty="0" smtClean="0">
                <a:solidFill>
                  <a:srgbClr val="4E5D65"/>
                </a:solidFill>
                <a:highlight>
                  <a:srgbClr val="FFFFFF"/>
                </a:highlight>
              </a:rPr>
              <a:t> is </a:t>
            </a:r>
            <a:r>
              <a:rPr lang="en-US" sz="1650" dirty="0" smtClean="0">
                <a:solidFill>
                  <a:srgbClr val="FF0000"/>
                </a:solidFill>
                <a:highlight>
                  <a:srgbClr val="FFFFFF"/>
                </a:highlight>
              </a:rPr>
              <a:t>equipped with a range of advanced sensors </a:t>
            </a:r>
            <a:r>
              <a:rPr lang="en-US" sz="1650" i="1" dirty="0" smtClean="0">
                <a:solidFill>
                  <a:srgbClr val="FF0000"/>
                </a:solidFill>
                <a:highlight>
                  <a:srgbClr val="FFFFFF"/>
                </a:highlight>
              </a:rPr>
              <a:t>which allows it to build a detailed picture of its surroundings</a:t>
            </a:r>
            <a:r>
              <a:rPr lang="en-US" sz="1650" dirty="0" smtClean="0">
                <a:solidFill>
                  <a:srgbClr val="4E5D65"/>
                </a:solidFill>
                <a:highlight>
                  <a:srgbClr val="FFFFFF"/>
                </a:highlight>
              </a:rPr>
              <a:t>, in real time and with a level of accuracy beyond that of the human eye.”</a:t>
            </a:r>
            <a:endParaRPr lang="en-US" sz="1350" dirty="0" smtClean="0">
              <a:solidFill>
                <a:srgbClr val="4E5D65"/>
              </a:solidFill>
              <a:highlight>
                <a:srgbClr val="FFFFFF"/>
              </a:highlight>
            </a:endParaRPr>
          </a:p>
          <a:p>
            <a:pPr marL="0" indent="0">
              <a:buFont typeface="Arial" panose="020B0604020202020204" pitchFamily="34" charset="0"/>
              <a:buNone/>
            </a:pPr>
            <a:endParaRPr lang="en-US" dirty="0" smtClean="0"/>
          </a:p>
          <a:p>
            <a:pPr marL="0" indent="0" algn="r">
              <a:spcBef>
                <a:spcPts val="1200"/>
              </a:spcBef>
              <a:spcAft>
                <a:spcPts val="1200"/>
              </a:spcAft>
              <a:buFont typeface="Arial" panose="020B0604020202020204" pitchFamily="34" charset="0"/>
              <a:buNone/>
            </a:pPr>
            <a:r>
              <a:rPr lang="en-US" sz="1100" u="sng" dirty="0" smtClean="0">
                <a:solidFill>
                  <a:schemeClr val="hlink"/>
                </a:solidFill>
                <a:hlinkClick r:id="rId2"/>
              </a:rPr>
              <a:t>Press releases | Rolls-Royce - Rolls-Royce and Finferries demonstrate world’s first Fully Autonomous Ferry</a:t>
            </a:r>
            <a:r>
              <a:rPr lang="en-US" dirty="0" smtClean="0"/>
              <a:t>, </a:t>
            </a:r>
            <a:r>
              <a:rPr lang="en-US" sz="1132" dirty="0" smtClean="0"/>
              <a:t>https://www.rolls-royce.com/media/press-releases/2018/03-12-2018-rr-and-finferries-demonstrate-worlds-first-fully-autonomousferry.aspx</a:t>
            </a:r>
            <a:endParaRPr lang="en-US" sz="1132" dirty="0"/>
          </a:p>
        </p:txBody>
      </p:sp>
    </p:spTree>
    <p:extLst>
      <p:ext uri="{BB962C8B-B14F-4D97-AF65-F5344CB8AC3E}">
        <p14:creationId xmlns:p14="http://schemas.microsoft.com/office/powerpoint/2010/main" val="2857973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a:t>Manually operated gantry cranes - Port of Haifa, Israel</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r>
              <a:rPr lang="en-US" dirty="0" smtClean="0"/>
              <a:t>joneswalker.com  </a:t>
            </a:r>
            <a:r>
              <a:rPr lang="en-US" dirty="0" smtClean="0">
                <a:solidFill>
                  <a:srgbClr val="FCC42A"/>
                </a:solidFill>
              </a:rPr>
              <a:t> |   </a:t>
            </a:r>
            <a:fld id="{2A523EE0-663D-DA45-A89C-9A34837C0BA7}" type="slidenum">
              <a:rPr lang="en-US" smtClean="0"/>
              <a:pPr/>
              <a:t>16</a:t>
            </a:fld>
            <a:endParaRPr lang="en-US" dirty="0"/>
          </a:p>
        </p:txBody>
      </p:sp>
      <p:pic>
        <p:nvPicPr>
          <p:cNvPr id="6" name="Google Shape;137;p25"/>
          <p:cNvPicPr preferRelativeResize="0"/>
          <p:nvPr/>
        </p:nvPicPr>
        <p:blipFill>
          <a:blip r:embed="rId2">
            <a:alphaModFix/>
          </a:blip>
          <a:stretch>
            <a:fillRect/>
          </a:stretch>
        </p:blipFill>
        <p:spPr>
          <a:xfrm>
            <a:off x="1274738" y="1774518"/>
            <a:ext cx="6856008" cy="3886814"/>
          </a:xfrm>
          <a:prstGeom prst="rect">
            <a:avLst/>
          </a:prstGeom>
          <a:noFill/>
          <a:ln>
            <a:noFill/>
          </a:ln>
        </p:spPr>
      </p:pic>
    </p:spTree>
    <p:extLst>
      <p:ext uri="{BB962C8B-B14F-4D97-AF65-F5344CB8AC3E}">
        <p14:creationId xmlns:p14="http://schemas.microsoft.com/office/powerpoint/2010/main" val="735737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a:t>Automated cranes (headed to Port of Ashdod, Israel)</a:t>
            </a:r>
            <a:endParaRPr lang="en-US" dirty="0"/>
          </a:p>
        </p:txBody>
      </p:sp>
      <p:sp>
        <p:nvSpPr>
          <p:cNvPr id="4" name="Slide Number Placeholder 3"/>
          <p:cNvSpPr>
            <a:spLocks noGrp="1"/>
          </p:cNvSpPr>
          <p:nvPr>
            <p:ph type="sldNum" sz="quarter" idx="12"/>
          </p:nvPr>
        </p:nvSpPr>
        <p:spPr/>
        <p:txBody>
          <a:bodyPr/>
          <a:lstStyle/>
          <a:p>
            <a:r>
              <a:rPr lang="en-US" dirty="0" smtClean="0"/>
              <a:t>joneswalker.com  </a:t>
            </a:r>
            <a:r>
              <a:rPr lang="en-US" dirty="0" smtClean="0">
                <a:solidFill>
                  <a:srgbClr val="FCC42A"/>
                </a:solidFill>
              </a:rPr>
              <a:t> |   </a:t>
            </a:r>
            <a:fld id="{2A523EE0-663D-DA45-A89C-9A34837C0BA7}" type="slidenum">
              <a:rPr lang="en-US" smtClean="0"/>
              <a:pPr/>
              <a:t>17</a:t>
            </a:fld>
            <a:endParaRPr lang="en-US" dirty="0"/>
          </a:p>
        </p:txBody>
      </p:sp>
      <p:pic>
        <p:nvPicPr>
          <p:cNvPr id="5" name="Google Shape;144;p26"/>
          <p:cNvPicPr preferRelativeResize="0">
            <a:picLocks noGrp="1"/>
          </p:cNvPicPr>
          <p:nvPr>
            <p:ph idx="1"/>
          </p:nvPr>
        </p:nvPicPr>
        <p:blipFill>
          <a:blip r:embed="rId2">
            <a:alphaModFix/>
          </a:blip>
          <a:stretch>
            <a:fillRect/>
          </a:stretch>
        </p:blipFill>
        <p:spPr>
          <a:xfrm>
            <a:off x="1382635" y="1825625"/>
            <a:ext cx="6378729" cy="4160838"/>
          </a:xfrm>
          <a:prstGeom prst="rect">
            <a:avLst/>
          </a:prstGeom>
          <a:noFill/>
          <a:ln>
            <a:noFill/>
          </a:ln>
        </p:spPr>
      </p:pic>
    </p:spTree>
    <p:extLst>
      <p:ext uri="{BB962C8B-B14F-4D97-AF65-F5344CB8AC3E}">
        <p14:creationId xmlns:p14="http://schemas.microsoft.com/office/powerpoint/2010/main" val="1408353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future of the maritime industry …</a:t>
            </a:r>
            <a:endParaRPr lang="en-US" dirty="0"/>
          </a:p>
        </p:txBody>
      </p:sp>
      <p:pic>
        <p:nvPicPr>
          <p:cNvPr id="5" name="Content Placeholder 4"/>
          <p:cNvPicPr>
            <a:picLocks noGrp="1" noChangeAspect="1"/>
          </p:cNvPicPr>
          <p:nvPr>
            <p:ph idx="1"/>
          </p:nvPr>
        </p:nvPicPr>
        <p:blipFill>
          <a:blip r:embed="rId2"/>
          <a:stretch>
            <a:fillRect/>
          </a:stretch>
        </p:blipFill>
        <p:spPr>
          <a:xfrm>
            <a:off x="700611" y="1825625"/>
            <a:ext cx="7742777" cy="4160838"/>
          </a:xfrm>
          <a:prstGeom prst="rect">
            <a:avLst/>
          </a:prstGeom>
        </p:spPr>
      </p:pic>
    </p:spTree>
    <p:extLst>
      <p:ext uri="{BB962C8B-B14F-4D97-AF65-F5344CB8AC3E}">
        <p14:creationId xmlns:p14="http://schemas.microsoft.com/office/powerpoint/2010/main" val="9734885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Port breaches</a:t>
            </a:r>
            <a:endParaRPr lang="en-US" dirty="0"/>
          </a:p>
        </p:txBody>
      </p:sp>
      <p:sp>
        <p:nvSpPr>
          <p:cNvPr id="2" name="Content Placeholder 1"/>
          <p:cNvSpPr>
            <a:spLocks noGrp="1"/>
          </p:cNvSpPr>
          <p:nvPr>
            <p:ph idx="1"/>
          </p:nvPr>
        </p:nvSpPr>
        <p:spPr/>
        <p:txBody>
          <a:bodyPr/>
          <a:lstStyle/>
          <a:p>
            <a:endParaRPr lang="en-US" dirty="0"/>
          </a:p>
        </p:txBody>
      </p:sp>
      <p:pic>
        <p:nvPicPr>
          <p:cNvPr id="7" name="Picture 6"/>
          <p:cNvPicPr>
            <a:picLocks noChangeAspect="1"/>
          </p:cNvPicPr>
          <p:nvPr/>
        </p:nvPicPr>
        <p:blipFill>
          <a:blip r:embed="rId3"/>
          <a:stretch>
            <a:fillRect/>
          </a:stretch>
        </p:blipFill>
        <p:spPr>
          <a:xfrm>
            <a:off x="440578" y="2115715"/>
            <a:ext cx="4222863" cy="1445018"/>
          </a:xfrm>
          <a:prstGeom prst="rect">
            <a:avLst/>
          </a:prstGeom>
        </p:spPr>
      </p:pic>
      <p:pic>
        <p:nvPicPr>
          <p:cNvPr id="8" name="Picture 7"/>
          <p:cNvPicPr>
            <a:picLocks noChangeAspect="1"/>
          </p:cNvPicPr>
          <p:nvPr/>
        </p:nvPicPr>
        <p:blipFill>
          <a:blip r:embed="rId4"/>
          <a:stretch>
            <a:fillRect/>
          </a:stretch>
        </p:blipFill>
        <p:spPr>
          <a:xfrm>
            <a:off x="4981816" y="2115714"/>
            <a:ext cx="3204098" cy="1979136"/>
          </a:xfrm>
          <a:prstGeom prst="rect">
            <a:avLst/>
          </a:prstGeom>
        </p:spPr>
      </p:pic>
      <p:pic>
        <p:nvPicPr>
          <p:cNvPr id="9" name="Picture 8"/>
          <p:cNvPicPr>
            <a:picLocks noChangeAspect="1"/>
          </p:cNvPicPr>
          <p:nvPr/>
        </p:nvPicPr>
        <p:blipFill>
          <a:blip r:embed="rId5"/>
          <a:stretch>
            <a:fillRect/>
          </a:stretch>
        </p:blipFill>
        <p:spPr>
          <a:xfrm>
            <a:off x="837371" y="3720391"/>
            <a:ext cx="3652155" cy="1926814"/>
          </a:xfrm>
          <a:prstGeom prst="rect">
            <a:avLst/>
          </a:prstGeom>
        </p:spPr>
      </p:pic>
    </p:spTree>
    <p:extLst>
      <p:ext uri="{BB962C8B-B14F-4D97-AF65-F5344CB8AC3E}">
        <p14:creationId xmlns:p14="http://schemas.microsoft.com/office/powerpoint/2010/main" val="29491474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08847E-2CD9-164F-A7C8-C26860137DA5}"/>
              </a:ext>
            </a:extLst>
          </p:cNvPr>
          <p:cNvSpPr>
            <a:spLocks noGrp="1"/>
          </p:cNvSpPr>
          <p:nvPr>
            <p:ph type="title"/>
          </p:nvPr>
        </p:nvSpPr>
        <p:spPr>
          <a:xfrm>
            <a:off x="174660" y="0"/>
            <a:ext cx="8969339" cy="1371600"/>
          </a:xfrm>
        </p:spPr>
        <p:txBody>
          <a:bodyPr/>
          <a:lstStyle/>
          <a:p>
            <a:r>
              <a:rPr lang="en-US" dirty="0"/>
              <a:t>Please note:</a:t>
            </a:r>
          </a:p>
        </p:txBody>
      </p:sp>
      <p:sp>
        <p:nvSpPr>
          <p:cNvPr id="5" name="Content Placeholder 4">
            <a:extLst>
              <a:ext uri="{FF2B5EF4-FFF2-40B4-BE49-F238E27FC236}">
                <a16:creationId xmlns:a16="http://schemas.microsoft.com/office/drawing/2014/main" id="{F887C053-AF04-064F-B236-EAF38A571D90}"/>
              </a:ext>
            </a:extLst>
          </p:cNvPr>
          <p:cNvSpPr>
            <a:spLocks noGrp="1"/>
          </p:cNvSpPr>
          <p:nvPr>
            <p:ph idx="1"/>
          </p:nvPr>
        </p:nvSpPr>
        <p:spPr/>
        <p:txBody>
          <a:bodyPr/>
          <a:lstStyle/>
          <a:p>
            <a:pPr marL="0" indent="0">
              <a:buNone/>
            </a:pPr>
            <a:r>
              <a:rPr lang="en-US" dirty="0"/>
              <a:t>The information described in this program is general in nature, and may not apply to your specific situation. Legal advice should be sought before taking action based on the information discussed. No attorney-client relationship is formed merely by your attendance at this event.</a:t>
            </a:r>
          </a:p>
          <a:p>
            <a:endParaRPr lang="en-US" dirty="0"/>
          </a:p>
        </p:txBody>
      </p:sp>
      <p:sp>
        <p:nvSpPr>
          <p:cNvPr id="6" name="Slide Number Placeholder 5">
            <a:extLst>
              <a:ext uri="{FF2B5EF4-FFF2-40B4-BE49-F238E27FC236}">
                <a16:creationId xmlns:a16="http://schemas.microsoft.com/office/drawing/2014/main" id="{F9E36A42-7450-8540-B80E-B5F84D17064A}"/>
              </a:ext>
            </a:extLst>
          </p:cNvPr>
          <p:cNvSpPr>
            <a:spLocks noGrp="1"/>
          </p:cNvSpPr>
          <p:nvPr>
            <p:ph type="sldNum" sz="quarter" idx="12"/>
          </p:nvPr>
        </p:nvSpPr>
        <p:spPr/>
        <p:txBody>
          <a:bodyPr/>
          <a:lstStyle/>
          <a:p>
            <a:r>
              <a:rPr lang="en-US" dirty="0"/>
              <a:t>joneswalker.com  </a:t>
            </a:r>
            <a:r>
              <a:rPr lang="en-US" dirty="0">
                <a:solidFill>
                  <a:srgbClr val="FCC42A"/>
                </a:solidFill>
              </a:rPr>
              <a:t> |   </a:t>
            </a:r>
            <a:fld id="{2A523EE0-663D-DA45-A89C-9A34837C0BA7}" type="slidenum">
              <a:rPr lang="en-US" smtClean="0"/>
              <a:pPr/>
              <a:t>2</a:t>
            </a:fld>
            <a:endParaRPr lang="en-US" dirty="0"/>
          </a:p>
        </p:txBody>
      </p:sp>
    </p:spTree>
    <p:extLst>
      <p:ext uri="{BB962C8B-B14F-4D97-AF65-F5344CB8AC3E}">
        <p14:creationId xmlns:p14="http://schemas.microsoft.com/office/powerpoint/2010/main" val="28948310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a:t>Concerns</a:t>
            </a:r>
            <a:endParaRPr lang="en-US" dirty="0"/>
          </a:p>
        </p:txBody>
      </p:sp>
      <p:sp>
        <p:nvSpPr>
          <p:cNvPr id="3" name="Content Placeholder 2"/>
          <p:cNvSpPr>
            <a:spLocks noGrp="1"/>
          </p:cNvSpPr>
          <p:nvPr>
            <p:ph idx="1"/>
          </p:nvPr>
        </p:nvSpPr>
        <p:spPr>
          <a:xfrm>
            <a:off x="685800" y="1825625"/>
            <a:ext cx="2501537" cy="4161289"/>
          </a:xfrm>
        </p:spPr>
        <p:txBody>
          <a:bodyPr/>
          <a:lstStyle/>
          <a:p>
            <a:pPr marL="0" indent="0">
              <a:spcAft>
                <a:spcPts val="1200"/>
              </a:spcAft>
              <a:buNone/>
            </a:pPr>
            <a:r>
              <a:rPr lang="en-US" dirty="0"/>
              <a:t>Pending U.S. Congress legislation: </a:t>
            </a:r>
          </a:p>
          <a:p>
            <a:pPr marL="342900">
              <a:spcAft>
                <a:spcPts val="1200"/>
              </a:spcAft>
            </a:pPr>
            <a:r>
              <a:rPr lang="en-US" dirty="0" smtClean="0"/>
              <a:t>Control </a:t>
            </a:r>
            <a:r>
              <a:rPr lang="en-US" dirty="0"/>
              <a:t>purchases of automated gantry cranes manufactured in China</a:t>
            </a:r>
          </a:p>
          <a:p>
            <a:endParaRPr lang="en-US" dirty="0"/>
          </a:p>
        </p:txBody>
      </p:sp>
      <p:sp>
        <p:nvSpPr>
          <p:cNvPr id="4" name="Slide Number Placeholder 3"/>
          <p:cNvSpPr>
            <a:spLocks noGrp="1"/>
          </p:cNvSpPr>
          <p:nvPr>
            <p:ph type="sldNum" sz="quarter" idx="12"/>
          </p:nvPr>
        </p:nvSpPr>
        <p:spPr/>
        <p:txBody>
          <a:bodyPr/>
          <a:lstStyle/>
          <a:p>
            <a:r>
              <a:rPr lang="en-US" dirty="0" smtClean="0"/>
              <a:t>joneswalker.com  </a:t>
            </a:r>
            <a:r>
              <a:rPr lang="en-US" dirty="0" smtClean="0">
                <a:solidFill>
                  <a:srgbClr val="FCC42A"/>
                </a:solidFill>
              </a:rPr>
              <a:t> |   </a:t>
            </a:r>
            <a:fld id="{2A523EE0-663D-DA45-A89C-9A34837C0BA7}" type="slidenum">
              <a:rPr lang="en-US" smtClean="0"/>
              <a:pPr/>
              <a:t>20</a:t>
            </a:fld>
            <a:endParaRPr lang="en-US" dirty="0"/>
          </a:p>
        </p:txBody>
      </p:sp>
      <p:pic>
        <p:nvPicPr>
          <p:cNvPr id="6" name="Google Shape;151;p27"/>
          <p:cNvPicPr preferRelativeResize="0"/>
          <p:nvPr/>
        </p:nvPicPr>
        <p:blipFill>
          <a:blip r:embed="rId2">
            <a:alphaModFix/>
          </a:blip>
          <a:stretch>
            <a:fillRect/>
          </a:stretch>
        </p:blipFill>
        <p:spPr>
          <a:xfrm>
            <a:off x="3559076" y="1517931"/>
            <a:ext cx="5124943" cy="4776675"/>
          </a:xfrm>
          <a:prstGeom prst="rect">
            <a:avLst/>
          </a:prstGeom>
          <a:noFill/>
          <a:ln>
            <a:noFill/>
          </a:ln>
        </p:spPr>
      </p:pic>
    </p:spTree>
    <p:extLst>
      <p:ext uri="{BB962C8B-B14F-4D97-AF65-F5344CB8AC3E}">
        <p14:creationId xmlns:p14="http://schemas.microsoft.com/office/powerpoint/2010/main" val="2549600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75;p16"/>
          <p:cNvPicPr preferRelativeResize="0"/>
          <p:nvPr/>
        </p:nvPicPr>
        <p:blipFill>
          <a:blip r:embed="rId2">
            <a:alphaModFix/>
          </a:blip>
          <a:stretch>
            <a:fillRect/>
          </a:stretch>
        </p:blipFill>
        <p:spPr>
          <a:xfrm>
            <a:off x="2830900" y="4137250"/>
            <a:ext cx="3234874" cy="1797150"/>
          </a:xfrm>
          <a:prstGeom prst="rect">
            <a:avLst/>
          </a:prstGeom>
          <a:noFill/>
          <a:ln>
            <a:noFill/>
          </a:ln>
        </p:spPr>
      </p:pic>
      <p:sp>
        <p:nvSpPr>
          <p:cNvPr id="2" name="Title 1"/>
          <p:cNvSpPr>
            <a:spLocks noGrp="1"/>
          </p:cNvSpPr>
          <p:nvPr>
            <p:ph type="title"/>
          </p:nvPr>
        </p:nvSpPr>
        <p:spPr/>
        <p:txBody>
          <a:bodyPr/>
          <a:lstStyle/>
          <a:p>
            <a:r>
              <a:rPr lang="en" smtClean="0"/>
              <a:t>Guidelines On Maritime Cyber Risk Management</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r>
              <a:rPr lang="en-US" dirty="0" smtClean="0"/>
              <a:t>joneswalker.com  </a:t>
            </a:r>
            <a:r>
              <a:rPr lang="en-US" dirty="0" smtClean="0">
                <a:solidFill>
                  <a:srgbClr val="FCC42A"/>
                </a:solidFill>
              </a:rPr>
              <a:t> |   </a:t>
            </a:r>
            <a:fld id="{2A523EE0-663D-DA45-A89C-9A34837C0BA7}" type="slidenum">
              <a:rPr lang="en-US" smtClean="0"/>
              <a:pPr/>
              <a:t>21</a:t>
            </a:fld>
            <a:endParaRPr lang="en-US" dirty="0"/>
          </a:p>
        </p:txBody>
      </p:sp>
      <p:sp>
        <p:nvSpPr>
          <p:cNvPr id="5" name="Google Shape;74;p16"/>
          <p:cNvSpPr txBox="1">
            <a:spLocks/>
          </p:cNvSpPr>
          <p:nvPr/>
        </p:nvSpPr>
        <p:spPr>
          <a:xfrm>
            <a:off x="838200" y="1978025"/>
            <a:ext cx="7772400" cy="4161289"/>
          </a:xfrm>
          <a:prstGeom prst="rect">
            <a:avLst/>
          </a:prstGeom>
        </p:spPr>
        <p:txBody>
          <a:bodyPr spcFirstLastPara="1" vert="horz" wrap="square" lIns="91425" tIns="91425" rIns="9142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smtClean="0"/>
              <a:t>These rapidly changing technologies and threats make it difficult to address these risks only through technical standards. As such, </a:t>
            </a:r>
            <a:r>
              <a:rPr lang="en-US" i="1" dirty="0" smtClean="0">
                <a:solidFill>
                  <a:srgbClr val="FF0000"/>
                </a:solidFill>
              </a:rPr>
              <a:t>these Guidelines recommend a risk management approach to cyber risks that is resilient and evolves as a natural extension of existing safety and security management practices</a:t>
            </a:r>
            <a:r>
              <a:rPr lang="en-US" i="1" dirty="0" smtClean="0"/>
              <a:t>.</a:t>
            </a:r>
          </a:p>
          <a:p>
            <a:endParaRPr lang="en-US" i="1" dirty="0" smtClean="0"/>
          </a:p>
          <a:p>
            <a:pPr marL="1993900" lvl="4" indent="0">
              <a:lnSpc>
                <a:spcPct val="100000"/>
              </a:lnSpc>
              <a:buSzPts val="1000"/>
              <a:buFont typeface="Arial" panose="020B0604020202020204" pitchFamily="34" charset="0"/>
              <a:buNone/>
            </a:pPr>
            <a:r>
              <a:rPr lang="en-US" sz="2000" dirty="0" smtClean="0">
                <a:solidFill>
                  <a:schemeClr val="dk1"/>
                </a:solidFill>
              </a:rPr>
              <a:t>		MSC-FAL.1/Circ.3 5 July 2017 </a:t>
            </a:r>
            <a:endParaRPr lang="en-US" sz="1000" dirty="0"/>
          </a:p>
        </p:txBody>
      </p:sp>
    </p:spTree>
    <p:extLst>
      <p:ext uri="{BB962C8B-B14F-4D97-AF65-F5344CB8AC3E}">
        <p14:creationId xmlns:p14="http://schemas.microsoft.com/office/powerpoint/2010/main" val="3840371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Examining Cybersecurity and a “Risk Management Approach”</a:t>
            </a:r>
            <a:endParaRPr lang="en-US" sz="2400" dirty="0"/>
          </a:p>
        </p:txBody>
      </p:sp>
      <p:sp>
        <p:nvSpPr>
          <p:cNvPr id="3" name="Text Placeholder 2"/>
          <p:cNvSpPr>
            <a:spLocks noGrp="1"/>
          </p:cNvSpPr>
          <p:nvPr>
            <p:ph idx="1"/>
          </p:nvPr>
        </p:nvSpPr>
        <p:spPr/>
        <p:txBody>
          <a:bodyPr/>
          <a:lstStyle/>
          <a:p>
            <a:pPr>
              <a:lnSpc>
                <a:spcPts val="1400"/>
              </a:lnSpc>
            </a:pPr>
            <a:r>
              <a:rPr lang="en-US" sz="1800" dirty="0" smtClean="0"/>
              <a:t>Cyber</a:t>
            </a:r>
          </a:p>
          <a:p>
            <a:pPr>
              <a:lnSpc>
                <a:spcPts val="1400"/>
              </a:lnSpc>
            </a:pPr>
            <a:r>
              <a:rPr lang="en-US" sz="1800" dirty="0" smtClean="0"/>
              <a:t>Security</a:t>
            </a:r>
          </a:p>
          <a:p>
            <a:pPr lvl="1">
              <a:lnSpc>
                <a:spcPts val="1400"/>
              </a:lnSpc>
              <a:buFont typeface="Courier New" panose="02070309020205020404" pitchFamily="49" charset="0"/>
              <a:buChar char="o"/>
            </a:pPr>
            <a:r>
              <a:rPr lang="en-US" sz="1400" dirty="0" smtClean="0"/>
              <a:t>Who/what is being secured?</a:t>
            </a:r>
          </a:p>
          <a:p>
            <a:pPr lvl="1">
              <a:lnSpc>
                <a:spcPts val="1400"/>
              </a:lnSpc>
              <a:buFont typeface="Courier New" panose="02070309020205020404" pitchFamily="49" charset="0"/>
              <a:buChar char="o"/>
            </a:pPr>
            <a:r>
              <a:rPr lang="en-US" sz="1400" dirty="0" smtClean="0"/>
              <a:t>Territorial scope of intervention</a:t>
            </a:r>
          </a:p>
          <a:p>
            <a:pPr lvl="1">
              <a:lnSpc>
                <a:spcPts val="1400"/>
              </a:lnSpc>
              <a:buFont typeface="Courier New" panose="02070309020205020404" pitchFamily="49" charset="0"/>
              <a:buChar char="o"/>
            </a:pPr>
            <a:r>
              <a:rPr lang="en-US" sz="1400" dirty="0" smtClean="0"/>
              <a:t>Structures ensuring security</a:t>
            </a:r>
          </a:p>
          <a:p>
            <a:pPr lvl="1">
              <a:lnSpc>
                <a:spcPts val="1400"/>
              </a:lnSpc>
              <a:buFont typeface="Courier New" panose="02070309020205020404" pitchFamily="49" charset="0"/>
              <a:buChar char="o"/>
            </a:pPr>
            <a:r>
              <a:rPr lang="en-US" sz="1400" dirty="0" smtClean="0"/>
              <a:t>Intensity of protection</a:t>
            </a:r>
          </a:p>
          <a:p>
            <a:pPr lvl="1">
              <a:lnSpc>
                <a:spcPts val="1400"/>
              </a:lnSpc>
              <a:buFont typeface="Courier New" panose="02070309020205020404" pitchFamily="49" charset="0"/>
              <a:buChar char="o"/>
            </a:pPr>
            <a:r>
              <a:rPr lang="en-US" sz="1400" dirty="0" smtClean="0"/>
              <a:t>Married with “safety” (“protection”?)</a:t>
            </a:r>
          </a:p>
          <a:p>
            <a:pPr lvl="2">
              <a:lnSpc>
                <a:spcPts val="1400"/>
              </a:lnSpc>
              <a:buFont typeface="Wingdings" panose="05000000000000000000" pitchFamily="2" charset="2"/>
              <a:buChar char="§"/>
            </a:pPr>
            <a:r>
              <a:rPr lang="en-US" sz="1400" dirty="0" smtClean="0"/>
              <a:t>Energy security</a:t>
            </a:r>
          </a:p>
          <a:p>
            <a:pPr lvl="2">
              <a:lnSpc>
                <a:spcPts val="1400"/>
              </a:lnSpc>
              <a:buFont typeface="Wingdings" panose="05000000000000000000" pitchFamily="2" charset="2"/>
              <a:buChar char="§"/>
            </a:pPr>
            <a:r>
              <a:rPr lang="en-US" sz="1400" dirty="0" smtClean="0"/>
              <a:t>Safety-at-sea</a:t>
            </a:r>
          </a:p>
          <a:p>
            <a:pPr lvl="2">
              <a:lnSpc>
                <a:spcPts val="1400"/>
              </a:lnSpc>
              <a:buFont typeface="Wingdings" panose="05000000000000000000" pitchFamily="2" charset="2"/>
              <a:buChar char="§"/>
            </a:pPr>
            <a:r>
              <a:rPr lang="en-US" sz="1400" dirty="0" smtClean="0"/>
              <a:t>Maritime safety</a:t>
            </a:r>
          </a:p>
          <a:p>
            <a:pPr lvl="2">
              <a:lnSpc>
                <a:spcPts val="1400"/>
              </a:lnSpc>
              <a:buFont typeface="Wingdings" panose="05000000000000000000" pitchFamily="2" charset="2"/>
              <a:buChar char="§"/>
            </a:pPr>
            <a:r>
              <a:rPr lang="en-US" sz="1400" dirty="0" smtClean="0"/>
              <a:t>Transport safety</a:t>
            </a:r>
          </a:p>
          <a:p>
            <a:pPr lvl="1">
              <a:lnSpc>
                <a:spcPts val="1400"/>
              </a:lnSpc>
              <a:buFont typeface="Courier New" panose="02070309020205020404" pitchFamily="49" charset="0"/>
              <a:buChar char="o"/>
            </a:pPr>
            <a:r>
              <a:rPr lang="en-US" sz="1400" dirty="0" smtClean="0"/>
              <a:t>National security</a:t>
            </a:r>
          </a:p>
          <a:p>
            <a:pPr lvl="2">
              <a:lnSpc>
                <a:spcPts val="1400"/>
              </a:lnSpc>
              <a:buFont typeface="Wingdings" panose="05000000000000000000" pitchFamily="2" charset="2"/>
              <a:buChar char="§"/>
            </a:pPr>
            <a:r>
              <a:rPr lang="en-US" sz="1400" dirty="0" smtClean="0"/>
              <a:t>Protection against </a:t>
            </a:r>
          </a:p>
          <a:p>
            <a:pPr lvl="3">
              <a:lnSpc>
                <a:spcPts val="1400"/>
              </a:lnSpc>
              <a:buFont typeface="Wingdings" panose="05000000000000000000" pitchFamily="2" charset="2"/>
              <a:buChar char="v"/>
            </a:pPr>
            <a:r>
              <a:rPr lang="en-US" sz="1400" dirty="0"/>
              <a:t>W</a:t>
            </a:r>
            <a:r>
              <a:rPr lang="en-US" sz="1400" dirty="0" smtClean="0"/>
              <a:t>illful </a:t>
            </a:r>
            <a:r>
              <a:rPr lang="en-US" sz="1400" dirty="0" smtClean="0"/>
              <a:t>acts</a:t>
            </a:r>
          </a:p>
          <a:p>
            <a:pPr lvl="3">
              <a:lnSpc>
                <a:spcPts val="1400"/>
              </a:lnSpc>
              <a:buFont typeface="Wingdings" panose="05000000000000000000" pitchFamily="2" charset="2"/>
              <a:buChar char="v"/>
            </a:pPr>
            <a:r>
              <a:rPr lang="en-US" sz="1400" dirty="0"/>
              <a:t>I</a:t>
            </a:r>
            <a:r>
              <a:rPr lang="en-US" sz="1400" dirty="0" smtClean="0"/>
              <a:t>llegal </a:t>
            </a:r>
            <a:r>
              <a:rPr lang="en-US" sz="1400" dirty="0" smtClean="0"/>
              <a:t>acts</a:t>
            </a:r>
          </a:p>
          <a:p>
            <a:pPr lvl="3">
              <a:lnSpc>
                <a:spcPts val="1400"/>
              </a:lnSpc>
              <a:buFont typeface="Wingdings" panose="05000000000000000000" pitchFamily="2" charset="2"/>
              <a:buChar char="v"/>
            </a:pPr>
            <a:r>
              <a:rPr lang="en-US" sz="1400" dirty="0" smtClean="0"/>
              <a:t>Natural risks</a:t>
            </a:r>
          </a:p>
          <a:p>
            <a:pPr lvl="2">
              <a:lnSpc>
                <a:spcPts val="1400"/>
              </a:lnSpc>
              <a:buFont typeface="Wingdings" panose="05000000000000000000" pitchFamily="2" charset="2"/>
              <a:buChar char="§"/>
            </a:pPr>
            <a:r>
              <a:rPr lang="en-US" sz="1400" dirty="0" smtClean="0"/>
              <a:t>National defense (military threats)</a:t>
            </a:r>
          </a:p>
          <a:p>
            <a:pPr lvl="2">
              <a:lnSpc>
                <a:spcPts val="1400"/>
              </a:lnSpc>
              <a:buFont typeface="Wingdings" panose="05000000000000000000" pitchFamily="2" charset="2"/>
              <a:buChar char="§"/>
            </a:pPr>
            <a:r>
              <a:rPr lang="en-US" sz="1400" dirty="0" smtClean="0"/>
              <a:t>Relationship with “safety-at-sea”</a:t>
            </a:r>
          </a:p>
          <a:p>
            <a:pPr lvl="2"/>
            <a:endParaRPr lang="en-US" dirty="0"/>
          </a:p>
        </p:txBody>
      </p:sp>
      <p:sp>
        <p:nvSpPr>
          <p:cNvPr id="4" name="Slide Number Placeholder 3"/>
          <p:cNvSpPr>
            <a:spLocks noGrp="1"/>
          </p:cNvSpPr>
          <p:nvPr>
            <p:ph type="sldNum" sz="quarter" idx="12"/>
          </p:nvPr>
        </p:nvSpPr>
        <p:spPr/>
        <p:txBody>
          <a:bodyPr/>
          <a:lstStyle/>
          <a:p>
            <a:fld id="{00000000-1234-1234-1234-123412341234}" type="slidenum">
              <a:rPr lang="en" smtClean="0"/>
              <a:pPr/>
              <a:t>22</a:t>
            </a:fld>
            <a:endParaRPr lang="en"/>
          </a:p>
        </p:txBody>
      </p:sp>
    </p:spTree>
    <p:extLst>
      <p:ext uri="{BB962C8B-B14F-4D97-AF65-F5344CB8AC3E}">
        <p14:creationId xmlns:p14="http://schemas.microsoft.com/office/powerpoint/2010/main" val="1065343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0000000-1234-1234-1234-123412341234}" type="slidenum">
              <a:rPr lang="en" smtClean="0"/>
              <a:pPr/>
              <a:t>23</a:t>
            </a:fld>
            <a:endParaRPr lang="en"/>
          </a:p>
        </p:txBody>
      </p:sp>
      <p:pic>
        <p:nvPicPr>
          <p:cNvPr id="5" name="Picture 4"/>
          <p:cNvPicPr>
            <a:picLocks noChangeAspect="1"/>
          </p:cNvPicPr>
          <p:nvPr/>
        </p:nvPicPr>
        <p:blipFill>
          <a:blip r:embed="rId2"/>
          <a:stretch>
            <a:fillRect/>
          </a:stretch>
        </p:blipFill>
        <p:spPr>
          <a:xfrm>
            <a:off x="1919415" y="480452"/>
            <a:ext cx="5667633" cy="5509673"/>
          </a:xfrm>
          <a:prstGeom prst="rect">
            <a:avLst/>
          </a:prstGeom>
        </p:spPr>
      </p:pic>
    </p:spTree>
    <p:extLst>
      <p:ext uri="{BB962C8B-B14F-4D97-AF65-F5344CB8AC3E}">
        <p14:creationId xmlns:p14="http://schemas.microsoft.com/office/powerpoint/2010/main" val="4262601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006340" y="1917140"/>
            <a:ext cx="4137660" cy="4022341"/>
          </a:xfrm>
          <a:prstGeom prst="rect">
            <a:avLst/>
          </a:prstGeom>
        </p:spPr>
      </p:pic>
      <p:sp>
        <p:nvSpPr>
          <p:cNvPr id="2" name="Title 1"/>
          <p:cNvSpPr>
            <a:spLocks noGrp="1"/>
          </p:cNvSpPr>
          <p:nvPr>
            <p:ph type="title"/>
          </p:nvPr>
        </p:nvSpPr>
        <p:spPr/>
        <p:txBody>
          <a:bodyPr/>
          <a:lstStyle/>
          <a:p>
            <a:r>
              <a:rPr lang="en-US" dirty="0" smtClean="0"/>
              <a:t>Concepts for the Framework</a:t>
            </a:r>
            <a:endParaRPr lang="en-US" dirty="0"/>
          </a:p>
        </p:txBody>
      </p:sp>
      <p:sp>
        <p:nvSpPr>
          <p:cNvPr id="3" name="Text Placeholder 2"/>
          <p:cNvSpPr>
            <a:spLocks noGrp="1"/>
          </p:cNvSpPr>
          <p:nvPr>
            <p:ph idx="1"/>
          </p:nvPr>
        </p:nvSpPr>
        <p:spPr>
          <a:xfrm>
            <a:off x="685800" y="1825625"/>
            <a:ext cx="4320540" cy="4161289"/>
          </a:xfrm>
        </p:spPr>
        <p:txBody>
          <a:bodyPr/>
          <a:lstStyle/>
          <a:p>
            <a:pPr>
              <a:lnSpc>
                <a:spcPts val="1600"/>
              </a:lnSpc>
            </a:pPr>
            <a:r>
              <a:rPr lang="en-US" sz="1800" dirty="0" smtClean="0"/>
              <a:t>“Security Law”</a:t>
            </a:r>
          </a:p>
          <a:p>
            <a:pPr>
              <a:lnSpc>
                <a:spcPts val="1600"/>
              </a:lnSpc>
            </a:pPr>
            <a:r>
              <a:rPr lang="en-US" sz="1800" dirty="0" smtClean="0"/>
              <a:t>Safety reinforced by Security</a:t>
            </a:r>
          </a:p>
          <a:p>
            <a:pPr>
              <a:lnSpc>
                <a:spcPts val="1600"/>
              </a:lnSpc>
            </a:pPr>
            <a:r>
              <a:rPr lang="en-US" sz="1800" dirty="0" smtClean="0"/>
              <a:t>“Maritime </a:t>
            </a:r>
            <a:r>
              <a:rPr lang="en-US" sz="1800" dirty="0" smtClean="0"/>
              <a:t>cybersecurity” for ports, maritime transportation, assets</a:t>
            </a:r>
          </a:p>
          <a:p>
            <a:pPr>
              <a:lnSpc>
                <a:spcPts val="1600"/>
              </a:lnSpc>
            </a:pPr>
            <a:r>
              <a:rPr lang="en-US" sz="1800" dirty="0" smtClean="0"/>
              <a:t>Security </a:t>
            </a:r>
            <a:r>
              <a:rPr lang="en-US" sz="1800" dirty="0" smtClean="0"/>
              <a:t>incident and a safety incident interconnected</a:t>
            </a:r>
          </a:p>
          <a:p>
            <a:pPr>
              <a:lnSpc>
                <a:spcPts val="1600"/>
              </a:lnSpc>
            </a:pPr>
            <a:r>
              <a:rPr lang="en-US" sz="1800" dirty="0" smtClean="0"/>
              <a:t>ISPS Code 2002 port protection</a:t>
            </a:r>
          </a:p>
          <a:p>
            <a:pPr lvl="1">
              <a:lnSpc>
                <a:spcPts val="1600"/>
              </a:lnSpc>
            </a:pPr>
            <a:r>
              <a:rPr lang="en-US" sz="1400" dirty="0" smtClean="0"/>
              <a:t>PFSA, PFSP</a:t>
            </a:r>
          </a:p>
          <a:p>
            <a:pPr lvl="1">
              <a:lnSpc>
                <a:spcPts val="1600"/>
              </a:lnSpc>
            </a:pPr>
            <a:r>
              <a:rPr lang="en-US" sz="1400" dirty="0" smtClean="0"/>
              <a:t>“Single </a:t>
            </a:r>
            <a:r>
              <a:rPr lang="en-US" sz="1400" dirty="0" smtClean="0"/>
              <a:t>window systems”</a:t>
            </a:r>
          </a:p>
          <a:p>
            <a:pPr>
              <a:lnSpc>
                <a:spcPts val="1600"/>
              </a:lnSpc>
            </a:pPr>
            <a:r>
              <a:rPr lang="en-US" sz="1800" dirty="0" smtClean="0"/>
              <a:t>Cyberspace risk attention: distinguishing IT and OT</a:t>
            </a:r>
          </a:p>
          <a:p>
            <a:pPr>
              <a:lnSpc>
                <a:spcPts val="1600"/>
              </a:lnSpc>
            </a:pPr>
            <a:r>
              <a:rPr lang="en-US" sz="1600" dirty="0" smtClean="0"/>
              <a:t>ENISA, EUMSS, EU Directive 2016/1148</a:t>
            </a:r>
            <a:endParaRPr lang="en-US" sz="1800" dirty="0" smtClean="0"/>
          </a:p>
          <a:p>
            <a:pPr>
              <a:lnSpc>
                <a:spcPts val="1600"/>
              </a:lnSpc>
            </a:pPr>
            <a:r>
              <a:rPr lang="en-US" sz="1800" dirty="0" smtClean="0"/>
              <a:t>Coordination among stakeholders in maritime-port sector</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00000000-1234-1234-1234-123412341234}" type="slidenum">
              <a:rPr lang="en" smtClean="0"/>
              <a:pPr/>
              <a:t>24</a:t>
            </a:fld>
            <a:endParaRPr lang="en"/>
          </a:p>
        </p:txBody>
      </p:sp>
    </p:spTree>
    <p:extLst>
      <p:ext uri="{BB962C8B-B14F-4D97-AF65-F5344CB8AC3E}">
        <p14:creationId xmlns:p14="http://schemas.microsoft.com/office/powerpoint/2010/main" val="2274906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a:t>Framework for maritime security</a:t>
            </a:r>
            <a:endParaRPr lang="en-US" dirty="0"/>
          </a:p>
        </p:txBody>
      </p:sp>
      <p:sp>
        <p:nvSpPr>
          <p:cNvPr id="3" name="Content Placeholder 2"/>
          <p:cNvSpPr>
            <a:spLocks noGrp="1"/>
          </p:cNvSpPr>
          <p:nvPr>
            <p:ph idx="1"/>
          </p:nvPr>
        </p:nvSpPr>
        <p:spPr/>
        <p:txBody>
          <a:bodyPr/>
          <a:lstStyle/>
          <a:p>
            <a:pPr indent="-400050">
              <a:buSzPts val="2700"/>
            </a:pPr>
            <a:r>
              <a:rPr lang="en-US" dirty="0"/>
              <a:t>Safety of Life at Sea Convention (SOLAS)</a:t>
            </a:r>
          </a:p>
          <a:p>
            <a:pPr indent="-400050">
              <a:buSzPts val="2700"/>
            </a:pPr>
            <a:r>
              <a:rPr lang="en-US" dirty="0"/>
              <a:t>International Safety Management (ISM) Code</a:t>
            </a:r>
          </a:p>
          <a:p>
            <a:pPr indent="-400050">
              <a:buSzPts val="2700"/>
            </a:pPr>
            <a:r>
              <a:rPr lang="en-US" dirty="0"/>
              <a:t>International Code for Security of Ships and Port Facilities (ISPS)</a:t>
            </a:r>
          </a:p>
          <a:p>
            <a:pPr indent="-400050">
              <a:buSzPts val="2700"/>
            </a:pPr>
            <a:r>
              <a:rPr lang="en-US" dirty="0"/>
              <a:t>IMO Maritime Safety Committee (MSC)</a:t>
            </a:r>
          </a:p>
          <a:p>
            <a:pPr marL="0" indent="0">
              <a:buNone/>
            </a:pPr>
            <a:endParaRPr lang="en-US" dirty="0"/>
          </a:p>
        </p:txBody>
      </p:sp>
      <p:sp>
        <p:nvSpPr>
          <p:cNvPr id="4" name="Slide Number Placeholder 3"/>
          <p:cNvSpPr>
            <a:spLocks noGrp="1"/>
          </p:cNvSpPr>
          <p:nvPr>
            <p:ph type="sldNum" sz="quarter" idx="12"/>
          </p:nvPr>
        </p:nvSpPr>
        <p:spPr/>
        <p:txBody>
          <a:bodyPr/>
          <a:lstStyle/>
          <a:p>
            <a:r>
              <a:rPr lang="en-US" dirty="0" smtClean="0"/>
              <a:t>joneswalker.com  </a:t>
            </a:r>
            <a:r>
              <a:rPr lang="en-US" dirty="0" smtClean="0">
                <a:solidFill>
                  <a:srgbClr val="FCC42A"/>
                </a:solidFill>
              </a:rPr>
              <a:t> |   </a:t>
            </a:r>
            <a:fld id="{2A523EE0-663D-DA45-A89C-9A34837C0BA7}" type="slidenum">
              <a:rPr lang="en-US" smtClean="0"/>
              <a:pPr/>
              <a:t>25</a:t>
            </a:fld>
            <a:endParaRPr lang="en-US" dirty="0"/>
          </a:p>
        </p:txBody>
      </p:sp>
    </p:spTree>
    <p:extLst>
      <p:ext uri="{BB962C8B-B14F-4D97-AF65-F5344CB8AC3E}">
        <p14:creationId xmlns:p14="http://schemas.microsoft.com/office/powerpoint/2010/main" val="2445280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 Directive 2016/1148</a:t>
            </a:r>
            <a:endParaRPr lang="en-US" dirty="0"/>
          </a:p>
        </p:txBody>
      </p:sp>
      <p:sp>
        <p:nvSpPr>
          <p:cNvPr id="3" name="Text Placeholder 2"/>
          <p:cNvSpPr>
            <a:spLocks noGrp="1"/>
          </p:cNvSpPr>
          <p:nvPr>
            <p:ph idx="1"/>
          </p:nvPr>
        </p:nvSpPr>
        <p:spPr>
          <a:xfrm>
            <a:off x="685800" y="1677577"/>
            <a:ext cx="7772400" cy="4161289"/>
          </a:xfrm>
        </p:spPr>
        <p:txBody>
          <a:bodyPr/>
          <a:lstStyle/>
          <a:p>
            <a:r>
              <a:rPr lang="en-US" dirty="0"/>
              <a:t>EU-wide cybersecurity legislation harmonizing national cybersecurity capabilities, cross-border collaboration and the supervision of critical sectors across the EU. </a:t>
            </a:r>
            <a:endParaRPr lang="en-US" dirty="0" smtClean="0"/>
          </a:p>
          <a:p>
            <a:pPr marL="114300" indent="0">
              <a:buNone/>
            </a:pPr>
            <a:endParaRPr lang="en-US" dirty="0" smtClean="0"/>
          </a:p>
          <a:p>
            <a:r>
              <a:rPr lang="en-US" dirty="0" smtClean="0"/>
              <a:t>Recitals 10 </a:t>
            </a:r>
            <a:r>
              <a:rPr lang="en-US" dirty="0"/>
              <a:t>and </a:t>
            </a:r>
            <a:r>
              <a:rPr lang="en-US" dirty="0" smtClean="0"/>
              <a:t>11: </a:t>
            </a:r>
          </a:p>
          <a:p>
            <a:pPr marL="114300" indent="0">
              <a:buNone/>
            </a:pPr>
            <a:endParaRPr lang="en-US" dirty="0" smtClean="0"/>
          </a:p>
          <a:p>
            <a:pPr lvl="1"/>
            <a:r>
              <a:rPr lang="en-US" dirty="0" smtClean="0"/>
              <a:t>[10] “In the maritime and inland waterway transport sector, safety requirements </a:t>
            </a:r>
            <a:r>
              <a:rPr lang="en-US" dirty="0"/>
              <a:t>for companies, ships, </a:t>
            </a:r>
            <a:r>
              <a:rPr lang="en-US" dirty="0">
                <a:solidFill>
                  <a:srgbClr val="FF0000"/>
                </a:solidFill>
              </a:rPr>
              <a:t>port facilities, ports and vessel traffic services </a:t>
            </a:r>
            <a:r>
              <a:rPr lang="en-US" dirty="0"/>
              <a:t>under Union legal acts cover all operations, including radio and telecommunication systems, computer systems and networks” and </a:t>
            </a:r>
            <a:endParaRPr lang="en-US" dirty="0" smtClean="0"/>
          </a:p>
          <a:p>
            <a:pPr marL="596900" lvl="1" indent="0">
              <a:buNone/>
            </a:pPr>
            <a:endParaRPr lang="en-US" dirty="0" smtClean="0"/>
          </a:p>
          <a:p>
            <a:pPr lvl="1"/>
            <a:r>
              <a:rPr lang="en-US" dirty="0" smtClean="0"/>
              <a:t>[11] “when </a:t>
            </a:r>
            <a:r>
              <a:rPr lang="en-US" dirty="0"/>
              <a:t>identifying operators” of essential services “in the water transport sector, Member States should take into account existing and future international codes and guidelines developed in particular by the International Maritime Organisation, with </a:t>
            </a:r>
            <a:r>
              <a:rPr lang="en-US" dirty="0">
                <a:solidFill>
                  <a:srgbClr val="FF0000"/>
                </a:solidFill>
              </a:rPr>
              <a:t>a view to providing individual maritime operators with a coherent </a:t>
            </a:r>
            <a:r>
              <a:rPr lang="en-US" dirty="0" smtClean="0">
                <a:solidFill>
                  <a:srgbClr val="FF0000"/>
                </a:solidFill>
              </a:rPr>
              <a:t>approach</a:t>
            </a:r>
            <a:r>
              <a:rPr lang="en-US" dirty="0" smtClean="0"/>
              <a:t>.”</a:t>
            </a:r>
            <a:endParaRPr lang="en-US" dirty="0"/>
          </a:p>
        </p:txBody>
      </p:sp>
      <p:sp>
        <p:nvSpPr>
          <p:cNvPr id="4" name="Slide Number Placeholder 3"/>
          <p:cNvSpPr>
            <a:spLocks noGrp="1"/>
          </p:cNvSpPr>
          <p:nvPr>
            <p:ph type="sldNum" sz="quarter" idx="12"/>
          </p:nvPr>
        </p:nvSpPr>
        <p:spPr/>
        <p:txBody>
          <a:bodyPr/>
          <a:lstStyle/>
          <a:p>
            <a:fld id="{00000000-1234-1234-1234-123412341234}" type="slidenum">
              <a:rPr lang="en" smtClean="0"/>
              <a:pPr/>
              <a:t>26</a:t>
            </a:fld>
            <a:endParaRPr lang="en"/>
          </a:p>
        </p:txBody>
      </p:sp>
    </p:spTree>
    <p:extLst>
      <p:ext uri="{BB962C8B-B14F-4D97-AF65-F5344CB8AC3E}">
        <p14:creationId xmlns:p14="http://schemas.microsoft.com/office/powerpoint/2010/main" val="3280699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2019 European Cybersecurity Act</a:t>
            </a:r>
            <a:endParaRPr lang="en-US" dirty="0"/>
          </a:p>
        </p:txBody>
      </p:sp>
      <p:sp>
        <p:nvSpPr>
          <p:cNvPr id="3" name="Text Placeholder 2"/>
          <p:cNvSpPr>
            <a:spLocks noGrp="1"/>
          </p:cNvSpPr>
          <p:nvPr>
            <p:ph idx="1"/>
          </p:nvPr>
        </p:nvSpPr>
        <p:spPr/>
        <p:txBody>
          <a:bodyPr>
            <a:normAutofit/>
          </a:bodyPr>
          <a:lstStyle/>
          <a:p>
            <a:r>
              <a:rPr lang="en-US" sz="3200" dirty="0" smtClean="0"/>
              <a:t>Strengthened ENISA’s position vis-à-vis Member States</a:t>
            </a:r>
          </a:p>
          <a:p>
            <a:r>
              <a:rPr lang="en-US" sz="3200" dirty="0" smtClean="0"/>
              <a:t>Defined the framework for cybersecurity certification for</a:t>
            </a:r>
          </a:p>
          <a:p>
            <a:pPr lvl="1"/>
            <a:r>
              <a:rPr lang="en-US" sz="2400" dirty="0" smtClean="0"/>
              <a:t>ICT products</a:t>
            </a:r>
          </a:p>
          <a:p>
            <a:pPr lvl="1"/>
            <a:r>
              <a:rPr lang="en-US" sz="2400" dirty="0" smtClean="0"/>
              <a:t>Services and processes</a:t>
            </a:r>
          </a:p>
          <a:p>
            <a:pPr lvl="1"/>
            <a:endParaRPr lang="en-US" sz="2400" dirty="0"/>
          </a:p>
        </p:txBody>
      </p:sp>
      <p:sp>
        <p:nvSpPr>
          <p:cNvPr id="4" name="Slide Number Placeholder 3"/>
          <p:cNvSpPr>
            <a:spLocks noGrp="1"/>
          </p:cNvSpPr>
          <p:nvPr>
            <p:ph type="sldNum" sz="quarter" idx="12"/>
          </p:nvPr>
        </p:nvSpPr>
        <p:spPr/>
        <p:txBody>
          <a:bodyPr/>
          <a:lstStyle/>
          <a:p>
            <a:fld id="{00000000-1234-1234-1234-123412341234}" type="slidenum">
              <a:rPr lang="en" smtClean="0"/>
              <a:pPr/>
              <a:t>27</a:t>
            </a:fld>
            <a:endParaRPr lang="en"/>
          </a:p>
        </p:txBody>
      </p:sp>
    </p:spTree>
    <p:extLst>
      <p:ext uri="{BB962C8B-B14F-4D97-AF65-F5344CB8AC3E}">
        <p14:creationId xmlns:p14="http://schemas.microsoft.com/office/powerpoint/2010/main" val="2367919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do you legislate / regulate the human element?</a:t>
            </a:r>
            <a:endParaRPr lang="en-US" dirty="0"/>
          </a:p>
        </p:txBody>
      </p:sp>
      <p:sp>
        <p:nvSpPr>
          <p:cNvPr id="3" name="Text Placeholder 2"/>
          <p:cNvSpPr>
            <a:spLocks noGrp="1"/>
          </p:cNvSpPr>
          <p:nvPr>
            <p:ph idx="1"/>
          </p:nvPr>
        </p:nvSpPr>
        <p:spPr/>
        <p:txBody>
          <a:bodyPr/>
          <a:lstStyle/>
          <a:p>
            <a:pPr marL="114300" indent="0" fontAlgn="base">
              <a:buNone/>
            </a:pPr>
            <a:endParaRPr lang="en-US" sz="3600" dirty="0" smtClean="0"/>
          </a:p>
          <a:p>
            <a:pPr marL="114300" indent="0" fontAlgn="base">
              <a:buNone/>
            </a:pPr>
            <a:endParaRPr lang="en-US" sz="3600" dirty="0"/>
          </a:p>
          <a:p>
            <a:pPr marL="114300" indent="0" fontAlgn="base">
              <a:buNone/>
            </a:pPr>
            <a:r>
              <a:rPr lang="en-US" sz="3600" dirty="0" smtClean="0"/>
              <a:t>The </a:t>
            </a:r>
            <a:r>
              <a:rPr lang="en-US" sz="3600" dirty="0" smtClean="0">
                <a:solidFill>
                  <a:srgbClr val="FF0000"/>
                </a:solidFill>
              </a:rPr>
              <a:t>human </a:t>
            </a:r>
            <a:r>
              <a:rPr lang="en-US" sz="3600" dirty="0">
                <a:solidFill>
                  <a:srgbClr val="FF0000"/>
                </a:solidFill>
              </a:rPr>
              <a:t>element </a:t>
            </a:r>
            <a:r>
              <a:rPr lang="en-US" sz="3600" dirty="0"/>
              <a:t>was responsible for </a:t>
            </a:r>
            <a:r>
              <a:rPr lang="en-US" sz="3600" dirty="0">
                <a:solidFill>
                  <a:srgbClr val="FF0000"/>
                </a:solidFill>
              </a:rPr>
              <a:t>82 percent </a:t>
            </a:r>
            <a:r>
              <a:rPr lang="en-US" sz="3600" dirty="0"/>
              <a:t>of attacks analyzed during </a:t>
            </a:r>
            <a:r>
              <a:rPr lang="en-US" sz="3600" dirty="0" smtClean="0"/>
              <a:t>2021</a:t>
            </a:r>
          </a:p>
          <a:p>
            <a:pPr fontAlgn="base"/>
            <a:endParaRPr lang="en-US" sz="3600" dirty="0"/>
          </a:p>
          <a:p>
            <a:pPr marL="3797300" lvl="8" indent="0" fontAlgn="base">
              <a:buNone/>
            </a:pPr>
            <a:r>
              <a:rPr lang="en-US" dirty="0" smtClean="0"/>
              <a:t>	2022 Verizon </a:t>
            </a:r>
            <a:r>
              <a:rPr lang="en-US" dirty="0"/>
              <a:t>DBIR</a:t>
            </a:r>
          </a:p>
        </p:txBody>
      </p:sp>
      <p:sp>
        <p:nvSpPr>
          <p:cNvPr id="4" name="Slide Number Placeholder 3"/>
          <p:cNvSpPr>
            <a:spLocks noGrp="1"/>
          </p:cNvSpPr>
          <p:nvPr>
            <p:ph type="sldNum" sz="quarter" idx="12"/>
          </p:nvPr>
        </p:nvSpPr>
        <p:spPr/>
        <p:txBody>
          <a:bodyPr/>
          <a:lstStyle/>
          <a:p>
            <a:fld id="{00000000-1234-1234-1234-123412341234}" type="slidenum">
              <a:rPr lang="en" smtClean="0"/>
              <a:pPr/>
              <a:t>28</a:t>
            </a:fld>
            <a:endParaRPr lang="en"/>
          </a:p>
        </p:txBody>
      </p:sp>
    </p:spTree>
    <p:extLst>
      <p:ext uri="{BB962C8B-B14F-4D97-AF65-F5344CB8AC3E}">
        <p14:creationId xmlns:p14="http://schemas.microsoft.com/office/powerpoint/2010/main" val="2424282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a:t>IAPH Guidelines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r>
              <a:rPr lang="en-US" dirty="0" smtClean="0"/>
              <a:t>joneswalker.com  </a:t>
            </a:r>
            <a:r>
              <a:rPr lang="en-US" dirty="0" smtClean="0">
                <a:solidFill>
                  <a:srgbClr val="FCC42A"/>
                </a:solidFill>
              </a:rPr>
              <a:t> |   </a:t>
            </a:r>
            <a:fld id="{2A523EE0-663D-DA45-A89C-9A34837C0BA7}" type="slidenum">
              <a:rPr lang="en-US" smtClean="0"/>
              <a:pPr/>
              <a:t>29</a:t>
            </a:fld>
            <a:endParaRPr lang="en-US" dirty="0"/>
          </a:p>
        </p:txBody>
      </p:sp>
      <p:pic>
        <p:nvPicPr>
          <p:cNvPr id="6" name="Google Shape;88;p18"/>
          <p:cNvPicPr preferRelativeResize="0"/>
          <p:nvPr/>
        </p:nvPicPr>
        <p:blipFill>
          <a:blip r:embed="rId2">
            <a:alphaModFix/>
          </a:blip>
          <a:stretch>
            <a:fillRect/>
          </a:stretch>
        </p:blipFill>
        <p:spPr>
          <a:xfrm>
            <a:off x="2270537" y="1563069"/>
            <a:ext cx="4452479" cy="4423845"/>
          </a:xfrm>
          <a:prstGeom prst="rect">
            <a:avLst/>
          </a:prstGeom>
          <a:noFill/>
          <a:ln>
            <a:noFill/>
          </a:ln>
        </p:spPr>
      </p:pic>
    </p:spTree>
    <p:extLst>
      <p:ext uri="{BB962C8B-B14F-4D97-AF65-F5344CB8AC3E}">
        <p14:creationId xmlns:p14="http://schemas.microsoft.com/office/powerpoint/2010/main" val="3671330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08847E-2CD9-164F-A7C8-C26860137DA5}"/>
              </a:ext>
            </a:extLst>
          </p:cNvPr>
          <p:cNvSpPr>
            <a:spLocks noGrp="1"/>
          </p:cNvSpPr>
          <p:nvPr>
            <p:ph type="title"/>
          </p:nvPr>
        </p:nvSpPr>
        <p:spPr>
          <a:xfrm>
            <a:off x="174660" y="0"/>
            <a:ext cx="8969339" cy="1371600"/>
          </a:xfrm>
        </p:spPr>
        <p:txBody>
          <a:bodyPr/>
          <a:lstStyle/>
          <a:p>
            <a:r>
              <a:rPr lang="en-US" dirty="0" smtClean="0"/>
              <a:t>A bad start to your day.</a:t>
            </a:r>
            <a:endParaRPr lang="en-US" dirty="0"/>
          </a:p>
        </p:txBody>
      </p:sp>
      <p:sp>
        <p:nvSpPr>
          <p:cNvPr id="6" name="Slide Number Placeholder 5">
            <a:extLst>
              <a:ext uri="{FF2B5EF4-FFF2-40B4-BE49-F238E27FC236}">
                <a16:creationId xmlns:a16="http://schemas.microsoft.com/office/drawing/2014/main" id="{F9E36A42-7450-8540-B80E-B5F84D17064A}"/>
              </a:ext>
            </a:extLst>
          </p:cNvPr>
          <p:cNvSpPr>
            <a:spLocks noGrp="1"/>
          </p:cNvSpPr>
          <p:nvPr>
            <p:ph type="sldNum" sz="quarter" idx="12"/>
          </p:nvPr>
        </p:nvSpPr>
        <p:spPr/>
        <p:txBody>
          <a:bodyPr/>
          <a:lstStyle/>
          <a:p>
            <a:r>
              <a:rPr lang="en-US" dirty="0"/>
              <a:t>joneswalker.com  </a:t>
            </a:r>
            <a:r>
              <a:rPr lang="en-US" dirty="0">
                <a:solidFill>
                  <a:srgbClr val="FCC42A"/>
                </a:solidFill>
              </a:rPr>
              <a:t> |   </a:t>
            </a:r>
            <a:fld id="{2A523EE0-663D-DA45-A89C-9A34837C0BA7}" type="slidenum">
              <a:rPr lang="en-US" smtClean="0"/>
              <a:pPr/>
              <a:t>3</a:t>
            </a:fld>
            <a:endParaRPr lang="en-US" dirty="0"/>
          </a:p>
        </p:txBody>
      </p:sp>
      <p:sp>
        <p:nvSpPr>
          <p:cNvPr id="2" name="Content Placeholder 1"/>
          <p:cNvSpPr>
            <a:spLocks noGrp="1"/>
          </p:cNvSpPr>
          <p:nvPr>
            <p:ph idx="1"/>
          </p:nvPr>
        </p:nvSpPr>
        <p:spPr/>
        <p:txBody>
          <a:bodyPr/>
          <a:lstStyle/>
          <a:p>
            <a:endParaRPr lang="en-US" dirty="0"/>
          </a:p>
        </p:txBody>
      </p:sp>
      <p:pic>
        <p:nvPicPr>
          <p:cNvPr id="3074" name="Picture 2" descr="Conti ransomware: Evasive by nature – Sophos 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990" y="1883290"/>
            <a:ext cx="8156019" cy="367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7820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Maritime </a:t>
            </a:r>
            <a:r>
              <a:rPr lang="en-US" dirty="0"/>
              <a:t>I</a:t>
            </a:r>
            <a:r>
              <a:rPr lang="en-US" dirty="0" smtClean="0"/>
              <a:t>ndustry</a:t>
            </a:r>
            <a:r>
              <a:rPr lang="en-US" dirty="0" smtClean="0"/>
              <a:t>:  </a:t>
            </a:r>
            <a:r>
              <a:rPr lang="en-US" dirty="0">
                <a:solidFill>
                  <a:srgbClr val="FF0000"/>
                </a:solidFill>
              </a:rPr>
              <a:t>V</a:t>
            </a:r>
            <a:r>
              <a:rPr lang="en-US" b="1" dirty="0" smtClean="0">
                <a:solidFill>
                  <a:srgbClr val="FF0000"/>
                </a:solidFill>
              </a:rPr>
              <a:t>ulnerable</a:t>
            </a:r>
            <a:endParaRPr lang="en-US" b="1" dirty="0">
              <a:solidFill>
                <a:srgbClr val="FF0000"/>
              </a:solidFill>
            </a:endParaRPr>
          </a:p>
        </p:txBody>
      </p:sp>
      <p:sp>
        <p:nvSpPr>
          <p:cNvPr id="5" name="Content Placeholder 4"/>
          <p:cNvSpPr>
            <a:spLocks noGrp="1"/>
          </p:cNvSpPr>
          <p:nvPr>
            <p:ph idx="1"/>
          </p:nvPr>
        </p:nvSpPr>
        <p:spPr/>
        <p:txBody>
          <a:bodyPr/>
          <a:lstStyle/>
          <a:p>
            <a:r>
              <a:rPr lang="en-US" sz="1800" u="sng" dirty="0"/>
              <a:t>The Marine Industry is Vulnerable</a:t>
            </a:r>
          </a:p>
          <a:p>
            <a:pPr lvl="1"/>
            <a:r>
              <a:rPr lang="en-US" dirty="0"/>
              <a:t>Insider threats</a:t>
            </a:r>
          </a:p>
          <a:p>
            <a:pPr lvl="1"/>
            <a:r>
              <a:rPr lang="en-US" dirty="0"/>
              <a:t>Jamming and spoofing</a:t>
            </a:r>
          </a:p>
          <a:p>
            <a:pPr lvl="1"/>
            <a:r>
              <a:rPr lang="en-US" dirty="0"/>
              <a:t>Mismatched, out-of-date software</a:t>
            </a:r>
          </a:p>
          <a:p>
            <a:pPr lvl="1"/>
            <a:r>
              <a:rPr lang="en-US" dirty="0"/>
              <a:t>Inadequate budget allocation</a:t>
            </a:r>
          </a:p>
          <a:p>
            <a:pPr lvl="1"/>
            <a:r>
              <a:rPr lang="en-US" dirty="0"/>
              <a:t>Limited training</a:t>
            </a:r>
          </a:p>
          <a:p>
            <a:pPr lvl="1"/>
            <a:r>
              <a:rPr lang="en-US" dirty="0"/>
              <a:t>General lack of readiness</a:t>
            </a:r>
          </a:p>
          <a:p>
            <a:endParaRPr lang="en-US" dirty="0"/>
          </a:p>
        </p:txBody>
      </p:sp>
      <p:sp>
        <p:nvSpPr>
          <p:cNvPr id="6" name="Content Placeholder 5"/>
          <p:cNvSpPr>
            <a:spLocks noGrp="1"/>
          </p:cNvSpPr>
          <p:nvPr>
            <p:ph sz="half" idx="4294967295"/>
          </p:nvPr>
        </p:nvSpPr>
        <p:spPr>
          <a:xfrm>
            <a:off x="5257800" y="1825625"/>
            <a:ext cx="3886200" cy="4351338"/>
          </a:xfrm>
        </p:spPr>
        <p:txBody>
          <a:bodyPr/>
          <a:lstStyle/>
          <a:p>
            <a:r>
              <a:rPr lang="en-US" u="sng" dirty="0"/>
              <a:t>Impacts</a:t>
            </a:r>
          </a:p>
          <a:p>
            <a:pPr lvl="1"/>
            <a:r>
              <a:rPr lang="en-US" dirty="0"/>
              <a:t>Cargo stolen or lost</a:t>
            </a:r>
          </a:p>
          <a:p>
            <a:pPr lvl="1"/>
            <a:r>
              <a:rPr lang="en-US" dirty="0"/>
              <a:t>Port disruptions</a:t>
            </a:r>
          </a:p>
          <a:p>
            <a:pPr lvl="1"/>
            <a:r>
              <a:rPr lang="en-US" dirty="0"/>
              <a:t>Physical Damage</a:t>
            </a:r>
          </a:p>
          <a:p>
            <a:pPr lvl="1"/>
            <a:r>
              <a:rPr lang="en-US" dirty="0"/>
              <a:t>Loss of life</a:t>
            </a:r>
          </a:p>
          <a:p>
            <a:pPr lvl="1"/>
            <a:r>
              <a:rPr lang="en-US" dirty="0" smtClean="0"/>
              <a:t>Ecological Harm</a:t>
            </a:r>
          </a:p>
          <a:p>
            <a:pPr lvl="1"/>
            <a:r>
              <a:rPr lang="en-US" dirty="0" smtClean="0"/>
              <a:t>Terror </a:t>
            </a:r>
            <a:r>
              <a:rPr lang="en-US" dirty="0"/>
              <a:t>incident</a:t>
            </a:r>
          </a:p>
          <a:p>
            <a:pPr lvl="1"/>
            <a:r>
              <a:rPr lang="en-US" dirty="0"/>
              <a:t>Lost revenue</a:t>
            </a:r>
          </a:p>
          <a:p>
            <a:pPr lvl="1"/>
            <a:r>
              <a:rPr lang="en-US" dirty="0"/>
              <a:t>Lost stakeholder </a:t>
            </a:r>
            <a:r>
              <a:rPr lang="en-US" dirty="0" smtClean="0"/>
              <a:t>confidence</a:t>
            </a:r>
            <a:endParaRPr lang="en-US" dirty="0"/>
          </a:p>
        </p:txBody>
      </p:sp>
    </p:spTree>
    <p:extLst>
      <p:ext uri="{BB962C8B-B14F-4D97-AF65-F5344CB8AC3E}">
        <p14:creationId xmlns:p14="http://schemas.microsoft.com/office/powerpoint/2010/main" val="15897135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a:t>Maritime Industry Vulnerabilities &amp; Challenges</a:t>
            </a:r>
            <a:endParaRPr lang="en-US" dirty="0"/>
          </a:p>
        </p:txBody>
      </p:sp>
      <p:sp>
        <p:nvSpPr>
          <p:cNvPr id="6" name="Content Placeholder 5"/>
          <p:cNvSpPr>
            <a:spLocks noGrp="1"/>
          </p:cNvSpPr>
          <p:nvPr>
            <p:ph idx="1"/>
          </p:nvPr>
        </p:nvSpPr>
        <p:spPr/>
        <p:txBody>
          <a:bodyPr/>
          <a:lstStyle/>
          <a:p>
            <a:pPr>
              <a:buSzPts val="1900"/>
            </a:pPr>
            <a:r>
              <a:rPr lang="en-US" dirty="0" smtClean="0"/>
              <a:t>Over-reliance </a:t>
            </a:r>
            <a:r>
              <a:rPr lang="en-US" dirty="0"/>
              <a:t>on </a:t>
            </a:r>
            <a:r>
              <a:rPr lang="en-US" dirty="0">
                <a:solidFill>
                  <a:srgbClr val="FF0000"/>
                </a:solidFill>
              </a:rPr>
              <a:t>outdated </a:t>
            </a:r>
            <a:r>
              <a:rPr lang="en-US" dirty="0" smtClean="0">
                <a:solidFill>
                  <a:srgbClr val="FF0000"/>
                </a:solidFill>
              </a:rPr>
              <a:t>technology</a:t>
            </a:r>
          </a:p>
          <a:p>
            <a:pPr>
              <a:buSzPts val="1900"/>
            </a:pPr>
            <a:r>
              <a:rPr lang="en-US" dirty="0" smtClean="0">
                <a:solidFill>
                  <a:srgbClr val="FF0000"/>
                </a:solidFill>
              </a:rPr>
              <a:t>Ignorance</a:t>
            </a:r>
            <a:r>
              <a:rPr lang="en-US" dirty="0" smtClean="0"/>
              <a:t> </a:t>
            </a:r>
            <a:r>
              <a:rPr lang="en-US" dirty="0"/>
              <a:t>of IT security </a:t>
            </a:r>
            <a:endParaRPr lang="en-US" dirty="0" smtClean="0"/>
          </a:p>
          <a:p>
            <a:pPr>
              <a:buSzPts val="1900"/>
            </a:pPr>
            <a:r>
              <a:rPr lang="en-US" dirty="0" smtClean="0">
                <a:solidFill>
                  <a:srgbClr val="FF0000"/>
                </a:solidFill>
              </a:rPr>
              <a:t>Tech </a:t>
            </a:r>
            <a:r>
              <a:rPr lang="en-US" dirty="0">
                <a:solidFill>
                  <a:srgbClr val="FF0000"/>
                </a:solidFill>
              </a:rPr>
              <a:t>complexity </a:t>
            </a:r>
            <a:endParaRPr lang="en-US" dirty="0" smtClean="0">
              <a:solidFill>
                <a:srgbClr val="FF0000"/>
              </a:solidFill>
            </a:endParaRPr>
          </a:p>
          <a:p>
            <a:pPr>
              <a:buSzPts val="1900"/>
            </a:pPr>
            <a:r>
              <a:rPr lang="en-US" dirty="0" smtClean="0"/>
              <a:t>Lack </a:t>
            </a:r>
            <a:r>
              <a:rPr lang="en-US" dirty="0"/>
              <a:t>of standards</a:t>
            </a:r>
          </a:p>
          <a:p>
            <a:endParaRPr lang="en-US" dirty="0"/>
          </a:p>
        </p:txBody>
      </p:sp>
      <p:sp>
        <p:nvSpPr>
          <p:cNvPr id="4" name="Slide Number Placeholder 3"/>
          <p:cNvSpPr>
            <a:spLocks noGrp="1"/>
          </p:cNvSpPr>
          <p:nvPr>
            <p:ph type="sldNum" sz="quarter" idx="12"/>
          </p:nvPr>
        </p:nvSpPr>
        <p:spPr/>
        <p:txBody>
          <a:bodyPr/>
          <a:lstStyle/>
          <a:p>
            <a:r>
              <a:rPr lang="en-US" dirty="0" smtClean="0"/>
              <a:t>joneswalker.com  </a:t>
            </a:r>
            <a:r>
              <a:rPr lang="en-US" dirty="0" smtClean="0">
                <a:solidFill>
                  <a:srgbClr val="FCC42A"/>
                </a:solidFill>
              </a:rPr>
              <a:t> |   </a:t>
            </a:r>
            <a:fld id="{2A523EE0-663D-DA45-A89C-9A34837C0BA7}" type="slidenum">
              <a:rPr lang="en-US" smtClean="0"/>
              <a:pPr/>
              <a:t>31</a:t>
            </a:fld>
            <a:endParaRPr lang="en-US" dirty="0"/>
          </a:p>
        </p:txBody>
      </p:sp>
      <p:sp>
        <p:nvSpPr>
          <p:cNvPr id="7" name="Content Placeholder 6"/>
          <p:cNvSpPr>
            <a:spLocks noGrp="1"/>
          </p:cNvSpPr>
          <p:nvPr>
            <p:ph idx="13"/>
          </p:nvPr>
        </p:nvSpPr>
        <p:spPr/>
        <p:txBody>
          <a:bodyPr/>
          <a:lstStyle/>
          <a:p>
            <a:pPr>
              <a:buSzPts val="2000"/>
            </a:pPr>
            <a:r>
              <a:rPr lang="en-US" dirty="0"/>
              <a:t>Electronic data with various levels of data </a:t>
            </a:r>
            <a:r>
              <a:rPr lang="en-US" dirty="0" smtClean="0"/>
              <a:t>protection</a:t>
            </a:r>
          </a:p>
          <a:p>
            <a:pPr lvl="1">
              <a:buSzPts val="2000"/>
              <a:buFont typeface="Courier New" panose="02070309020205020404" pitchFamily="49" charset="0"/>
              <a:buChar char="o"/>
            </a:pPr>
            <a:r>
              <a:rPr lang="en-US" dirty="0" smtClean="0"/>
              <a:t>Created</a:t>
            </a:r>
            <a:r>
              <a:rPr lang="en-US" dirty="0"/>
              <a:t>, accessed, processed, stored, </a:t>
            </a:r>
            <a:r>
              <a:rPr lang="en-US" dirty="0" smtClean="0"/>
              <a:t>transmitted</a:t>
            </a:r>
          </a:p>
          <a:p>
            <a:pPr>
              <a:buSzPts val="2000"/>
            </a:pPr>
            <a:r>
              <a:rPr lang="en-US" dirty="0" smtClean="0"/>
              <a:t>Large </a:t>
            </a:r>
            <a:r>
              <a:rPr lang="en-US" dirty="0"/>
              <a:t>number of </a:t>
            </a:r>
            <a:r>
              <a:rPr lang="en-US" dirty="0">
                <a:solidFill>
                  <a:srgbClr val="FF0000"/>
                </a:solidFill>
              </a:rPr>
              <a:t>substantial financial transactions </a:t>
            </a:r>
            <a:r>
              <a:rPr lang="en-US" dirty="0"/>
              <a:t>between a wide range of </a:t>
            </a:r>
            <a:r>
              <a:rPr lang="en-US" dirty="0" smtClean="0"/>
              <a:t>stakeholders</a:t>
            </a:r>
          </a:p>
          <a:p>
            <a:pPr>
              <a:buSzPts val="2000"/>
            </a:pPr>
            <a:r>
              <a:rPr lang="en-US" dirty="0" smtClean="0"/>
              <a:t>Operating </a:t>
            </a:r>
            <a:r>
              <a:rPr lang="en-US" dirty="0"/>
              <a:t>with </a:t>
            </a:r>
            <a:r>
              <a:rPr lang="en-US" dirty="0">
                <a:solidFill>
                  <a:srgbClr val="FF0000"/>
                </a:solidFill>
              </a:rPr>
              <a:t>complex IT/OT environments </a:t>
            </a:r>
          </a:p>
          <a:p>
            <a:endParaRPr lang="en-US" dirty="0"/>
          </a:p>
        </p:txBody>
      </p:sp>
    </p:spTree>
    <p:extLst>
      <p:ext uri="{BB962C8B-B14F-4D97-AF65-F5344CB8AC3E}">
        <p14:creationId xmlns:p14="http://schemas.microsoft.com/office/powerpoint/2010/main" val="8761596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2018 Jones Walker Maritime Cybersecurity Survey</a:t>
            </a:r>
            <a:endParaRPr lang="en-US" sz="2400" dirty="0"/>
          </a:p>
        </p:txBody>
      </p:sp>
      <p:sp>
        <p:nvSpPr>
          <p:cNvPr id="3" name="Content Placeholder 2"/>
          <p:cNvSpPr>
            <a:spLocks noGrp="1"/>
          </p:cNvSpPr>
          <p:nvPr>
            <p:ph idx="1"/>
          </p:nvPr>
        </p:nvSpPr>
        <p:spPr/>
        <p:txBody>
          <a:bodyPr>
            <a:normAutofit/>
          </a:bodyPr>
          <a:lstStyle/>
          <a:p>
            <a:r>
              <a:rPr lang="en-US" sz="3000" dirty="0">
                <a:solidFill>
                  <a:srgbClr val="FF0000"/>
                </a:solidFill>
              </a:rPr>
              <a:t>126 respondents </a:t>
            </a:r>
            <a:r>
              <a:rPr lang="en-US" sz="1700" dirty="0"/>
              <a:t>from throughout the maritime industry</a:t>
            </a:r>
          </a:p>
          <a:p>
            <a:r>
              <a:rPr lang="en-US" sz="2600" dirty="0"/>
              <a:t>Including:</a:t>
            </a:r>
          </a:p>
          <a:p>
            <a:pPr marL="342900" lvl="1" indent="0">
              <a:buNone/>
            </a:pPr>
            <a:r>
              <a:rPr lang="en-US" sz="2200" dirty="0"/>
              <a:t>75 </a:t>
            </a:r>
            <a:r>
              <a:rPr lang="en-US" sz="2200" dirty="0">
                <a:solidFill>
                  <a:srgbClr val="FF0000"/>
                </a:solidFill>
              </a:rPr>
              <a:t>Vessel operators </a:t>
            </a:r>
            <a:r>
              <a:rPr lang="en-US" sz="1500" dirty="0" smtClean="0">
                <a:solidFill>
                  <a:srgbClr val="FF0000"/>
                </a:solidFill>
              </a:rPr>
              <a:t>and owners</a:t>
            </a:r>
            <a:r>
              <a:rPr lang="en-US" sz="2200" dirty="0">
                <a:solidFill>
                  <a:srgbClr val="FF0000"/>
                </a:solidFill>
              </a:rPr>
              <a:t> </a:t>
            </a:r>
            <a:endParaRPr lang="en-US" sz="1500" dirty="0" smtClean="0"/>
          </a:p>
          <a:p>
            <a:pPr marL="342900" lvl="1" indent="0">
              <a:buNone/>
            </a:pPr>
            <a:r>
              <a:rPr lang="en-US" sz="2200" dirty="0"/>
              <a:t>28 </a:t>
            </a:r>
            <a:r>
              <a:rPr lang="en-US" sz="2200" dirty="0">
                <a:solidFill>
                  <a:srgbClr val="FF0000"/>
                </a:solidFill>
              </a:rPr>
              <a:t>Port operators </a:t>
            </a:r>
            <a:r>
              <a:rPr lang="en-US" sz="1500" dirty="0" smtClean="0"/>
              <a:t>/ service providers </a:t>
            </a:r>
          </a:p>
          <a:p>
            <a:pPr marL="342900" lvl="1" indent="0">
              <a:buNone/>
            </a:pPr>
            <a:r>
              <a:rPr lang="en-US" sz="2200" dirty="0"/>
              <a:t>23 </a:t>
            </a:r>
            <a:r>
              <a:rPr lang="en-US" sz="2200" dirty="0">
                <a:solidFill>
                  <a:srgbClr val="FF0000"/>
                </a:solidFill>
              </a:rPr>
              <a:t>Cargo shippers </a:t>
            </a:r>
          </a:p>
          <a:p>
            <a:pPr marL="342900" lvl="1" indent="0">
              <a:buNone/>
            </a:pPr>
            <a:endParaRPr lang="en-US" sz="1500" dirty="0" smtClean="0"/>
          </a:p>
          <a:p>
            <a:pPr marL="0" indent="0">
              <a:buNone/>
            </a:pPr>
            <a:r>
              <a:rPr lang="en-US" sz="1300" dirty="0"/>
              <a:t>from </a:t>
            </a:r>
            <a:r>
              <a:rPr lang="en-US" sz="2200" dirty="0"/>
              <a:t>Small</a:t>
            </a:r>
            <a:r>
              <a:rPr lang="en-US" sz="1900" dirty="0" smtClean="0"/>
              <a:t> </a:t>
            </a:r>
            <a:r>
              <a:rPr lang="en-US" sz="1900" dirty="0"/>
              <a:t>(36), </a:t>
            </a:r>
            <a:r>
              <a:rPr lang="en-US" sz="2600" dirty="0"/>
              <a:t>mid-size</a:t>
            </a:r>
            <a:r>
              <a:rPr lang="en-US" sz="1900" dirty="0"/>
              <a:t> (58), and </a:t>
            </a:r>
            <a:r>
              <a:rPr lang="en-US" sz="2600" dirty="0"/>
              <a:t>large</a:t>
            </a:r>
            <a:r>
              <a:rPr lang="en-US" sz="1900" dirty="0"/>
              <a:t> (23) </a:t>
            </a:r>
            <a:r>
              <a:rPr lang="en-US" sz="1900" dirty="0" smtClean="0"/>
              <a:t>companies</a:t>
            </a:r>
            <a:endParaRPr lang="en-US" sz="1900" dirty="0"/>
          </a:p>
          <a:p>
            <a:pPr lvl="1"/>
            <a:endParaRPr lang="en-US" dirty="0"/>
          </a:p>
        </p:txBody>
      </p:sp>
      <p:sp>
        <p:nvSpPr>
          <p:cNvPr id="4" name="Content Placeholder 3"/>
          <p:cNvSpPr>
            <a:spLocks noGrp="1"/>
          </p:cNvSpPr>
          <p:nvPr>
            <p:ph idx="13"/>
          </p:nvPr>
        </p:nvSpPr>
        <p:spPr/>
        <p:txBody>
          <a:bodyPr/>
          <a:lstStyle/>
          <a:p>
            <a:endParaRPr lang="en-US" dirty="0"/>
          </a:p>
        </p:txBody>
      </p:sp>
      <p:pic>
        <p:nvPicPr>
          <p:cNvPr id="5" name="Picture 4"/>
          <p:cNvPicPr>
            <a:picLocks noChangeAspect="1"/>
          </p:cNvPicPr>
          <p:nvPr/>
        </p:nvPicPr>
        <p:blipFill>
          <a:blip r:embed="rId2"/>
          <a:stretch>
            <a:fillRect/>
          </a:stretch>
        </p:blipFill>
        <p:spPr>
          <a:xfrm>
            <a:off x="4514850" y="1780180"/>
            <a:ext cx="2771429" cy="1321429"/>
          </a:xfrm>
          <a:prstGeom prst="rect">
            <a:avLst/>
          </a:prstGeom>
        </p:spPr>
      </p:pic>
      <p:pic>
        <p:nvPicPr>
          <p:cNvPr id="6" name="Picture 5"/>
          <p:cNvPicPr>
            <a:picLocks noChangeAspect="1"/>
          </p:cNvPicPr>
          <p:nvPr/>
        </p:nvPicPr>
        <p:blipFill>
          <a:blip r:embed="rId3"/>
          <a:stretch>
            <a:fillRect/>
          </a:stretch>
        </p:blipFill>
        <p:spPr>
          <a:xfrm>
            <a:off x="6211390" y="4451370"/>
            <a:ext cx="2553932" cy="1299430"/>
          </a:xfrm>
          <a:prstGeom prst="rect">
            <a:avLst/>
          </a:prstGeom>
        </p:spPr>
      </p:pic>
      <p:pic>
        <p:nvPicPr>
          <p:cNvPr id="7" name="Picture 6"/>
          <p:cNvPicPr>
            <a:picLocks noChangeAspect="1"/>
          </p:cNvPicPr>
          <p:nvPr/>
        </p:nvPicPr>
        <p:blipFill>
          <a:blip r:embed="rId4"/>
          <a:stretch>
            <a:fillRect/>
          </a:stretch>
        </p:blipFill>
        <p:spPr>
          <a:xfrm>
            <a:off x="5618662" y="3140111"/>
            <a:ext cx="2192426" cy="1272756"/>
          </a:xfrm>
          <a:prstGeom prst="rect">
            <a:avLst/>
          </a:prstGeom>
        </p:spPr>
      </p:pic>
    </p:spTree>
    <p:extLst>
      <p:ext uri="{BB962C8B-B14F-4D97-AF65-F5344CB8AC3E}">
        <p14:creationId xmlns:p14="http://schemas.microsoft.com/office/powerpoint/2010/main" val="11543950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1500" dirty="0"/>
              <a:t>Respondents believe the industry is prepared … </a:t>
            </a:r>
            <a:r>
              <a:rPr lang="en-US" sz="2700" dirty="0"/>
              <a:t/>
            </a:r>
            <a:br>
              <a:rPr lang="en-US" sz="2700" dirty="0"/>
            </a:br>
            <a:r>
              <a:rPr lang="en-US" sz="2700" dirty="0"/>
              <a:t>… but </a:t>
            </a:r>
            <a:r>
              <a:rPr lang="en-US" sz="3000" dirty="0">
                <a:solidFill>
                  <a:srgbClr val="FF0000"/>
                </a:solidFill>
              </a:rPr>
              <a:t>their own companies </a:t>
            </a:r>
            <a:r>
              <a:rPr lang="en-US" sz="2700" dirty="0"/>
              <a:t>are </a:t>
            </a:r>
            <a:r>
              <a:rPr lang="en-US" sz="2700" dirty="0">
                <a:solidFill>
                  <a:srgbClr val="FF0000"/>
                </a:solidFill>
              </a:rPr>
              <a:t>not ready</a:t>
            </a:r>
            <a:r>
              <a:rPr lang="en-US" sz="2700" dirty="0"/>
              <a:t>.</a:t>
            </a:r>
          </a:p>
        </p:txBody>
      </p:sp>
      <p:sp>
        <p:nvSpPr>
          <p:cNvPr id="3" name="Content Placeholder 2"/>
          <p:cNvSpPr>
            <a:spLocks noGrp="1"/>
          </p:cNvSpPr>
          <p:nvPr>
            <p:ph idx="1"/>
          </p:nvPr>
        </p:nvSpPr>
        <p:spPr/>
        <p:txBody>
          <a:bodyPr/>
          <a:lstStyle/>
          <a:p>
            <a:endParaRPr lang="en-US" dirty="0"/>
          </a:p>
        </p:txBody>
      </p:sp>
      <p:pic>
        <p:nvPicPr>
          <p:cNvPr id="12" name="Picture 11"/>
          <p:cNvPicPr>
            <a:picLocks noChangeAspect="1"/>
          </p:cNvPicPr>
          <p:nvPr/>
        </p:nvPicPr>
        <p:blipFill>
          <a:blip r:embed="rId2"/>
          <a:stretch>
            <a:fillRect/>
          </a:stretch>
        </p:blipFill>
        <p:spPr>
          <a:xfrm>
            <a:off x="2586681" y="1411263"/>
            <a:ext cx="3553862" cy="4994058"/>
          </a:xfrm>
          <a:prstGeom prst="rect">
            <a:avLst/>
          </a:prstGeom>
        </p:spPr>
      </p:pic>
      <p:pic>
        <p:nvPicPr>
          <p:cNvPr id="2" name="Picture 1"/>
          <p:cNvPicPr>
            <a:picLocks noChangeAspect="1"/>
          </p:cNvPicPr>
          <p:nvPr/>
        </p:nvPicPr>
        <p:blipFill>
          <a:blip r:embed="rId3"/>
          <a:stretch>
            <a:fillRect/>
          </a:stretch>
        </p:blipFill>
        <p:spPr>
          <a:xfrm>
            <a:off x="6786154" y="2950703"/>
            <a:ext cx="1436384" cy="1915179"/>
          </a:xfrm>
          <a:prstGeom prst="rect">
            <a:avLst/>
          </a:prstGeom>
        </p:spPr>
      </p:pic>
    </p:spTree>
    <p:extLst>
      <p:ext uri="{BB962C8B-B14F-4D97-AF65-F5344CB8AC3E}">
        <p14:creationId xmlns:p14="http://schemas.microsoft.com/office/powerpoint/2010/main" val="11183690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Big companies claim they’re ready.</a:t>
            </a:r>
            <a:br>
              <a:rPr lang="en-US" dirty="0" smtClean="0"/>
            </a:br>
            <a:r>
              <a:rPr lang="en-US" dirty="0" smtClean="0"/>
              <a:t>Mid- and small companies -- </a:t>
            </a:r>
            <a:r>
              <a:rPr lang="en-US" i="1" dirty="0" smtClean="0">
                <a:solidFill>
                  <a:srgbClr val="FF0000"/>
                </a:solidFill>
              </a:rPr>
              <a:t>not so much</a:t>
            </a:r>
            <a:r>
              <a:rPr lang="en-US" dirty="0" smtClean="0"/>
              <a:t>.</a:t>
            </a:r>
            <a:endParaRPr lang="en-US" dirty="0"/>
          </a:p>
        </p:txBody>
      </p:sp>
      <p:sp>
        <p:nvSpPr>
          <p:cNvPr id="3" name="Content Placeholder 2"/>
          <p:cNvSpPr>
            <a:spLocks noGrp="1"/>
          </p:cNvSpPr>
          <p:nvPr>
            <p:ph idx="1"/>
          </p:nvPr>
        </p:nvSpPr>
        <p:spPr/>
        <p:txBody>
          <a:bodyPr>
            <a:normAutofit/>
          </a:bodyPr>
          <a:lstStyle/>
          <a:p>
            <a:r>
              <a:rPr lang="en-US" sz="2700" dirty="0"/>
              <a:t>100 percent of large companies </a:t>
            </a:r>
          </a:p>
          <a:p>
            <a:pPr marL="342900" lvl="1" indent="0">
              <a:buNone/>
            </a:pPr>
            <a:r>
              <a:rPr lang="en-US" sz="2400" dirty="0"/>
              <a:t>		-- </a:t>
            </a:r>
            <a:r>
              <a:rPr lang="en-US" sz="2400" dirty="0">
                <a:solidFill>
                  <a:srgbClr val="FF0000"/>
                </a:solidFill>
              </a:rPr>
              <a:t>prepared</a:t>
            </a:r>
            <a:r>
              <a:rPr lang="en-US" sz="2400" dirty="0"/>
              <a:t> to deal with a data breach.</a:t>
            </a:r>
          </a:p>
          <a:p>
            <a:r>
              <a:rPr lang="en-US" sz="2700" dirty="0"/>
              <a:t>Respondents from small </a:t>
            </a:r>
            <a:r>
              <a:rPr lang="en-US" sz="3000" dirty="0">
                <a:solidFill>
                  <a:srgbClr val="FF0000"/>
                </a:solidFill>
              </a:rPr>
              <a:t>(94%) </a:t>
            </a:r>
            <a:r>
              <a:rPr lang="en-US" sz="2700" dirty="0"/>
              <a:t>and mid-size companies </a:t>
            </a:r>
            <a:r>
              <a:rPr lang="en-US" sz="3000" dirty="0">
                <a:solidFill>
                  <a:srgbClr val="FF0000"/>
                </a:solidFill>
              </a:rPr>
              <a:t>(81%) </a:t>
            </a:r>
            <a:r>
              <a:rPr lang="en-US" sz="2700" dirty="0"/>
              <a:t>reported that their organizations were </a:t>
            </a:r>
            <a:r>
              <a:rPr lang="en-US" sz="2700" dirty="0">
                <a:solidFill>
                  <a:srgbClr val="FF0000"/>
                </a:solidFill>
              </a:rPr>
              <a:t>unprepared to prevent a data breach.</a:t>
            </a:r>
            <a:endParaRPr lang="en-US" sz="2700" dirty="0"/>
          </a:p>
        </p:txBody>
      </p:sp>
    </p:spTree>
    <p:extLst>
      <p:ext uri="{BB962C8B-B14F-4D97-AF65-F5344CB8AC3E}">
        <p14:creationId xmlns:p14="http://schemas.microsoft.com/office/powerpoint/2010/main" val="3352292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Readiness by </a:t>
            </a:r>
            <a:r>
              <a:rPr lang="en-US" dirty="0" smtClean="0">
                <a:solidFill>
                  <a:srgbClr val="FF0000"/>
                </a:solidFill>
              </a:rPr>
              <a:t>sub-sector  </a:t>
            </a:r>
            <a:r>
              <a:rPr lang="en-US" sz="2700" dirty="0"/>
              <a:t>(</a:t>
            </a:r>
            <a:r>
              <a:rPr lang="en-US" sz="2700" i="1" dirty="0">
                <a:solidFill>
                  <a:srgbClr val="FFFF00"/>
                </a:solidFill>
              </a:rPr>
              <a:t>not ready</a:t>
            </a:r>
            <a:r>
              <a:rPr lang="en-US" sz="2700" i="1" dirty="0"/>
              <a:t>)</a:t>
            </a:r>
            <a:endParaRPr lang="en-US" dirty="0"/>
          </a:p>
        </p:txBody>
      </p:sp>
      <p:sp>
        <p:nvSpPr>
          <p:cNvPr id="3" name="Content Placeholder 2"/>
          <p:cNvSpPr>
            <a:spLocks noGrp="1"/>
          </p:cNvSpPr>
          <p:nvPr>
            <p:ph idx="1"/>
          </p:nvPr>
        </p:nvSpPr>
        <p:spPr>
          <a:xfrm>
            <a:off x="966651" y="3066947"/>
            <a:ext cx="6830242" cy="2641079"/>
          </a:xfrm>
        </p:spPr>
        <p:txBody>
          <a:bodyPr/>
          <a:lstStyle/>
          <a:p>
            <a:endParaRPr lang="en-US" dirty="0" smtClean="0"/>
          </a:p>
          <a:p>
            <a:endParaRPr lang="en-US" dirty="0"/>
          </a:p>
          <a:p>
            <a:endParaRPr lang="en-US" dirty="0" smtClean="0"/>
          </a:p>
          <a:p>
            <a:endParaRPr lang="en-US" dirty="0"/>
          </a:p>
          <a:p>
            <a:endParaRPr lang="en-US" dirty="0" smtClean="0"/>
          </a:p>
          <a:p>
            <a:endParaRPr lang="en-US" dirty="0"/>
          </a:p>
        </p:txBody>
      </p:sp>
      <p:pic>
        <p:nvPicPr>
          <p:cNvPr id="4" name="Picture 3"/>
          <p:cNvPicPr>
            <a:picLocks noChangeAspect="1"/>
          </p:cNvPicPr>
          <p:nvPr/>
        </p:nvPicPr>
        <p:blipFill>
          <a:blip r:embed="rId2"/>
          <a:stretch>
            <a:fillRect/>
          </a:stretch>
        </p:blipFill>
        <p:spPr>
          <a:xfrm>
            <a:off x="171450" y="2504302"/>
            <a:ext cx="8884736" cy="2516249"/>
          </a:xfrm>
          <a:prstGeom prst="rect">
            <a:avLst/>
          </a:prstGeom>
        </p:spPr>
      </p:pic>
    </p:spTree>
    <p:extLst>
      <p:ext uri="{BB962C8B-B14F-4D97-AF65-F5344CB8AC3E}">
        <p14:creationId xmlns:p14="http://schemas.microsoft.com/office/powerpoint/2010/main" val="11875428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Readiness by </a:t>
            </a:r>
            <a:r>
              <a:rPr lang="en-US" dirty="0" smtClean="0">
                <a:solidFill>
                  <a:srgbClr val="FF0000"/>
                </a:solidFill>
              </a:rPr>
              <a:t>sub-sector  </a:t>
            </a:r>
            <a:r>
              <a:rPr lang="en-US" sz="2700" dirty="0"/>
              <a:t>(</a:t>
            </a:r>
            <a:r>
              <a:rPr lang="en-US" sz="2700" i="1" dirty="0">
                <a:solidFill>
                  <a:srgbClr val="FFFF00"/>
                </a:solidFill>
              </a:rPr>
              <a:t>not ready</a:t>
            </a:r>
            <a:r>
              <a:rPr lang="en-US" sz="2700" i="1" dirty="0"/>
              <a:t>)</a:t>
            </a:r>
            <a:endParaRPr lang="en-US" dirty="0"/>
          </a:p>
        </p:txBody>
      </p:sp>
      <p:sp>
        <p:nvSpPr>
          <p:cNvPr id="3" name="Content Placeholder 2"/>
          <p:cNvSpPr>
            <a:spLocks noGrp="1"/>
          </p:cNvSpPr>
          <p:nvPr>
            <p:ph idx="1"/>
          </p:nvPr>
        </p:nvSpPr>
        <p:spPr>
          <a:xfrm>
            <a:off x="966651" y="3066947"/>
            <a:ext cx="7765869" cy="2641079"/>
          </a:xfrm>
        </p:spPr>
        <p:txBody>
          <a:bodyPr>
            <a:normAutofit/>
          </a:bodyPr>
          <a:lstStyle/>
          <a:p>
            <a:endParaRPr lang="en-US" dirty="0" smtClean="0"/>
          </a:p>
          <a:p>
            <a:endParaRPr lang="en-US" dirty="0"/>
          </a:p>
          <a:p>
            <a:endParaRPr lang="en-US" dirty="0" smtClean="0"/>
          </a:p>
          <a:p>
            <a:endParaRPr lang="en-US" dirty="0"/>
          </a:p>
          <a:p>
            <a:endParaRPr lang="en-US" dirty="0" smtClean="0"/>
          </a:p>
          <a:p>
            <a:endParaRPr lang="en-US" dirty="0" smtClean="0"/>
          </a:p>
          <a:p>
            <a:pPr marL="2057400" lvl="6" indent="0">
              <a:buNone/>
            </a:pPr>
            <a:r>
              <a:rPr lang="en-US" sz="1200" dirty="0" smtClean="0"/>
              <a:t>     </a:t>
            </a:r>
            <a:r>
              <a:rPr lang="en-US" sz="1200" i="1" dirty="0" smtClean="0">
                <a:solidFill>
                  <a:srgbClr val="FF0000"/>
                </a:solidFill>
              </a:rPr>
              <a:t>= 70% unprepared	</a:t>
            </a:r>
            <a:r>
              <a:rPr lang="en-US" sz="1200" i="1" dirty="0">
                <a:solidFill>
                  <a:srgbClr val="FF0000"/>
                </a:solidFill>
              </a:rPr>
              <a:t> </a:t>
            </a:r>
            <a:r>
              <a:rPr lang="en-US" sz="1200" i="1" dirty="0" smtClean="0">
                <a:solidFill>
                  <a:srgbClr val="FF0000"/>
                </a:solidFill>
              </a:rPr>
              <a:t>            = 68% unprepared	             = 43% unprepared</a:t>
            </a:r>
            <a:endParaRPr lang="en-US" sz="1200" i="1" dirty="0">
              <a:solidFill>
                <a:srgbClr val="FF0000"/>
              </a:solidFill>
            </a:endParaRPr>
          </a:p>
        </p:txBody>
      </p:sp>
      <p:pic>
        <p:nvPicPr>
          <p:cNvPr id="4" name="Picture 3"/>
          <p:cNvPicPr>
            <a:picLocks noChangeAspect="1"/>
          </p:cNvPicPr>
          <p:nvPr/>
        </p:nvPicPr>
        <p:blipFill>
          <a:blip r:embed="rId2"/>
          <a:stretch>
            <a:fillRect/>
          </a:stretch>
        </p:blipFill>
        <p:spPr>
          <a:xfrm>
            <a:off x="772494" y="2761792"/>
            <a:ext cx="7742857" cy="2192857"/>
          </a:xfrm>
          <a:prstGeom prst="rect">
            <a:avLst/>
          </a:prstGeom>
        </p:spPr>
      </p:pic>
      <p:grpSp>
        <p:nvGrpSpPr>
          <p:cNvPr id="8" name="Group 7"/>
          <p:cNvGrpSpPr/>
          <p:nvPr/>
        </p:nvGrpSpPr>
        <p:grpSpPr>
          <a:xfrm>
            <a:off x="3357155" y="4116433"/>
            <a:ext cx="1143000" cy="1195252"/>
            <a:chOff x="4476206" y="4345577"/>
            <a:chExt cx="1524000" cy="1593669"/>
          </a:xfrm>
        </p:grpSpPr>
        <p:sp>
          <p:nvSpPr>
            <p:cNvPr id="5" name="Oval 4"/>
            <p:cNvSpPr/>
            <p:nvPr/>
          </p:nvSpPr>
          <p:spPr>
            <a:xfrm>
              <a:off x="4476206" y="4345577"/>
              <a:ext cx="1524000" cy="11176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7" name="Straight Arrow Connector 6"/>
            <p:cNvCxnSpPr>
              <a:stCxn id="5" idx="4"/>
            </p:cNvCxnSpPr>
            <p:nvPr/>
          </p:nvCxnSpPr>
          <p:spPr>
            <a:xfrm>
              <a:off x="5238206" y="5463198"/>
              <a:ext cx="4354" cy="4760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5185955" y="4116433"/>
            <a:ext cx="1143000" cy="1195252"/>
            <a:chOff x="4476206" y="4345577"/>
            <a:chExt cx="1524000" cy="1593669"/>
          </a:xfrm>
        </p:grpSpPr>
        <p:sp>
          <p:nvSpPr>
            <p:cNvPr id="10" name="Oval 9"/>
            <p:cNvSpPr/>
            <p:nvPr/>
          </p:nvSpPr>
          <p:spPr>
            <a:xfrm>
              <a:off x="4476206" y="4345577"/>
              <a:ext cx="1524000" cy="11176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1" name="Straight Arrow Connector 10"/>
            <p:cNvCxnSpPr>
              <a:stCxn id="10" idx="4"/>
            </p:cNvCxnSpPr>
            <p:nvPr/>
          </p:nvCxnSpPr>
          <p:spPr>
            <a:xfrm>
              <a:off x="5238206" y="5463198"/>
              <a:ext cx="4354" cy="4760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7011489" y="4116433"/>
            <a:ext cx="1143000" cy="1195252"/>
            <a:chOff x="4476206" y="4345577"/>
            <a:chExt cx="1524000" cy="1593669"/>
          </a:xfrm>
        </p:grpSpPr>
        <p:sp>
          <p:nvSpPr>
            <p:cNvPr id="13" name="Oval 12"/>
            <p:cNvSpPr/>
            <p:nvPr/>
          </p:nvSpPr>
          <p:spPr>
            <a:xfrm>
              <a:off x="4476206" y="4345577"/>
              <a:ext cx="1524000" cy="11176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4" name="Straight Arrow Connector 13"/>
            <p:cNvCxnSpPr>
              <a:stCxn id="13" idx="4"/>
            </p:cNvCxnSpPr>
            <p:nvPr/>
          </p:nvCxnSpPr>
          <p:spPr>
            <a:xfrm>
              <a:off x="5238206" y="5463198"/>
              <a:ext cx="4354" cy="4760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54642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Readiness measured by </a:t>
            </a:r>
            <a:r>
              <a:rPr lang="en-US" dirty="0" smtClean="0">
                <a:solidFill>
                  <a:srgbClr val="FF0000"/>
                </a:solidFill>
              </a:rPr>
              <a:t>bad outcome</a:t>
            </a:r>
            <a:endParaRPr lang="en-US" dirty="0">
              <a:solidFill>
                <a:srgbClr val="FF0000"/>
              </a:solidFill>
            </a:endParaRPr>
          </a:p>
        </p:txBody>
      </p:sp>
      <p:sp>
        <p:nvSpPr>
          <p:cNvPr id="3" name="Content Placeholder 2"/>
          <p:cNvSpPr>
            <a:spLocks noGrp="1"/>
          </p:cNvSpPr>
          <p:nvPr>
            <p:ph idx="1"/>
          </p:nvPr>
        </p:nvSpPr>
        <p:spPr/>
        <p:txBody>
          <a:bodyPr>
            <a:normAutofit/>
          </a:bodyPr>
          <a:lstStyle/>
          <a:p>
            <a:endParaRPr lang="en-US" dirty="0" smtClean="0"/>
          </a:p>
          <a:p>
            <a:endParaRPr lang="en-US" dirty="0"/>
          </a:p>
          <a:p>
            <a:endParaRPr lang="en-US" dirty="0" smtClean="0"/>
          </a:p>
          <a:p>
            <a:endParaRPr lang="en-US" dirty="0"/>
          </a:p>
          <a:p>
            <a:endParaRPr lang="en-US" dirty="0" smtClean="0"/>
          </a:p>
          <a:p>
            <a:pPr algn="ctr"/>
            <a:endParaRPr lang="en-US" sz="1500" dirty="0"/>
          </a:p>
          <a:p>
            <a:pPr marL="0" indent="0" algn="ctr">
              <a:buNone/>
            </a:pPr>
            <a:endParaRPr lang="en-US" sz="1800" i="1" dirty="0">
              <a:solidFill>
                <a:schemeClr val="accent1">
                  <a:lumMod val="75000"/>
                </a:schemeClr>
              </a:solidFill>
            </a:endParaRPr>
          </a:p>
          <a:p>
            <a:pPr marL="0" indent="0" algn="ctr">
              <a:buNone/>
            </a:pPr>
            <a:r>
              <a:rPr lang="en-US" sz="1800" i="1" dirty="0">
                <a:solidFill>
                  <a:schemeClr val="accent1">
                    <a:lumMod val="75000"/>
                  </a:schemeClr>
                </a:solidFill>
              </a:rPr>
              <a:t>* Negative public opinion   * Lost customers  * Lost business partners </a:t>
            </a:r>
          </a:p>
          <a:p>
            <a:pPr marL="0" indent="0" algn="ctr">
              <a:buNone/>
            </a:pPr>
            <a:r>
              <a:rPr lang="en-US" sz="1800" i="1" dirty="0">
                <a:solidFill>
                  <a:schemeClr val="accent1">
                    <a:lumMod val="75000"/>
                  </a:schemeClr>
                </a:solidFill>
              </a:rPr>
              <a:t>* Lost confidential  * Lost intellectual property * Mandatory notification</a:t>
            </a:r>
          </a:p>
        </p:txBody>
      </p:sp>
      <p:pic>
        <p:nvPicPr>
          <p:cNvPr id="4" name="Picture 3"/>
          <p:cNvPicPr>
            <a:picLocks noChangeAspect="1"/>
          </p:cNvPicPr>
          <p:nvPr/>
        </p:nvPicPr>
        <p:blipFill>
          <a:blip r:embed="rId2"/>
          <a:stretch>
            <a:fillRect/>
          </a:stretch>
        </p:blipFill>
        <p:spPr>
          <a:xfrm>
            <a:off x="293501" y="2226469"/>
            <a:ext cx="8556998" cy="2002454"/>
          </a:xfrm>
          <a:prstGeom prst="rect">
            <a:avLst/>
          </a:prstGeom>
        </p:spPr>
      </p:pic>
    </p:spTree>
    <p:extLst>
      <p:ext uri="{BB962C8B-B14F-4D97-AF65-F5344CB8AC3E}">
        <p14:creationId xmlns:p14="http://schemas.microsoft.com/office/powerpoint/2010/main" val="32562124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2100" dirty="0"/>
              <a:t>“One who has experienced shipwreck shudders even at a calm sea.” 				</a:t>
            </a:r>
            <a:r>
              <a:rPr lang="en-US" sz="2100" dirty="0" smtClean="0"/>
              <a:t>		-- </a:t>
            </a:r>
            <a:r>
              <a:rPr lang="en-US" sz="2100" dirty="0"/>
              <a:t>Ovid</a:t>
            </a:r>
            <a:endParaRPr lang="en-US" dirty="0"/>
          </a:p>
        </p:txBody>
      </p:sp>
      <p:sp>
        <p:nvSpPr>
          <p:cNvPr id="2" name="Content Placeholder 1"/>
          <p:cNvSpPr>
            <a:spLocks noGrp="1"/>
          </p:cNvSpPr>
          <p:nvPr>
            <p:ph idx="1"/>
          </p:nvPr>
        </p:nvSpPr>
        <p:spPr/>
        <p:txBody>
          <a:bodyPr/>
          <a:lstStyle/>
          <a:p>
            <a:endParaRPr lang="en-US" dirty="0"/>
          </a:p>
        </p:txBody>
      </p:sp>
      <p:pic>
        <p:nvPicPr>
          <p:cNvPr id="8" name="Picture 7"/>
          <p:cNvPicPr>
            <a:picLocks noChangeAspect="1"/>
          </p:cNvPicPr>
          <p:nvPr/>
        </p:nvPicPr>
        <p:blipFill>
          <a:blip r:embed="rId3"/>
          <a:stretch>
            <a:fillRect/>
          </a:stretch>
        </p:blipFill>
        <p:spPr>
          <a:xfrm>
            <a:off x="7126311" y="774849"/>
            <a:ext cx="437657" cy="559227"/>
          </a:xfrm>
          <a:prstGeom prst="rect">
            <a:avLst/>
          </a:prstGeom>
        </p:spPr>
      </p:pic>
      <p:grpSp>
        <p:nvGrpSpPr>
          <p:cNvPr id="10" name="Group 9"/>
          <p:cNvGrpSpPr/>
          <p:nvPr/>
        </p:nvGrpSpPr>
        <p:grpSpPr>
          <a:xfrm>
            <a:off x="701092" y="2296722"/>
            <a:ext cx="7728572" cy="3071429"/>
            <a:chOff x="932507" y="1640619"/>
            <a:chExt cx="10304762" cy="4095238"/>
          </a:xfrm>
        </p:grpSpPr>
        <p:pic>
          <p:nvPicPr>
            <p:cNvPr id="9" name="Picture 8"/>
            <p:cNvPicPr>
              <a:picLocks noChangeAspect="1"/>
            </p:cNvPicPr>
            <p:nvPr/>
          </p:nvPicPr>
          <p:blipFill>
            <a:blip r:embed="rId4"/>
            <a:stretch>
              <a:fillRect/>
            </a:stretch>
          </p:blipFill>
          <p:spPr>
            <a:xfrm>
              <a:off x="932507" y="1993000"/>
              <a:ext cx="10304762" cy="3742857"/>
            </a:xfrm>
            <a:prstGeom prst="rect">
              <a:avLst/>
            </a:prstGeom>
          </p:spPr>
        </p:pic>
        <p:pic>
          <p:nvPicPr>
            <p:cNvPr id="7" name="Picture 6"/>
            <p:cNvPicPr>
              <a:picLocks noChangeAspect="1"/>
            </p:cNvPicPr>
            <p:nvPr/>
          </p:nvPicPr>
          <p:blipFill>
            <a:blip r:embed="rId5"/>
            <a:stretch>
              <a:fillRect/>
            </a:stretch>
          </p:blipFill>
          <p:spPr>
            <a:xfrm>
              <a:off x="2400762" y="1640619"/>
              <a:ext cx="7390476" cy="352381"/>
            </a:xfrm>
            <a:prstGeom prst="rect">
              <a:avLst/>
            </a:prstGeom>
          </p:spPr>
        </p:pic>
      </p:grpSp>
    </p:spTree>
    <p:extLst>
      <p:ext uri="{BB962C8B-B14F-4D97-AF65-F5344CB8AC3E}">
        <p14:creationId xmlns:p14="http://schemas.microsoft.com/office/powerpoint/2010/main" val="40340450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700" dirty="0"/>
              <a:t>What do cyber-secure companies </a:t>
            </a:r>
            <a:r>
              <a:rPr lang="en-US" sz="2700" dirty="0">
                <a:solidFill>
                  <a:srgbClr val="FF0000"/>
                </a:solidFill>
              </a:rPr>
              <a:t>look like</a:t>
            </a:r>
            <a:r>
              <a:rPr lang="en-US" sz="2100" dirty="0"/>
              <a:t>?</a:t>
            </a:r>
          </a:p>
        </p:txBody>
      </p:sp>
      <p:sp>
        <p:nvSpPr>
          <p:cNvPr id="2" name="Content Placeholder 1"/>
          <p:cNvSpPr>
            <a:spLocks noGrp="1"/>
          </p:cNvSpPr>
          <p:nvPr>
            <p:ph idx="1"/>
          </p:nvPr>
        </p:nvSpPr>
        <p:spPr/>
        <p:txBody>
          <a:bodyPr>
            <a:normAutofit/>
          </a:bodyPr>
          <a:lstStyle/>
          <a:p>
            <a:r>
              <a:rPr lang="en-US" dirty="0" smtClean="0">
                <a:solidFill>
                  <a:srgbClr val="FF0000"/>
                </a:solidFill>
              </a:rPr>
              <a:t>Include </a:t>
            </a:r>
            <a:r>
              <a:rPr lang="en-US" dirty="0">
                <a:solidFill>
                  <a:srgbClr val="FF0000"/>
                </a:solidFill>
              </a:rPr>
              <a:t>cybersecurity </a:t>
            </a:r>
            <a:r>
              <a:rPr lang="en-US" dirty="0"/>
              <a:t>as part of </a:t>
            </a:r>
            <a:r>
              <a:rPr lang="en-US" dirty="0" smtClean="0"/>
              <a:t>their OT and strategic plans</a:t>
            </a:r>
          </a:p>
          <a:p>
            <a:r>
              <a:rPr lang="en-US" dirty="0" smtClean="0">
                <a:solidFill>
                  <a:srgbClr val="FF0000"/>
                </a:solidFill>
              </a:rPr>
              <a:t>Devote budget </a:t>
            </a:r>
            <a:r>
              <a:rPr lang="en-US" dirty="0" smtClean="0"/>
              <a:t>like their company’s reputation depends on it</a:t>
            </a:r>
            <a:endParaRPr lang="en-US" dirty="0"/>
          </a:p>
          <a:p>
            <a:r>
              <a:rPr lang="en-US" dirty="0">
                <a:solidFill>
                  <a:srgbClr val="FF0000"/>
                </a:solidFill>
              </a:rPr>
              <a:t>Develop and maintain </a:t>
            </a:r>
            <a:r>
              <a:rPr lang="en-US" dirty="0"/>
              <a:t>disaster recovery, business continuity, and other contingency </a:t>
            </a:r>
            <a:r>
              <a:rPr lang="en-US" dirty="0">
                <a:solidFill>
                  <a:srgbClr val="FF0000"/>
                </a:solidFill>
              </a:rPr>
              <a:t>plans</a:t>
            </a:r>
          </a:p>
          <a:p>
            <a:r>
              <a:rPr lang="en-US" dirty="0" smtClean="0"/>
              <a:t>Document and implement </a:t>
            </a:r>
            <a:r>
              <a:rPr lang="en-US" dirty="0" smtClean="0">
                <a:solidFill>
                  <a:srgbClr val="FF0000"/>
                </a:solidFill>
              </a:rPr>
              <a:t>cybersecurity policies and procedures</a:t>
            </a:r>
          </a:p>
          <a:p>
            <a:endParaRPr lang="en-US" dirty="0"/>
          </a:p>
        </p:txBody>
      </p:sp>
      <p:sp>
        <p:nvSpPr>
          <p:cNvPr id="3" name="Content Placeholder 2"/>
          <p:cNvSpPr>
            <a:spLocks noGrp="1"/>
          </p:cNvSpPr>
          <p:nvPr>
            <p:ph idx="13"/>
          </p:nvPr>
        </p:nvSpPr>
        <p:spPr/>
        <p:txBody>
          <a:bodyPr>
            <a:normAutofit/>
          </a:bodyPr>
          <a:lstStyle/>
          <a:p>
            <a:r>
              <a:rPr lang="en-US" dirty="0">
                <a:solidFill>
                  <a:srgbClr val="FF0000"/>
                </a:solidFill>
              </a:rPr>
              <a:t>Appoint empowered </a:t>
            </a:r>
            <a:r>
              <a:rPr lang="en-US" dirty="0" smtClean="0">
                <a:solidFill>
                  <a:srgbClr val="FF0000"/>
                </a:solidFill>
              </a:rPr>
              <a:t>information security officers</a:t>
            </a:r>
            <a:r>
              <a:rPr lang="en-US" dirty="0"/>
              <a:t>, with well-defined roles </a:t>
            </a:r>
            <a:r>
              <a:rPr lang="en-US" dirty="0" smtClean="0"/>
              <a:t>and responsibilities</a:t>
            </a:r>
            <a:endParaRPr lang="en-US" dirty="0"/>
          </a:p>
          <a:p>
            <a:r>
              <a:rPr lang="en-US" dirty="0" smtClean="0">
                <a:solidFill>
                  <a:srgbClr val="FF0000"/>
                </a:solidFill>
              </a:rPr>
              <a:t>Train their workforce </a:t>
            </a:r>
            <a:r>
              <a:rPr lang="en-US" dirty="0" smtClean="0"/>
              <a:t>in </a:t>
            </a:r>
            <a:r>
              <a:rPr lang="en-US" dirty="0"/>
              <a:t>cybersecurity procedures</a:t>
            </a:r>
          </a:p>
          <a:p>
            <a:r>
              <a:rPr lang="en-US" dirty="0" smtClean="0">
                <a:solidFill>
                  <a:srgbClr val="FF0000"/>
                </a:solidFill>
              </a:rPr>
              <a:t>Participate </a:t>
            </a:r>
            <a:r>
              <a:rPr lang="en-US" dirty="0"/>
              <a:t>in threat assessments </a:t>
            </a:r>
            <a:r>
              <a:rPr lang="en-US" dirty="0" smtClean="0"/>
              <a:t>and share </a:t>
            </a:r>
            <a:r>
              <a:rPr lang="en-US" dirty="0"/>
              <a:t>information</a:t>
            </a:r>
          </a:p>
          <a:p>
            <a:r>
              <a:rPr lang="en-US" dirty="0" smtClean="0"/>
              <a:t>Obtain </a:t>
            </a:r>
            <a:r>
              <a:rPr lang="en-US" dirty="0"/>
              <a:t>or re-evaluate cyber </a:t>
            </a:r>
            <a:r>
              <a:rPr lang="en-US" dirty="0" smtClean="0"/>
              <a:t>risk </a:t>
            </a:r>
            <a:r>
              <a:rPr lang="en-US" dirty="0" smtClean="0">
                <a:solidFill>
                  <a:srgbClr val="FF0000"/>
                </a:solidFill>
              </a:rPr>
              <a:t>insurance</a:t>
            </a:r>
            <a:endParaRPr lang="en-US" dirty="0">
              <a:solidFill>
                <a:srgbClr val="FF0000"/>
              </a:solidFill>
            </a:endParaRPr>
          </a:p>
          <a:p>
            <a:endParaRPr lang="en-US" dirty="0"/>
          </a:p>
        </p:txBody>
      </p:sp>
    </p:spTree>
    <p:extLst>
      <p:ext uri="{BB962C8B-B14F-4D97-AF65-F5344CB8AC3E}">
        <p14:creationId xmlns:p14="http://schemas.microsoft.com/office/powerpoint/2010/main" val="3067764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r>
              <a:rPr lang="en-US" dirty="0" smtClean="0"/>
              <a:t>joneswalker.com  </a:t>
            </a:r>
            <a:r>
              <a:rPr lang="en-US" dirty="0" smtClean="0">
                <a:solidFill>
                  <a:srgbClr val="FCC42A"/>
                </a:solidFill>
              </a:rPr>
              <a:t> |   </a:t>
            </a:r>
            <a:fld id="{2A523EE0-663D-DA45-A89C-9A34837C0BA7}" type="slidenum">
              <a:rPr lang="en-US" smtClean="0"/>
              <a:pPr/>
              <a:t>4</a:t>
            </a:fld>
            <a:endParaRPr lang="en-US" dirty="0"/>
          </a:p>
        </p:txBody>
      </p:sp>
      <p:pic>
        <p:nvPicPr>
          <p:cNvPr id="1026" name="Picture 2" descr="Costa Rica Map Flag Silhouette Sticker for Laptop Book Fridge 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00920"/>
            <a:ext cx="4981832" cy="4774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393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Annual cost of Ransomware</a:t>
            </a:r>
            <a:endParaRPr lang="en-US" dirty="0"/>
          </a:p>
        </p:txBody>
      </p:sp>
      <p:sp>
        <p:nvSpPr>
          <p:cNvPr id="6" name="Content Placeholder 5"/>
          <p:cNvSpPr>
            <a:spLocks noGrp="1"/>
          </p:cNvSpPr>
          <p:nvPr>
            <p:ph idx="1"/>
          </p:nvPr>
        </p:nvSpPr>
        <p:spPr>
          <a:xfrm>
            <a:off x="685800" y="1512588"/>
            <a:ext cx="7772400" cy="4161289"/>
          </a:xfrm>
        </p:spPr>
        <p:txBody>
          <a:bodyPr/>
          <a:lstStyle/>
          <a:p>
            <a:pPr marL="0" indent="0">
              <a:buNone/>
            </a:pPr>
            <a:r>
              <a:rPr lang="en-US" sz="2400" dirty="0" smtClean="0"/>
              <a:t>2015:  $325 million </a:t>
            </a:r>
            <a:r>
              <a:rPr lang="en-US" sz="2400" dirty="0"/>
              <a:t>(USD</a:t>
            </a:r>
            <a:r>
              <a:rPr lang="en-US" sz="2400" dirty="0" smtClean="0"/>
              <a:t>) annually</a:t>
            </a:r>
          </a:p>
          <a:p>
            <a:pPr marL="0" indent="0">
              <a:buNone/>
            </a:pPr>
            <a:r>
              <a:rPr lang="en-US" sz="2400" dirty="0" smtClean="0"/>
              <a:t>2017:  $5 billion</a:t>
            </a:r>
          </a:p>
          <a:p>
            <a:pPr marL="0" indent="0">
              <a:buNone/>
            </a:pPr>
            <a:r>
              <a:rPr lang="en-US" sz="2400" dirty="0" smtClean="0"/>
              <a:t>2018:  $</a:t>
            </a:r>
            <a:r>
              <a:rPr lang="en-US" sz="2400" dirty="0"/>
              <a:t>8 </a:t>
            </a:r>
            <a:r>
              <a:rPr lang="en-US" sz="2400" dirty="0" smtClean="0"/>
              <a:t>billion</a:t>
            </a:r>
          </a:p>
          <a:p>
            <a:pPr marL="0" indent="0">
              <a:buNone/>
            </a:pPr>
            <a:r>
              <a:rPr lang="en-US" sz="2400" dirty="0" smtClean="0"/>
              <a:t>2019:  $</a:t>
            </a:r>
            <a:r>
              <a:rPr lang="en-US" sz="2400" dirty="0"/>
              <a:t>11.5 </a:t>
            </a:r>
            <a:r>
              <a:rPr lang="en-US" sz="2400" dirty="0" smtClean="0"/>
              <a:t>billion</a:t>
            </a:r>
          </a:p>
          <a:p>
            <a:pPr marL="0" indent="0">
              <a:buNone/>
            </a:pPr>
            <a:r>
              <a:rPr lang="en-US" sz="2400" dirty="0" smtClean="0"/>
              <a:t>2021:  $</a:t>
            </a:r>
            <a:r>
              <a:rPr lang="en-US" sz="2400" dirty="0"/>
              <a:t>20 </a:t>
            </a:r>
            <a:r>
              <a:rPr lang="en-US" sz="2400" dirty="0" smtClean="0"/>
              <a:t>billion</a:t>
            </a:r>
          </a:p>
          <a:p>
            <a:pPr marL="0" indent="0">
              <a:buNone/>
            </a:pPr>
            <a:r>
              <a:rPr lang="en-US" sz="2400" dirty="0" smtClean="0">
                <a:solidFill>
                  <a:srgbClr val="FF0000"/>
                </a:solidFill>
              </a:rPr>
              <a:t>2024:  $42 billion</a:t>
            </a:r>
          </a:p>
          <a:p>
            <a:pPr marL="0" indent="0">
              <a:buNone/>
            </a:pPr>
            <a:r>
              <a:rPr lang="en-US" sz="2400" dirty="0" smtClean="0">
                <a:solidFill>
                  <a:srgbClr val="FF0000"/>
                </a:solidFill>
              </a:rPr>
              <a:t>2026:  $71.5 billion</a:t>
            </a:r>
          </a:p>
          <a:p>
            <a:pPr marL="0" indent="0">
              <a:buNone/>
            </a:pPr>
            <a:r>
              <a:rPr lang="en-US" sz="2400" dirty="0" smtClean="0">
                <a:solidFill>
                  <a:srgbClr val="FF0000"/>
                </a:solidFill>
              </a:rPr>
              <a:t>2028:  $157 billion</a:t>
            </a:r>
          </a:p>
          <a:p>
            <a:pPr marL="0" indent="0">
              <a:buNone/>
            </a:pPr>
            <a:r>
              <a:rPr lang="en-US" sz="2400" u="sng" dirty="0" smtClean="0">
                <a:solidFill>
                  <a:srgbClr val="FF0000"/>
                </a:solidFill>
              </a:rPr>
              <a:t>2031</a:t>
            </a:r>
            <a:r>
              <a:rPr lang="en-US" sz="2400" dirty="0" smtClean="0">
                <a:solidFill>
                  <a:srgbClr val="FF0000"/>
                </a:solidFill>
              </a:rPr>
              <a:t>:  </a:t>
            </a:r>
            <a:r>
              <a:rPr lang="en-US" sz="2400" u="sng" dirty="0" smtClean="0">
                <a:solidFill>
                  <a:srgbClr val="FF0000"/>
                </a:solidFill>
              </a:rPr>
              <a:t>$265 billion</a:t>
            </a:r>
          </a:p>
          <a:p>
            <a:pPr marL="0" indent="0">
              <a:buNone/>
            </a:pPr>
            <a:r>
              <a:rPr lang="en-US" sz="3200" i="1" dirty="0" smtClean="0"/>
              <a:t>				</a:t>
            </a:r>
            <a:r>
              <a:rPr lang="en-US" sz="1400" dirty="0" smtClean="0"/>
              <a:t>Source:  </a:t>
            </a:r>
            <a:r>
              <a:rPr lang="en-US" sz="1400" i="1" dirty="0" smtClean="0"/>
              <a:t>Cybersecurity Ventures</a:t>
            </a:r>
            <a:r>
              <a:rPr lang="en-US" sz="1400" dirty="0" smtClean="0"/>
              <a:t>, June 2022</a:t>
            </a:r>
            <a:endParaRPr lang="en-US" sz="1400" dirty="0"/>
          </a:p>
        </p:txBody>
      </p:sp>
      <p:sp>
        <p:nvSpPr>
          <p:cNvPr id="4" name="Slide Number Placeholder 3"/>
          <p:cNvSpPr>
            <a:spLocks noGrp="1"/>
          </p:cNvSpPr>
          <p:nvPr>
            <p:ph type="sldNum" sz="quarter" idx="12"/>
          </p:nvPr>
        </p:nvSpPr>
        <p:spPr/>
        <p:txBody>
          <a:bodyPr/>
          <a:lstStyle/>
          <a:p>
            <a:fld id="{35BC672B-28A1-4C24-B247-F9FC4FF994AA}" type="slidenum">
              <a:rPr lang="en-US" smtClean="0"/>
              <a:pPr/>
              <a:t>40</a:t>
            </a:fld>
            <a:endParaRPr lang="en-US" dirty="0"/>
          </a:p>
        </p:txBody>
      </p:sp>
    </p:spTree>
    <p:extLst>
      <p:ext uri="{BB962C8B-B14F-4D97-AF65-F5344CB8AC3E}">
        <p14:creationId xmlns:p14="http://schemas.microsoft.com/office/powerpoint/2010/main" val="3176242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997424" y="2203812"/>
            <a:ext cx="4856163" cy="2925763"/>
          </a:xfrm>
        </p:spPr>
        <p:txBody>
          <a:bodyPr>
            <a:noAutofit/>
          </a:bodyPr>
          <a:lstStyle/>
          <a:p>
            <a:pPr marL="0" indent="0">
              <a:buNone/>
            </a:pPr>
            <a:r>
              <a:rPr lang="en-US" sz="3200" i="1" dirty="0" smtClean="0">
                <a:solidFill>
                  <a:schemeClr val="bg1"/>
                </a:solidFill>
              </a:rPr>
              <a:t>The optimist expects the wind to change. </a:t>
            </a:r>
            <a:r>
              <a:rPr lang="en-US" sz="3200" i="1" dirty="0" smtClean="0">
                <a:solidFill>
                  <a:schemeClr val="bg1"/>
                </a:solidFill>
              </a:rPr>
              <a:t>The </a:t>
            </a:r>
            <a:r>
              <a:rPr lang="en-US" sz="3200" i="1" dirty="0" smtClean="0">
                <a:solidFill>
                  <a:schemeClr val="bg1"/>
                </a:solidFill>
              </a:rPr>
              <a:t>realist adjusts the sails.</a:t>
            </a:r>
            <a:endParaRPr lang="en-US" sz="3200" i="1" dirty="0">
              <a:solidFill>
                <a:schemeClr val="bg1"/>
              </a:solidFill>
            </a:endParaRPr>
          </a:p>
        </p:txBody>
      </p:sp>
      <p:sp>
        <p:nvSpPr>
          <p:cNvPr id="3" name="TextBox 2"/>
          <p:cNvSpPr txBox="1"/>
          <p:nvPr/>
        </p:nvSpPr>
        <p:spPr>
          <a:xfrm>
            <a:off x="4425506" y="4575634"/>
            <a:ext cx="2854235" cy="369332"/>
          </a:xfrm>
          <a:prstGeom prst="rect">
            <a:avLst/>
          </a:prstGeom>
          <a:noFill/>
        </p:spPr>
        <p:txBody>
          <a:bodyPr wrap="square" rtlCol="0">
            <a:spAutoFit/>
          </a:bodyPr>
          <a:lstStyle/>
          <a:p>
            <a:r>
              <a:rPr lang="en-US" dirty="0" smtClean="0">
                <a:solidFill>
                  <a:schemeClr val="bg1"/>
                </a:solidFill>
              </a:rPr>
              <a:t>- William </a:t>
            </a:r>
            <a:r>
              <a:rPr lang="en-US" dirty="0">
                <a:solidFill>
                  <a:schemeClr val="bg1"/>
                </a:solidFill>
              </a:rPr>
              <a:t>Arthur Ward</a:t>
            </a:r>
            <a:endParaRPr lang="en-US" sz="900" dirty="0">
              <a:solidFill>
                <a:schemeClr val="bg1"/>
              </a:solidFill>
            </a:endParaRPr>
          </a:p>
        </p:txBody>
      </p:sp>
    </p:spTree>
    <p:extLst>
      <p:ext uri="{BB962C8B-B14F-4D97-AF65-F5344CB8AC3E}">
        <p14:creationId xmlns:p14="http://schemas.microsoft.com/office/powerpoint/2010/main" val="5730886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dirty="0"/>
          </a:p>
        </p:txBody>
      </p:sp>
      <p:sp>
        <p:nvSpPr>
          <p:cNvPr id="4" name="Content Placeholder 3"/>
          <p:cNvSpPr txBox="1">
            <a:spLocks/>
          </p:cNvSpPr>
          <p:nvPr/>
        </p:nvSpPr>
        <p:spPr>
          <a:xfrm>
            <a:off x="3518263" y="2420257"/>
            <a:ext cx="5834698" cy="1236980"/>
          </a:xfrm>
          <a:prstGeom prst="rect">
            <a:avLst/>
          </a:prstGeom>
        </p:spPr>
        <p:txBody>
          <a:bodyPr/>
          <a:lstStyle>
            <a:lvl1pPr marL="190500" indent="-190500" algn="l" rtl="0" eaLnBrk="1" fontAlgn="base" hangingPunct="1">
              <a:lnSpc>
                <a:spcPct val="140000"/>
              </a:lnSpc>
              <a:spcBef>
                <a:spcPct val="0"/>
              </a:spcBef>
              <a:spcAft>
                <a:spcPts val="0"/>
              </a:spcAft>
              <a:buClrTx/>
              <a:buSzPct val="100000"/>
              <a:buFont typeface="Arial"/>
              <a:buChar char="•"/>
              <a:defRPr sz="2000">
                <a:solidFill>
                  <a:schemeClr val="tx1"/>
                </a:solidFill>
                <a:latin typeface="+mn-lt"/>
                <a:ea typeface="ヒラギノ角ゴ Pro W3" charset="0"/>
                <a:cs typeface="+mn-cs"/>
              </a:defRPr>
            </a:lvl1pPr>
            <a:lvl2pPr marL="381000" indent="-190500" algn="l" rtl="0" eaLnBrk="1" fontAlgn="base" hangingPunct="1">
              <a:lnSpc>
                <a:spcPct val="140000"/>
              </a:lnSpc>
              <a:spcBef>
                <a:spcPct val="0"/>
              </a:spcBef>
              <a:spcAft>
                <a:spcPts val="0"/>
              </a:spcAft>
              <a:buClrTx/>
              <a:buSzPct val="100000"/>
              <a:buFont typeface="Arial"/>
              <a:buChar char="•"/>
              <a:defRPr sz="2000">
                <a:solidFill>
                  <a:schemeClr val="tx1"/>
                </a:solidFill>
                <a:latin typeface="+mn-lt"/>
                <a:ea typeface="Arial" charset="0"/>
                <a:cs typeface="+mn-cs"/>
              </a:defRPr>
            </a:lvl2pPr>
            <a:lvl3pPr marL="381000" indent="-190500" algn="l" rtl="0" eaLnBrk="1" fontAlgn="base" hangingPunct="1">
              <a:lnSpc>
                <a:spcPct val="140000"/>
              </a:lnSpc>
              <a:spcBef>
                <a:spcPct val="0"/>
              </a:spcBef>
              <a:spcAft>
                <a:spcPts val="0"/>
              </a:spcAft>
              <a:buClrTx/>
              <a:buSzPct val="100000"/>
              <a:buFont typeface="Arial"/>
              <a:buChar char="•"/>
              <a:defRPr sz="1600">
                <a:solidFill>
                  <a:schemeClr val="tx1"/>
                </a:solidFill>
                <a:latin typeface="+mn-lt"/>
                <a:ea typeface="Arial" charset="0"/>
                <a:cs typeface="+mn-cs"/>
              </a:defRPr>
            </a:lvl3pPr>
            <a:lvl4pPr marL="381000" indent="-190500" algn="l" rtl="0" eaLnBrk="1" fontAlgn="base" hangingPunct="1">
              <a:lnSpc>
                <a:spcPct val="140000"/>
              </a:lnSpc>
              <a:spcBef>
                <a:spcPct val="0"/>
              </a:spcBef>
              <a:spcAft>
                <a:spcPts val="0"/>
              </a:spcAft>
              <a:buClrTx/>
              <a:buSzPct val="100000"/>
              <a:buFont typeface="Arial"/>
              <a:buChar char="•"/>
              <a:defRPr sz="1600">
                <a:solidFill>
                  <a:schemeClr val="tx1"/>
                </a:solidFill>
                <a:latin typeface="+mn-lt"/>
                <a:ea typeface="Arial" charset="0"/>
                <a:cs typeface="+mn-cs"/>
              </a:defRPr>
            </a:lvl4pPr>
            <a:lvl5pPr marL="381000" indent="-190500" algn="l" rtl="0" eaLnBrk="1" fontAlgn="base" hangingPunct="1">
              <a:lnSpc>
                <a:spcPct val="140000"/>
              </a:lnSpc>
              <a:spcBef>
                <a:spcPct val="20000"/>
              </a:spcBef>
              <a:spcAft>
                <a:spcPts val="0"/>
              </a:spcAft>
              <a:buClrTx/>
              <a:buSzPct val="100000"/>
              <a:buFont typeface="Arial"/>
              <a:buChar char="•"/>
              <a:defRPr sz="1600">
                <a:solidFill>
                  <a:schemeClr val="tx1"/>
                </a:solidFill>
                <a:latin typeface="+mn-lt"/>
                <a:ea typeface="Arial" charset="0"/>
                <a:cs typeface="+mn-cs"/>
              </a:defRPr>
            </a:lvl5pPr>
            <a:lvl6pPr marL="2514223" indent="-228566" algn="l" rtl="0" eaLnBrk="1" fontAlgn="base" hangingPunct="1">
              <a:spcBef>
                <a:spcPct val="20000"/>
              </a:spcBef>
              <a:spcAft>
                <a:spcPct val="0"/>
              </a:spcAft>
              <a:buFont typeface="Arial" charset="0"/>
              <a:buChar char="»"/>
              <a:defRPr sz="2000">
                <a:solidFill>
                  <a:schemeClr val="tx1"/>
                </a:solidFill>
                <a:latin typeface="+mn-lt"/>
                <a:cs typeface="+mn-cs"/>
              </a:defRPr>
            </a:lvl6pPr>
            <a:lvl7pPr marL="2971354" indent="-228566" algn="l" rtl="0" eaLnBrk="1" fontAlgn="base" hangingPunct="1">
              <a:spcBef>
                <a:spcPct val="20000"/>
              </a:spcBef>
              <a:spcAft>
                <a:spcPct val="0"/>
              </a:spcAft>
              <a:buFont typeface="Arial" charset="0"/>
              <a:buChar char="»"/>
              <a:defRPr sz="2000">
                <a:solidFill>
                  <a:schemeClr val="tx1"/>
                </a:solidFill>
                <a:latin typeface="+mn-lt"/>
                <a:cs typeface="+mn-cs"/>
              </a:defRPr>
            </a:lvl7pPr>
            <a:lvl8pPr marL="3428485" indent="-228566" algn="l" rtl="0" eaLnBrk="1" fontAlgn="base" hangingPunct="1">
              <a:spcBef>
                <a:spcPct val="20000"/>
              </a:spcBef>
              <a:spcAft>
                <a:spcPct val="0"/>
              </a:spcAft>
              <a:buFont typeface="Arial" charset="0"/>
              <a:buChar char="»"/>
              <a:defRPr sz="2000">
                <a:solidFill>
                  <a:schemeClr val="tx1"/>
                </a:solidFill>
                <a:latin typeface="+mn-lt"/>
                <a:cs typeface="+mn-cs"/>
              </a:defRPr>
            </a:lvl8pPr>
            <a:lvl9pPr marL="3885617" indent="-228566" algn="l" rtl="0" eaLnBrk="1" fontAlgn="base" hangingPunct="1">
              <a:spcBef>
                <a:spcPct val="20000"/>
              </a:spcBef>
              <a:spcAft>
                <a:spcPct val="0"/>
              </a:spcAft>
              <a:buFont typeface="Arial" charset="0"/>
              <a:buChar char="»"/>
              <a:defRPr sz="2000">
                <a:solidFill>
                  <a:schemeClr val="tx1"/>
                </a:solidFill>
                <a:latin typeface="+mn-lt"/>
                <a:cs typeface="+mn-cs"/>
              </a:defRPr>
            </a:lvl9pPr>
          </a:lstStyle>
          <a:p>
            <a:pPr marL="0" indent="0">
              <a:lnSpc>
                <a:spcPct val="100000"/>
              </a:lnSpc>
              <a:spcBef>
                <a:spcPts val="0"/>
              </a:spcBef>
              <a:buNone/>
            </a:pPr>
            <a:r>
              <a:rPr lang="en-US" sz="2400" b="1" dirty="0"/>
              <a:t>Andrew R. Lee, CIPP/US</a:t>
            </a:r>
          </a:p>
          <a:p>
            <a:pPr marL="0" indent="0">
              <a:lnSpc>
                <a:spcPct val="100000"/>
              </a:lnSpc>
              <a:spcBef>
                <a:spcPts val="0"/>
              </a:spcBef>
              <a:buNone/>
            </a:pPr>
            <a:r>
              <a:rPr lang="en-US" dirty="0" smtClean="0"/>
              <a:t>Partner</a:t>
            </a:r>
            <a:endParaRPr lang="en-US" dirty="0" smtClean="0"/>
          </a:p>
          <a:p>
            <a:pPr marL="0" indent="0">
              <a:lnSpc>
                <a:spcPct val="100000"/>
              </a:lnSpc>
              <a:spcBef>
                <a:spcPts val="0"/>
              </a:spcBef>
              <a:buNone/>
            </a:pPr>
            <a:endParaRPr lang="en-US" sz="1600" dirty="0" smtClean="0"/>
          </a:p>
          <a:p>
            <a:pPr marL="0" indent="0">
              <a:lnSpc>
                <a:spcPct val="100000"/>
              </a:lnSpc>
              <a:spcBef>
                <a:spcPts val="0"/>
              </a:spcBef>
              <a:buNone/>
            </a:pPr>
            <a:r>
              <a:rPr lang="en-US" sz="1600" dirty="0" smtClean="0"/>
              <a:t>Jones Walker LLP</a:t>
            </a:r>
          </a:p>
          <a:p>
            <a:pPr marL="0" indent="0">
              <a:lnSpc>
                <a:spcPct val="100000"/>
              </a:lnSpc>
              <a:spcBef>
                <a:spcPts val="0"/>
              </a:spcBef>
              <a:buNone/>
            </a:pPr>
            <a:r>
              <a:rPr lang="en-US" sz="1600" dirty="0" smtClean="0"/>
              <a:t>504.582.8664</a:t>
            </a:r>
          </a:p>
          <a:p>
            <a:pPr marL="0" indent="0">
              <a:lnSpc>
                <a:spcPct val="100000"/>
              </a:lnSpc>
              <a:spcBef>
                <a:spcPts val="0"/>
              </a:spcBef>
              <a:buNone/>
            </a:pPr>
            <a:r>
              <a:rPr lang="en-US" sz="1600" dirty="0" smtClean="0">
                <a:solidFill>
                  <a:srgbClr val="515151"/>
                </a:solidFill>
              </a:rPr>
              <a:t>alee@joneswalker.com</a:t>
            </a:r>
            <a:endParaRPr lang="en-US" sz="1600" dirty="0">
              <a:solidFill>
                <a:srgbClr val="51515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606" y="2420257"/>
            <a:ext cx="2560320" cy="3200400"/>
          </a:xfrm>
          <a:prstGeom prst="rect">
            <a:avLst/>
          </a:prstGeom>
        </p:spPr>
      </p:pic>
    </p:spTree>
    <p:extLst>
      <p:ext uri="{BB962C8B-B14F-4D97-AF65-F5344CB8AC3E}">
        <p14:creationId xmlns:p14="http://schemas.microsoft.com/office/powerpoint/2010/main" val="3041695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08847E-2CD9-164F-A7C8-C26860137DA5}"/>
              </a:ext>
            </a:extLst>
          </p:cNvPr>
          <p:cNvSpPr>
            <a:spLocks noGrp="1"/>
          </p:cNvSpPr>
          <p:nvPr>
            <p:ph type="title"/>
          </p:nvPr>
        </p:nvSpPr>
        <p:spPr>
          <a:xfrm>
            <a:off x="174660" y="0"/>
            <a:ext cx="8969339" cy="1371600"/>
          </a:xfrm>
        </p:spPr>
        <p:txBody>
          <a:bodyPr/>
          <a:lstStyle/>
          <a:p>
            <a:r>
              <a:rPr lang="en-US" dirty="0" smtClean="0"/>
              <a:t>Conti yielded $180M Revenue 2021</a:t>
            </a:r>
            <a:endParaRPr lang="en-US" dirty="0"/>
          </a:p>
        </p:txBody>
      </p:sp>
      <p:sp>
        <p:nvSpPr>
          <p:cNvPr id="5" name="Content Placeholder 4">
            <a:extLst>
              <a:ext uri="{FF2B5EF4-FFF2-40B4-BE49-F238E27FC236}">
                <a16:creationId xmlns:a16="http://schemas.microsoft.com/office/drawing/2014/main" id="{F887C053-AF04-064F-B236-EAF38A571D90}"/>
              </a:ext>
            </a:extLst>
          </p:cNvPr>
          <p:cNvSpPr>
            <a:spLocks noGrp="1"/>
          </p:cNvSpPr>
          <p:nvPr>
            <p:ph idx="1"/>
          </p:nvPr>
        </p:nvSpPr>
        <p:spPr/>
        <p:txBody>
          <a:bodyPr/>
          <a:lstStyle/>
          <a:p>
            <a:endParaRPr lang="en-US" dirty="0"/>
          </a:p>
        </p:txBody>
      </p:sp>
      <p:sp>
        <p:nvSpPr>
          <p:cNvPr id="6" name="Slide Number Placeholder 5">
            <a:extLst>
              <a:ext uri="{FF2B5EF4-FFF2-40B4-BE49-F238E27FC236}">
                <a16:creationId xmlns:a16="http://schemas.microsoft.com/office/drawing/2014/main" id="{F9E36A42-7450-8540-B80E-B5F84D17064A}"/>
              </a:ext>
            </a:extLst>
          </p:cNvPr>
          <p:cNvSpPr>
            <a:spLocks noGrp="1"/>
          </p:cNvSpPr>
          <p:nvPr>
            <p:ph type="sldNum" sz="quarter" idx="12"/>
          </p:nvPr>
        </p:nvSpPr>
        <p:spPr/>
        <p:txBody>
          <a:bodyPr/>
          <a:lstStyle/>
          <a:p>
            <a:r>
              <a:rPr lang="en-US" dirty="0"/>
              <a:t>joneswalker.com  </a:t>
            </a:r>
            <a:r>
              <a:rPr lang="en-US" dirty="0">
                <a:solidFill>
                  <a:srgbClr val="FCC42A"/>
                </a:solidFill>
              </a:rPr>
              <a:t> |   </a:t>
            </a:r>
            <a:fld id="{2A523EE0-663D-DA45-A89C-9A34837C0BA7}" type="slidenum">
              <a:rPr lang="en-US" smtClean="0"/>
              <a:pPr/>
              <a:t>5</a:t>
            </a:fld>
            <a:endParaRPr lang="en-US" dirty="0"/>
          </a:p>
        </p:txBody>
      </p:sp>
      <p:pic>
        <p:nvPicPr>
          <p:cNvPr id="2052" name="Picture 4" descr="https://krebsonsecurity.com/wp-content/uploads/2022/03/contista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11100"/>
            <a:ext cx="7775354" cy="3954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945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Annual cost of Ransomware</a:t>
            </a:r>
            <a:endParaRPr lang="en-US" dirty="0"/>
          </a:p>
        </p:txBody>
      </p:sp>
      <p:sp>
        <p:nvSpPr>
          <p:cNvPr id="6" name="Content Placeholder 5"/>
          <p:cNvSpPr>
            <a:spLocks noGrp="1"/>
          </p:cNvSpPr>
          <p:nvPr>
            <p:ph idx="1"/>
          </p:nvPr>
        </p:nvSpPr>
        <p:spPr/>
        <p:txBody>
          <a:bodyPr/>
          <a:lstStyle/>
          <a:p>
            <a:pPr marL="0" indent="0">
              <a:buNone/>
            </a:pPr>
            <a:r>
              <a:rPr lang="en-US" sz="2400" dirty="0" smtClean="0"/>
              <a:t>2015:  $325 million </a:t>
            </a:r>
            <a:r>
              <a:rPr lang="en-US" sz="2400" dirty="0"/>
              <a:t>(USD</a:t>
            </a:r>
            <a:r>
              <a:rPr lang="en-US" sz="2400" dirty="0" smtClean="0"/>
              <a:t>) annually</a:t>
            </a:r>
          </a:p>
          <a:p>
            <a:pPr marL="0" indent="0">
              <a:buNone/>
            </a:pPr>
            <a:r>
              <a:rPr lang="en-US" sz="2400" dirty="0" smtClean="0"/>
              <a:t>2017:  $5 billion</a:t>
            </a:r>
          </a:p>
          <a:p>
            <a:pPr marL="0" indent="0">
              <a:buNone/>
            </a:pPr>
            <a:r>
              <a:rPr lang="en-US" sz="2400" dirty="0" smtClean="0"/>
              <a:t>2018:  $</a:t>
            </a:r>
            <a:r>
              <a:rPr lang="en-US" sz="2400" dirty="0"/>
              <a:t>8 </a:t>
            </a:r>
            <a:r>
              <a:rPr lang="en-US" sz="2400" dirty="0" smtClean="0"/>
              <a:t>billion</a:t>
            </a:r>
          </a:p>
          <a:p>
            <a:pPr marL="0" indent="0">
              <a:buNone/>
            </a:pPr>
            <a:r>
              <a:rPr lang="en-US" sz="2400" dirty="0" smtClean="0"/>
              <a:t>2019:  $</a:t>
            </a:r>
            <a:r>
              <a:rPr lang="en-US" sz="2400" dirty="0"/>
              <a:t>11.5 </a:t>
            </a:r>
            <a:r>
              <a:rPr lang="en-US" sz="2400" dirty="0" smtClean="0"/>
              <a:t>billion</a:t>
            </a:r>
          </a:p>
          <a:p>
            <a:pPr marL="0" indent="0">
              <a:buNone/>
            </a:pPr>
            <a:r>
              <a:rPr lang="en-US" sz="2400" dirty="0" smtClean="0"/>
              <a:t>2021:  $</a:t>
            </a:r>
            <a:r>
              <a:rPr lang="en-US" sz="2400" dirty="0"/>
              <a:t>20 </a:t>
            </a:r>
            <a:r>
              <a:rPr lang="en-US" sz="2400" dirty="0" smtClean="0"/>
              <a:t>billion</a:t>
            </a:r>
          </a:p>
          <a:p>
            <a:pPr marL="0" indent="0">
              <a:buNone/>
            </a:pPr>
            <a:endParaRPr lang="en-US" sz="3200" i="1" dirty="0" smtClean="0"/>
          </a:p>
          <a:p>
            <a:pPr marL="0" indent="0">
              <a:buNone/>
            </a:pPr>
            <a:r>
              <a:rPr lang="en-US" sz="3200" i="1" dirty="0" smtClean="0"/>
              <a:t>				</a:t>
            </a:r>
            <a:r>
              <a:rPr lang="en-US" sz="1400" dirty="0" smtClean="0"/>
              <a:t>Source:  </a:t>
            </a:r>
            <a:r>
              <a:rPr lang="en-US" sz="1400" i="1" dirty="0" smtClean="0"/>
              <a:t>Cybersecurity Ventures</a:t>
            </a:r>
            <a:r>
              <a:rPr lang="en-US" sz="1400" dirty="0" smtClean="0"/>
              <a:t>, June 2022</a:t>
            </a:r>
            <a:endParaRPr lang="en-US" sz="1400" dirty="0"/>
          </a:p>
        </p:txBody>
      </p:sp>
      <p:sp>
        <p:nvSpPr>
          <p:cNvPr id="4" name="Slide Number Placeholder 3"/>
          <p:cNvSpPr>
            <a:spLocks noGrp="1"/>
          </p:cNvSpPr>
          <p:nvPr>
            <p:ph type="sldNum" sz="quarter" idx="12"/>
          </p:nvPr>
        </p:nvSpPr>
        <p:spPr/>
        <p:txBody>
          <a:bodyPr/>
          <a:lstStyle/>
          <a:p>
            <a:fld id="{35BC672B-28A1-4C24-B247-F9FC4FF994AA}" type="slidenum">
              <a:rPr lang="en-US" smtClean="0"/>
              <a:pPr/>
              <a:t>6</a:t>
            </a:fld>
            <a:endParaRPr lang="en-US" dirty="0"/>
          </a:p>
        </p:txBody>
      </p:sp>
    </p:spTree>
    <p:extLst>
      <p:ext uri="{BB962C8B-B14F-4D97-AF65-F5344CB8AC3E}">
        <p14:creationId xmlns:p14="http://schemas.microsoft.com/office/powerpoint/2010/main" val="1800148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What will it cost me? </a:t>
            </a:r>
            <a:r>
              <a:rPr lang="en-US" sz="2000" dirty="0" smtClean="0"/>
              <a:t> </a:t>
            </a:r>
            <a:r>
              <a:rPr lang="en-US" sz="1400" dirty="0"/>
              <a:t>(IHS Markit / Fairplay Survey int’l survey)</a:t>
            </a:r>
            <a:endParaRPr lang="en-US" sz="2000" dirty="0"/>
          </a:p>
        </p:txBody>
      </p:sp>
      <p:graphicFrame>
        <p:nvGraphicFramePr>
          <p:cNvPr id="8" name="Content Placeholder 7"/>
          <p:cNvGraphicFramePr>
            <a:graphicFrameLocks noGrp="1"/>
          </p:cNvGraphicFramePr>
          <p:nvPr>
            <p:ph idx="1"/>
            <p:extLst/>
          </p:nvPr>
        </p:nvGraphicFramePr>
        <p:xfrm>
          <a:off x="685800" y="1825625"/>
          <a:ext cx="7772400" cy="4160838"/>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6"/>
          <p:cNvSpPr>
            <a:spLocks noGrp="1"/>
          </p:cNvSpPr>
          <p:nvPr>
            <p:ph sz="half" idx="4294967295"/>
          </p:nvPr>
        </p:nvSpPr>
        <p:spPr>
          <a:xfrm>
            <a:off x="5257800" y="3300413"/>
            <a:ext cx="3886200" cy="2189162"/>
          </a:xfrm>
        </p:spPr>
        <p:txBody>
          <a:bodyPr/>
          <a:lstStyle/>
          <a:p>
            <a:pPr marL="0" indent="0">
              <a:buNone/>
            </a:pPr>
            <a:r>
              <a:rPr lang="en-US" dirty="0" smtClean="0"/>
              <a:t>17% -- $100,000 and up</a:t>
            </a:r>
          </a:p>
          <a:p>
            <a:pPr marL="0" indent="0">
              <a:buNone/>
            </a:pPr>
            <a:r>
              <a:rPr lang="en-US" dirty="0" smtClean="0"/>
              <a:t>6% -- $500,000 and up</a:t>
            </a:r>
          </a:p>
          <a:p>
            <a:pPr marL="0" indent="0">
              <a:buNone/>
            </a:pPr>
            <a:r>
              <a:rPr lang="en-US" dirty="0" smtClean="0"/>
              <a:t>3% -- over $1 million</a:t>
            </a:r>
            <a:endParaRPr lang="en-US" dirty="0"/>
          </a:p>
        </p:txBody>
      </p:sp>
    </p:spTree>
    <p:extLst>
      <p:ext uri="{BB962C8B-B14F-4D97-AF65-F5344CB8AC3E}">
        <p14:creationId xmlns:p14="http://schemas.microsoft.com/office/powerpoint/2010/main" val="29700134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Container shipper breach:  Maersk </a:t>
            </a:r>
            <a:r>
              <a:rPr lang="en-US" sz="3000" i="1" dirty="0"/>
              <a:t>NotPetya</a:t>
            </a:r>
            <a:r>
              <a:rPr lang="en-US" sz="3000" dirty="0"/>
              <a:t> Incident</a:t>
            </a:r>
            <a:endParaRPr lang="en-US" dirty="0"/>
          </a:p>
        </p:txBody>
      </p:sp>
      <p:sp>
        <p:nvSpPr>
          <p:cNvPr id="2" name="Content Placeholder 1"/>
          <p:cNvSpPr>
            <a:spLocks noGrp="1"/>
          </p:cNvSpPr>
          <p:nvPr>
            <p:ph idx="1"/>
          </p:nvPr>
        </p:nvSpPr>
        <p:spPr>
          <a:xfrm>
            <a:off x="685801" y="1825625"/>
            <a:ext cx="4225834" cy="4161289"/>
          </a:xfrm>
        </p:spPr>
        <p:txBody>
          <a:bodyPr/>
          <a:lstStyle/>
          <a:p>
            <a:r>
              <a:rPr lang="en-US" dirty="0" smtClean="0"/>
              <a:t>June 2017</a:t>
            </a:r>
          </a:p>
          <a:p>
            <a:r>
              <a:rPr lang="en-US" dirty="0" smtClean="0">
                <a:solidFill>
                  <a:srgbClr val="FF0000"/>
                </a:solidFill>
              </a:rPr>
              <a:t>$250-$300 mm</a:t>
            </a:r>
            <a:r>
              <a:rPr lang="en-US" dirty="0" smtClean="0"/>
              <a:t> impact</a:t>
            </a:r>
          </a:p>
          <a:p>
            <a:r>
              <a:rPr lang="en-US" dirty="0" smtClean="0"/>
              <a:t>Affected container </a:t>
            </a:r>
            <a:r>
              <a:rPr lang="en-US" dirty="0"/>
              <a:t>shipping, tug boat and oil tanker operations </a:t>
            </a:r>
            <a:endParaRPr lang="en-US" dirty="0" smtClean="0"/>
          </a:p>
          <a:p>
            <a:r>
              <a:rPr lang="en-US" dirty="0" smtClean="0"/>
              <a:t>Caused global shutdowns</a:t>
            </a:r>
          </a:p>
          <a:p>
            <a:endParaRPr lang="en-US" u="sng" dirty="0" smtClean="0"/>
          </a:p>
          <a:p>
            <a:endParaRPr lang="en-US" u="sng" dirty="0"/>
          </a:p>
          <a:p>
            <a:pPr marL="457200" lvl="1" indent="0">
              <a:buNone/>
            </a:pPr>
            <a:r>
              <a:rPr lang="en-US" sz="2400" dirty="0" smtClean="0"/>
              <a:t>Company had </a:t>
            </a:r>
            <a:r>
              <a:rPr lang="en-US" sz="2400" b="1" i="1" dirty="0" smtClean="0">
                <a:solidFill>
                  <a:srgbClr val="FF0000"/>
                </a:solidFill>
              </a:rPr>
              <a:t>“only average” </a:t>
            </a:r>
            <a:r>
              <a:rPr lang="en-US" sz="2400" dirty="0" smtClean="0"/>
              <a:t>cyber-readiness</a:t>
            </a:r>
          </a:p>
          <a:p>
            <a:pPr marL="1371600" lvl="3" indent="0">
              <a:buNone/>
            </a:pPr>
            <a:r>
              <a:rPr lang="en-US" dirty="0" smtClean="0"/>
              <a:t>Jim Hagemann Snabe</a:t>
            </a:r>
          </a:p>
          <a:p>
            <a:pPr marL="1371600" lvl="3" indent="0">
              <a:buNone/>
            </a:pPr>
            <a:r>
              <a:rPr lang="en-US" dirty="0" smtClean="0"/>
              <a:t>Maersk Chairman</a:t>
            </a:r>
            <a:endParaRPr lang="en-US" dirty="0"/>
          </a:p>
          <a:p>
            <a:pPr lvl="1"/>
            <a:endParaRPr lang="en-US" dirty="0"/>
          </a:p>
        </p:txBody>
      </p:sp>
      <p:pic>
        <p:nvPicPr>
          <p:cNvPr id="6" name="Content Placeholder 3"/>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5257800" y="2765425"/>
            <a:ext cx="3886200" cy="2185988"/>
          </a:xfrm>
        </p:spPr>
      </p:pic>
    </p:spTree>
    <p:extLst>
      <p:ext uri="{BB962C8B-B14F-4D97-AF65-F5344CB8AC3E}">
        <p14:creationId xmlns:p14="http://schemas.microsoft.com/office/powerpoint/2010/main" val="6167355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future of the maritime industry</a:t>
            </a:r>
            <a:endParaRPr lang="en-US" dirty="0"/>
          </a:p>
        </p:txBody>
      </p:sp>
      <p:pic>
        <p:nvPicPr>
          <p:cNvPr id="6" name="Content Placeholder 5"/>
          <p:cNvPicPr>
            <a:picLocks noGrp="1" noChangeAspect="1"/>
          </p:cNvPicPr>
          <p:nvPr>
            <p:ph idx="1"/>
          </p:nvPr>
        </p:nvPicPr>
        <p:blipFill>
          <a:blip r:embed="rId2"/>
          <a:stretch>
            <a:fillRect/>
          </a:stretch>
        </p:blipFill>
        <p:spPr>
          <a:xfrm>
            <a:off x="564622" y="2322013"/>
            <a:ext cx="4516493" cy="2772501"/>
          </a:xfrm>
          <a:prstGeom prst="rect">
            <a:avLst/>
          </a:prstGeom>
        </p:spPr>
      </p:pic>
      <p:pic>
        <p:nvPicPr>
          <p:cNvPr id="7" name="Content Placeholder 6"/>
          <p:cNvPicPr>
            <a:picLocks noGrp="1" noChangeAspect="1"/>
          </p:cNvPicPr>
          <p:nvPr>
            <p:ph sz="half" idx="4294967295"/>
          </p:nvPr>
        </p:nvPicPr>
        <p:blipFill>
          <a:blip r:embed="rId3"/>
          <a:stretch>
            <a:fillRect/>
          </a:stretch>
        </p:blipFill>
        <p:spPr>
          <a:xfrm>
            <a:off x="5257800" y="2998788"/>
            <a:ext cx="3886200" cy="1717675"/>
          </a:xfrm>
          <a:prstGeom prst="rect">
            <a:avLst/>
          </a:prstGeom>
        </p:spPr>
      </p:pic>
    </p:spTree>
    <p:extLst>
      <p:ext uri="{BB962C8B-B14F-4D97-AF65-F5344CB8AC3E}">
        <p14:creationId xmlns:p14="http://schemas.microsoft.com/office/powerpoint/2010/main" val="9523983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Jones Walker">
      <a:dk1>
        <a:srgbClr val="414141"/>
      </a:dk1>
      <a:lt1>
        <a:srgbClr val="FFFFFF"/>
      </a:lt1>
      <a:dk2>
        <a:srgbClr val="000000"/>
      </a:dk2>
      <a:lt2>
        <a:srgbClr val="F8F8F8"/>
      </a:lt2>
      <a:accent1>
        <a:srgbClr val="107BB2"/>
      </a:accent1>
      <a:accent2>
        <a:srgbClr val="FBC42A"/>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FEF9FA5-2997-4E0D-90E0-38F0B6055825}" vid="{0482F7A9-B762-4741-ABFC-7676C69372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item4.xml>��< ? x m l   v e r s i o n = " 1 . 0 "   e n c o d i n g = " u t f - 1 6 " ? >  
 < p r o p e r t i e s   x m l n s = " h t t p : / / w w w . i m a n a g e . c o m / w o r k / x m l s c h e m a " >  
     < d o c u m e n t i d > J W ! 1 0 0 6 6 4 6 0 6 . 1 < / d o c u m e n t i d >  
     < s e n d e r i d > 1 6 2 7 < / s e n d e r i d >  
     < s e n d e r e m a i l > B N A P I E R @ J O N E S W A L K E R . C O M < / s e n d e r e m a i l >  
     < l a s t m o d i f i e d > 2 0 2 2 - 0 9 - 1 9 T 1 6 : 3 9 : 4 8 . 0 0 0 0 0 0 0 - 0 5 : 0 0 < / l a s t m o d i f i e d >  
     < d a t a b a s e > J W < / d a t a b a s e >  
 < / p r o p e r t i e s > 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D827C39C03144EB0D62B126D7028BD" ma:contentTypeVersion="2" ma:contentTypeDescription="Create a new document." ma:contentTypeScope="" ma:versionID="4ad7e194deaddfe50973b95cb24cc347">
  <xsd:schema xmlns:xsd="http://www.w3.org/2001/XMLSchema" xmlns:xs="http://www.w3.org/2001/XMLSchema" xmlns:p="http://schemas.microsoft.com/office/2006/metadata/properties" xmlns:ns1="http://schemas.microsoft.com/sharepoint/v3" xmlns:ns2="c9ced408-470f-4595-b55a-e185450aa60d" targetNamespace="http://schemas.microsoft.com/office/2006/metadata/properties" ma:root="true" ma:fieldsID="f5ae5536aa2b5270f26e535ddc6ae3e2" ns1:_="" ns2:_="">
    <xsd:import namespace="http://schemas.microsoft.com/sharepoint/v3"/>
    <xsd:import namespace="c9ced408-470f-4595-b55a-e185450aa60d"/>
    <xsd:element name="properties">
      <xsd:complexType>
        <xsd:sequence>
          <xsd:element name="documentManagement">
            <xsd:complexType>
              <xsd:all>
                <xsd:element ref="ns1:PublishingStartDate" minOccurs="0"/>
                <xsd:element ref="ns1:PublishingExpirationDate" minOccurs="0"/>
                <xsd:element ref="ns2:Type_x0020_of_x0020_Docu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9ced408-470f-4595-b55a-e185450aa60d" elementFormDefault="qualified">
    <xsd:import namespace="http://schemas.microsoft.com/office/2006/documentManagement/types"/>
    <xsd:import namespace="http://schemas.microsoft.com/office/infopath/2007/PartnerControls"/>
    <xsd:element name="Type_x0020_of_x0020_Document" ma:index="10" nillable="true" ma:displayName="Type of Document" ma:internalName="Type_x0020_of_x0020_Document">
      <xsd:complexType>
        <xsd:complexContent>
          <xsd:extension base="dms:MultiChoice">
            <xsd:sequence>
              <xsd:element name="Value" maxOccurs="unbounded" minOccurs="0" nillable="true">
                <xsd:simpleType>
                  <xsd:restriction base="dms:Choice">
                    <xsd:enumeration value="InterAction"/>
                    <xsd:enumeration value="Marketing Mall"/>
                    <xsd:enumeration value="Civic and Charitable"/>
                    <xsd:enumeration value="Calendar of Events"/>
                    <xsd:enumeration value="Communications and PR"/>
                    <xsd:enumeration value="Zoom Background"/>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Type_x0020_of_x0020_Document xmlns="c9ced408-470f-4595-b55a-e185450aa60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02D484-200C-4F16-B94A-E7D9BBBF19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9ced408-470f-4595-b55a-e185450aa6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463DF0-600C-4BB9-9002-A75A8F0A8EBD}">
  <ds:schemaRefs>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http://schemas.microsoft.com/office/2006/documentManagement/types"/>
    <ds:schemaRef ds:uri="http://purl.org/dc/dcmitype/"/>
    <ds:schemaRef ds:uri="http://schemas.openxmlformats.org/package/2006/metadata/core-properties"/>
    <ds:schemaRef ds:uri="c9ced408-470f-4595-b55a-e185450aa60d"/>
    <ds:schemaRef ds:uri="http://www.w3.org/XML/1998/namespace"/>
  </ds:schemaRefs>
</ds:datastoreItem>
</file>

<file path=customXml/itemProps3.xml><?xml version="1.0" encoding="utf-8"?>
<ds:datastoreItem xmlns:ds="http://schemas.openxmlformats.org/officeDocument/2006/customXml" ds:itemID="{F5E76EBA-8EEE-4B96-9870-F08FC2F1A4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Jones Walker Powerpoint Template Standard</Template>
  <TotalTime>0</TotalTime>
  <Words>1670</Words>
  <Application>Microsoft Office PowerPoint</Application>
  <PresentationFormat>On-screen Show (4:3)</PresentationFormat>
  <Paragraphs>244</Paragraphs>
  <Slides>42</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Courier New</vt:lpstr>
      <vt:lpstr>Gill Sans MT</vt:lpstr>
      <vt:lpstr>Wingdings</vt:lpstr>
      <vt:lpstr>ヒラギノ角ゴ Pro W3</vt:lpstr>
      <vt:lpstr>Office Theme</vt:lpstr>
      <vt:lpstr>Legal Framework:  Mitigation of Cyber Risk in Ports, Terminals, and the Maritime Industry</vt:lpstr>
      <vt:lpstr>Please note:</vt:lpstr>
      <vt:lpstr>A bad start to your day.</vt:lpstr>
      <vt:lpstr>PowerPoint Presentation</vt:lpstr>
      <vt:lpstr>Conti yielded $180M Revenue 2021</vt:lpstr>
      <vt:lpstr>Annual cost of Ransomware</vt:lpstr>
      <vt:lpstr>What will it cost me?  (IHS Markit / Fairplay Survey int’l survey)</vt:lpstr>
      <vt:lpstr>Container shipper breach:  Maersk NotPetya Incident</vt:lpstr>
      <vt:lpstr>The future of the maritime industry</vt:lpstr>
      <vt:lpstr>Autonomous vessel (MASS)</vt:lpstr>
      <vt:lpstr>MASS Vessel</vt:lpstr>
      <vt:lpstr>The self-driving automobile</vt:lpstr>
      <vt:lpstr>The Falco </vt:lpstr>
      <vt:lpstr>The Falco </vt:lpstr>
      <vt:lpstr>The Falco </vt:lpstr>
      <vt:lpstr>Manually operated gantry cranes - Port of Haifa, Israel</vt:lpstr>
      <vt:lpstr>Automated cranes (headed to Port of Ashdod, Israel)</vt:lpstr>
      <vt:lpstr>The future of the maritime industry …</vt:lpstr>
      <vt:lpstr>Port breaches</vt:lpstr>
      <vt:lpstr>Concerns</vt:lpstr>
      <vt:lpstr>Guidelines On Maritime Cyber Risk Management</vt:lpstr>
      <vt:lpstr>Examining Cybersecurity and a “Risk Management Approach”</vt:lpstr>
      <vt:lpstr>PowerPoint Presentation</vt:lpstr>
      <vt:lpstr>Concepts for the Framework</vt:lpstr>
      <vt:lpstr>Framework for maritime security</vt:lpstr>
      <vt:lpstr>EU Directive 2016/1148</vt:lpstr>
      <vt:lpstr>2019 European Cybersecurity Act</vt:lpstr>
      <vt:lpstr>How do you legislate / regulate the human element?</vt:lpstr>
      <vt:lpstr>IAPH Guidelines</vt:lpstr>
      <vt:lpstr>Maritime Industry:  Vulnerable</vt:lpstr>
      <vt:lpstr>Maritime Industry Vulnerabilities &amp; Challenges</vt:lpstr>
      <vt:lpstr>2018 Jones Walker Maritime Cybersecurity Survey</vt:lpstr>
      <vt:lpstr>Respondents believe the industry is prepared …  … but their own companies are not ready.</vt:lpstr>
      <vt:lpstr>Big companies claim they’re ready. Mid- and small companies -- not so much.</vt:lpstr>
      <vt:lpstr>Readiness by sub-sector  (not ready)</vt:lpstr>
      <vt:lpstr>Readiness by sub-sector  (not ready)</vt:lpstr>
      <vt:lpstr>Readiness measured by bad outcome</vt:lpstr>
      <vt:lpstr>“One who has experienced shipwreck shudders even at a calm sea.”       -- Ovid</vt:lpstr>
      <vt:lpstr>What do cyber-secure companies look like?</vt:lpstr>
      <vt:lpstr>Annual cost of Ransomware</vt:lpstr>
      <vt:lpstr>PowerPoint Presentation</vt:lpstr>
      <vt:lpstr>Questions?</vt:lpstr>
    </vt:vector>
  </TitlesOfParts>
  <Company>Jones Walker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Hepp, Sophia</dc:creator>
  <cp:lastModifiedBy>Napier, Brett</cp:lastModifiedBy>
  <cp:revision>24</cp:revision>
  <dcterms:created xsi:type="dcterms:W3CDTF">2019-12-31T19:54:26Z</dcterms:created>
  <dcterms:modified xsi:type="dcterms:W3CDTF">2022-09-19T21:39:48Z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0x01010036D827C39C03144EB0D62B126D7028BD</vt:lpwstr>
  </property>
</Properties>
</file>